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8"/>
  </p:notesMasterIdLst>
  <p:sldIdLst>
    <p:sldId id="465" r:id="rId5"/>
    <p:sldId id="728" r:id="rId6"/>
    <p:sldId id="466" r:id="rId7"/>
    <p:sldId id="256" r:id="rId8"/>
    <p:sldId id="257" r:id="rId9"/>
    <p:sldId id="258" r:id="rId10"/>
    <p:sldId id="471" r:id="rId11"/>
    <p:sldId id="259" r:id="rId12"/>
    <p:sldId id="468" r:id="rId13"/>
    <p:sldId id="469" r:id="rId14"/>
    <p:sldId id="475" r:id="rId15"/>
    <p:sldId id="473" r:id="rId16"/>
    <p:sldId id="260" r:id="rId1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50"/>
    <p:restoredTop sz="82688" autoAdjust="0"/>
  </p:normalViewPr>
  <p:slideViewPr>
    <p:cSldViewPr snapToGrid="0">
      <p:cViewPr varScale="1">
        <p:scale>
          <a:sx n="91" d="100"/>
          <a:sy n="91" d="100"/>
        </p:scale>
        <p:origin x="105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AA75D1-F12B-FD40-A542-811B8E6DFE50}" type="datetimeFigureOut">
              <a:rPr lang="sv-SE" smtClean="0"/>
              <a:t>2025-05-19</a:t>
            </a:fld>
            <a:endParaRPr lang="sv-SE" dirty="0"/>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dirty="0"/>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dirty="0"/>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26599-EC70-9D4F-9C45-8CA5C9D8A485}" type="slidenum">
              <a:rPr lang="sv-SE" smtClean="0"/>
              <a:t>‹#›</a:t>
            </a:fld>
            <a:endParaRPr lang="sv-SE" dirty="0"/>
          </a:p>
        </p:txBody>
      </p:sp>
    </p:spTree>
    <p:extLst>
      <p:ext uri="{BB962C8B-B14F-4D97-AF65-F5344CB8AC3E}">
        <p14:creationId xmlns:p14="http://schemas.microsoft.com/office/powerpoint/2010/main" val="2302557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trike="noStrike" dirty="0">
                <a:latin typeface="Arial" panose="020B0604020202020204" pitchFamily="34" charset="0"/>
                <a:cs typeface="Arial" panose="020B0604020202020204" pitchFamily="34" charset="0"/>
              </a:rPr>
              <a:t>Denna verktygslåda är framtagen till </a:t>
            </a:r>
            <a:r>
              <a:rPr lang="sv-SE" sz="1200" dirty="0">
                <a:solidFill>
                  <a:schemeClr val="tx1">
                    <a:lumMod val="75000"/>
                    <a:lumOff val="25000"/>
                  </a:schemeClr>
                </a:solidFill>
              </a:rPr>
              <a:t>personal inom kommuner, regioner och statliga myndigheter som vill lära sig mer om hur man kan motverka diskriminering, utsatthet och hatbrott mot nationella minoriteter.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Arial" panose="020B0604020202020204" pitchFamily="34" charset="0"/>
                <a:cs typeface="Arial" panose="020B0604020202020204" pitchFamily="34" charset="0"/>
              </a:rPr>
              <a:t>Illustrationer: Illustratören Rebecca Elfast har upphovsrätt. </a:t>
            </a:r>
            <a:r>
              <a:rPr lang="sv-SE" sz="1200">
                <a:effectLst/>
                <a:latin typeface="Aptos" panose="020B0004020202020204" pitchFamily="34" charset="0"/>
                <a:ea typeface="Calibri" panose="020F0502020204030204" pitchFamily="34" charset="0"/>
              </a:rPr>
              <a:t>Länsstyrelsen och Sametinget har exklusiv publiceringsrätt till dem.</a:t>
            </a:r>
            <a:endParaRPr lang="sv-SE" sz="1200" kern="1200">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solidFill>
                <a:schemeClr val="tx1">
                  <a:lumMod val="75000"/>
                  <a:lumOff val="25000"/>
                </a:schemeClr>
              </a:solidFill>
            </a:endParaRPr>
          </a:p>
          <a:p>
            <a:endParaRPr lang="sv-SE" strike="noStrike"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solidFill>
                  <a:prstClr val="black"/>
                </a:solidFill>
              </a:rPr>
              <a:pPr/>
              <a:t>1</a:t>
            </a:fld>
            <a:endParaRPr lang="sv-SE" dirty="0">
              <a:solidFill>
                <a:prstClr val="black"/>
              </a:solidFill>
            </a:endParaRPr>
          </a:p>
        </p:txBody>
      </p:sp>
    </p:spTree>
    <p:extLst>
      <p:ext uri="{BB962C8B-B14F-4D97-AF65-F5344CB8AC3E}">
        <p14:creationId xmlns:p14="http://schemas.microsoft.com/office/powerpoint/2010/main" val="2207221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1268413" y="211138"/>
            <a:ext cx="4467225" cy="2513012"/>
          </a:xfrm>
        </p:spPr>
      </p:sp>
      <p:sp>
        <p:nvSpPr>
          <p:cNvPr id="3" name="Platshållare för anteckningar 2"/>
          <p:cNvSpPr>
            <a:spLocks noGrp="1"/>
          </p:cNvSpPr>
          <p:nvPr>
            <p:ph type="body" idx="1"/>
          </p:nvPr>
        </p:nvSpPr>
        <p:spPr>
          <a:xfrm>
            <a:off x="338498" y="2839083"/>
            <a:ext cx="6048672" cy="6660740"/>
          </a:xfrm>
        </p:spPr>
        <p:txBody>
          <a:bodyPr/>
          <a:lstStyle/>
          <a:p>
            <a:endParaRPr lang="sv-SE" sz="1200" kern="1200" dirty="0">
              <a:solidFill>
                <a:schemeClr val="tx1"/>
              </a:solidFill>
              <a:effectLst/>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10"/>
          </p:nvPr>
        </p:nvSpPr>
        <p:spPr/>
        <p:txBody>
          <a:bodyPr/>
          <a:lstStyle/>
          <a:p>
            <a:fld id="{86A2826B-EABC-4CD8-8780-1D9AC963CA37}" type="slidenum">
              <a:rPr lang="sv-SE" smtClean="0"/>
              <a:pPr/>
              <a:t>2</a:t>
            </a:fld>
            <a:endParaRPr lang="sv-SE"/>
          </a:p>
        </p:txBody>
      </p:sp>
    </p:spTree>
    <p:extLst>
      <p:ext uri="{BB962C8B-B14F-4D97-AF65-F5344CB8AC3E}">
        <p14:creationId xmlns:p14="http://schemas.microsoft.com/office/powerpoint/2010/main" val="1862878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Lägg till länk till filmen</a:t>
            </a:r>
          </a:p>
        </p:txBody>
      </p:sp>
      <p:sp>
        <p:nvSpPr>
          <p:cNvPr id="4" name="Platshållare för bildnummer 3"/>
          <p:cNvSpPr>
            <a:spLocks noGrp="1"/>
          </p:cNvSpPr>
          <p:nvPr>
            <p:ph type="sldNum" sz="quarter" idx="5"/>
          </p:nvPr>
        </p:nvSpPr>
        <p:spPr/>
        <p:txBody>
          <a:bodyPr/>
          <a:lstStyle/>
          <a:p>
            <a:fld id="{B2526599-EC70-9D4F-9C45-8CA5C9D8A485}" type="slidenum">
              <a:rPr lang="sv-SE" smtClean="0"/>
              <a:t>3</a:t>
            </a:fld>
            <a:endParaRPr lang="sv-SE" dirty="0"/>
          </a:p>
        </p:txBody>
      </p:sp>
    </p:spTree>
    <p:extLst>
      <p:ext uri="{BB962C8B-B14F-4D97-AF65-F5344CB8AC3E}">
        <p14:creationId xmlns:p14="http://schemas.microsoft.com/office/powerpoint/2010/main" val="20932668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2526599-EC70-9D4F-9C45-8CA5C9D8A485}" type="slidenum">
              <a:rPr lang="sv-SE" smtClean="0"/>
              <a:t>5</a:t>
            </a:fld>
            <a:endParaRPr lang="sv-SE" dirty="0"/>
          </a:p>
        </p:txBody>
      </p:sp>
    </p:spTree>
    <p:extLst>
      <p:ext uri="{BB962C8B-B14F-4D97-AF65-F5344CB8AC3E}">
        <p14:creationId xmlns:p14="http://schemas.microsoft.com/office/powerpoint/2010/main" val="808850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2526599-EC70-9D4F-9C45-8CA5C9D8A485}" type="slidenum">
              <a:rPr lang="sv-SE" smtClean="0"/>
              <a:t>9</a:t>
            </a:fld>
            <a:endParaRPr lang="sv-SE" dirty="0"/>
          </a:p>
        </p:txBody>
      </p:sp>
    </p:spTree>
    <p:extLst>
      <p:ext uri="{BB962C8B-B14F-4D97-AF65-F5344CB8AC3E}">
        <p14:creationId xmlns:p14="http://schemas.microsoft.com/office/powerpoint/2010/main" val="5306780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2526599-EC70-9D4F-9C45-8CA5C9D8A485}" type="slidenum">
              <a:rPr lang="sv-SE" smtClean="0"/>
              <a:t>12</a:t>
            </a:fld>
            <a:endParaRPr lang="sv-SE" dirty="0"/>
          </a:p>
        </p:txBody>
      </p:sp>
    </p:spTree>
    <p:extLst>
      <p:ext uri="{BB962C8B-B14F-4D97-AF65-F5344CB8AC3E}">
        <p14:creationId xmlns:p14="http://schemas.microsoft.com/office/powerpoint/2010/main" val="2833292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2526599-EC70-9D4F-9C45-8CA5C9D8A485}" type="slidenum">
              <a:rPr lang="sv-SE" smtClean="0"/>
              <a:t>13</a:t>
            </a:fld>
            <a:endParaRPr lang="sv-SE" dirty="0"/>
          </a:p>
        </p:txBody>
      </p:sp>
    </p:spTree>
    <p:extLst>
      <p:ext uri="{BB962C8B-B14F-4D97-AF65-F5344CB8AC3E}">
        <p14:creationId xmlns:p14="http://schemas.microsoft.com/office/powerpoint/2010/main" val="2301931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B9AC99-4FF0-5FA5-4FB8-C68C04F2B556}"/>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E35675BF-BBDB-AF3F-77ED-4C4FA5128D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B0F46D6-5D61-3A5F-75EA-96D268CB6E00}"/>
              </a:ext>
            </a:extLst>
          </p:cNvPr>
          <p:cNvSpPr>
            <a:spLocks noGrp="1"/>
          </p:cNvSpPr>
          <p:nvPr>
            <p:ph type="dt" sz="half" idx="10"/>
          </p:nvPr>
        </p:nvSpPr>
        <p:spPr/>
        <p:txBody>
          <a:bodyPr/>
          <a:lstStyle/>
          <a:p>
            <a:fld id="{85CCEA2B-AFB4-0F4E-81CD-1CC0349FDC04}" type="datetimeFigureOut">
              <a:rPr lang="sv-SE" smtClean="0"/>
              <a:t>2025-05-19</a:t>
            </a:fld>
            <a:endParaRPr lang="sv-SE" dirty="0"/>
          </a:p>
        </p:txBody>
      </p:sp>
      <p:sp>
        <p:nvSpPr>
          <p:cNvPr id="5" name="Platshållare för sidfot 4">
            <a:extLst>
              <a:ext uri="{FF2B5EF4-FFF2-40B4-BE49-F238E27FC236}">
                <a16:creationId xmlns:a16="http://schemas.microsoft.com/office/drawing/2014/main" id="{66C3F72A-F04B-62B4-0338-B4B82046C6FB}"/>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1C633BC0-A109-B951-34F5-3992984F1BE5}"/>
              </a:ext>
            </a:extLst>
          </p:cNvPr>
          <p:cNvSpPr>
            <a:spLocks noGrp="1"/>
          </p:cNvSpPr>
          <p:nvPr>
            <p:ph type="sldNum" sz="quarter" idx="12"/>
          </p:nvPr>
        </p:nvSpPr>
        <p:spPr/>
        <p:txBody>
          <a:bodyPr/>
          <a:lstStyle/>
          <a:p>
            <a:fld id="{BF4F97BF-B67A-2841-9075-53309DA220C4}" type="slidenum">
              <a:rPr lang="sv-SE" smtClean="0"/>
              <a:t>‹#›</a:t>
            </a:fld>
            <a:endParaRPr lang="sv-SE" dirty="0"/>
          </a:p>
        </p:txBody>
      </p:sp>
    </p:spTree>
    <p:extLst>
      <p:ext uri="{BB962C8B-B14F-4D97-AF65-F5344CB8AC3E}">
        <p14:creationId xmlns:p14="http://schemas.microsoft.com/office/powerpoint/2010/main" val="588050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4F02B09-B019-B58D-CBD1-FFBD3B95A492}"/>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226A4A0-94CE-CDCC-4C97-512DF6938DAF}"/>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055B256-A885-A0D5-B4F5-59CF86A4BC7A}"/>
              </a:ext>
            </a:extLst>
          </p:cNvPr>
          <p:cNvSpPr>
            <a:spLocks noGrp="1"/>
          </p:cNvSpPr>
          <p:nvPr>
            <p:ph type="dt" sz="half" idx="10"/>
          </p:nvPr>
        </p:nvSpPr>
        <p:spPr/>
        <p:txBody>
          <a:bodyPr/>
          <a:lstStyle/>
          <a:p>
            <a:fld id="{85CCEA2B-AFB4-0F4E-81CD-1CC0349FDC04}" type="datetimeFigureOut">
              <a:rPr lang="sv-SE" smtClean="0"/>
              <a:t>2025-05-19</a:t>
            </a:fld>
            <a:endParaRPr lang="sv-SE" dirty="0"/>
          </a:p>
        </p:txBody>
      </p:sp>
      <p:sp>
        <p:nvSpPr>
          <p:cNvPr id="5" name="Platshållare för sidfot 4">
            <a:extLst>
              <a:ext uri="{FF2B5EF4-FFF2-40B4-BE49-F238E27FC236}">
                <a16:creationId xmlns:a16="http://schemas.microsoft.com/office/drawing/2014/main" id="{E0AF7A55-B6CD-C6CD-C92D-25012F89B3AB}"/>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247E2E08-0F5F-5A4F-DDA7-B3AFFBB67B09}"/>
              </a:ext>
            </a:extLst>
          </p:cNvPr>
          <p:cNvSpPr>
            <a:spLocks noGrp="1"/>
          </p:cNvSpPr>
          <p:nvPr>
            <p:ph type="sldNum" sz="quarter" idx="12"/>
          </p:nvPr>
        </p:nvSpPr>
        <p:spPr/>
        <p:txBody>
          <a:bodyPr/>
          <a:lstStyle/>
          <a:p>
            <a:fld id="{BF4F97BF-B67A-2841-9075-53309DA220C4}" type="slidenum">
              <a:rPr lang="sv-SE" smtClean="0"/>
              <a:t>‹#›</a:t>
            </a:fld>
            <a:endParaRPr lang="sv-SE" dirty="0"/>
          </a:p>
        </p:txBody>
      </p:sp>
    </p:spTree>
    <p:extLst>
      <p:ext uri="{BB962C8B-B14F-4D97-AF65-F5344CB8AC3E}">
        <p14:creationId xmlns:p14="http://schemas.microsoft.com/office/powerpoint/2010/main" val="2718571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41C36FAB-19C8-BC37-AA42-A161216E9815}"/>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06C82DC-72F1-4954-4C80-FF936EEB05F2}"/>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0E38EE3-142D-A650-FD07-417E6DB6C479}"/>
              </a:ext>
            </a:extLst>
          </p:cNvPr>
          <p:cNvSpPr>
            <a:spLocks noGrp="1"/>
          </p:cNvSpPr>
          <p:nvPr>
            <p:ph type="dt" sz="half" idx="10"/>
          </p:nvPr>
        </p:nvSpPr>
        <p:spPr/>
        <p:txBody>
          <a:bodyPr/>
          <a:lstStyle/>
          <a:p>
            <a:fld id="{85CCEA2B-AFB4-0F4E-81CD-1CC0349FDC04}" type="datetimeFigureOut">
              <a:rPr lang="sv-SE" smtClean="0"/>
              <a:t>2025-05-19</a:t>
            </a:fld>
            <a:endParaRPr lang="sv-SE" dirty="0"/>
          </a:p>
        </p:txBody>
      </p:sp>
      <p:sp>
        <p:nvSpPr>
          <p:cNvPr id="5" name="Platshållare för sidfot 4">
            <a:extLst>
              <a:ext uri="{FF2B5EF4-FFF2-40B4-BE49-F238E27FC236}">
                <a16:creationId xmlns:a16="http://schemas.microsoft.com/office/drawing/2014/main" id="{218FE50F-2E21-0DBE-2E5E-B3711A156FBC}"/>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EE50636D-68FC-B04D-6252-E77BF69C7F57}"/>
              </a:ext>
            </a:extLst>
          </p:cNvPr>
          <p:cNvSpPr>
            <a:spLocks noGrp="1"/>
          </p:cNvSpPr>
          <p:nvPr>
            <p:ph type="sldNum" sz="quarter" idx="12"/>
          </p:nvPr>
        </p:nvSpPr>
        <p:spPr/>
        <p:txBody>
          <a:bodyPr/>
          <a:lstStyle/>
          <a:p>
            <a:fld id="{BF4F97BF-B67A-2841-9075-53309DA220C4}" type="slidenum">
              <a:rPr lang="sv-SE" smtClean="0"/>
              <a:t>‹#›</a:t>
            </a:fld>
            <a:endParaRPr lang="sv-SE" dirty="0"/>
          </a:p>
        </p:txBody>
      </p:sp>
    </p:spTree>
    <p:extLst>
      <p:ext uri="{BB962C8B-B14F-4D97-AF65-F5344CB8AC3E}">
        <p14:creationId xmlns:p14="http://schemas.microsoft.com/office/powerpoint/2010/main" val="1664330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989826-A343-1E31-7166-48D20850EDA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EE0201A-3633-0B9F-9442-8C8B57BD1F78}"/>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C5CC1C1-64CC-7EB3-41CC-D3319FF6D84C}"/>
              </a:ext>
            </a:extLst>
          </p:cNvPr>
          <p:cNvSpPr>
            <a:spLocks noGrp="1"/>
          </p:cNvSpPr>
          <p:nvPr>
            <p:ph type="dt" sz="half" idx="10"/>
          </p:nvPr>
        </p:nvSpPr>
        <p:spPr/>
        <p:txBody>
          <a:bodyPr/>
          <a:lstStyle/>
          <a:p>
            <a:fld id="{85CCEA2B-AFB4-0F4E-81CD-1CC0349FDC04}" type="datetimeFigureOut">
              <a:rPr lang="sv-SE" smtClean="0"/>
              <a:t>2025-05-19</a:t>
            </a:fld>
            <a:endParaRPr lang="sv-SE" dirty="0"/>
          </a:p>
        </p:txBody>
      </p:sp>
      <p:sp>
        <p:nvSpPr>
          <p:cNvPr id="5" name="Platshållare för sidfot 4">
            <a:extLst>
              <a:ext uri="{FF2B5EF4-FFF2-40B4-BE49-F238E27FC236}">
                <a16:creationId xmlns:a16="http://schemas.microsoft.com/office/drawing/2014/main" id="{DC45F779-07BA-02F5-A1C7-BB45948B883B}"/>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0E6EA430-3316-F29D-23EB-9BB87E5894BC}"/>
              </a:ext>
            </a:extLst>
          </p:cNvPr>
          <p:cNvSpPr>
            <a:spLocks noGrp="1"/>
          </p:cNvSpPr>
          <p:nvPr>
            <p:ph type="sldNum" sz="quarter" idx="12"/>
          </p:nvPr>
        </p:nvSpPr>
        <p:spPr/>
        <p:txBody>
          <a:bodyPr/>
          <a:lstStyle/>
          <a:p>
            <a:fld id="{BF4F97BF-B67A-2841-9075-53309DA220C4}" type="slidenum">
              <a:rPr lang="sv-SE" smtClean="0"/>
              <a:t>‹#›</a:t>
            </a:fld>
            <a:endParaRPr lang="sv-SE" dirty="0"/>
          </a:p>
        </p:txBody>
      </p:sp>
    </p:spTree>
    <p:extLst>
      <p:ext uri="{BB962C8B-B14F-4D97-AF65-F5344CB8AC3E}">
        <p14:creationId xmlns:p14="http://schemas.microsoft.com/office/powerpoint/2010/main" val="2613312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7FC000-253C-BD3E-FEAF-774E8200DF4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54C35BF0-55D7-378B-A0EA-D1852DF0482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F4ED48EA-E675-5EC2-15CB-DE2C204EB905}"/>
              </a:ext>
            </a:extLst>
          </p:cNvPr>
          <p:cNvSpPr>
            <a:spLocks noGrp="1"/>
          </p:cNvSpPr>
          <p:nvPr>
            <p:ph type="dt" sz="half" idx="10"/>
          </p:nvPr>
        </p:nvSpPr>
        <p:spPr/>
        <p:txBody>
          <a:bodyPr/>
          <a:lstStyle/>
          <a:p>
            <a:fld id="{85CCEA2B-AFB4-0F4E-81CD-1CC0349FDC04}" type="datetimeFigureOut">
              <a:rPr lang="sv-SE" smtClean="0"/>
              <a:t>2025-05-19</a:t>
            </a:fld>
            <a:endParaRPr lang="sv-SE" dirty="0"/>
          </a:p>
        </p:txBody>
      </p:sp>
      <p:sp>
        <p:nvSpPr>
          <p:cNvPr id="5" name="Platshållare för sidfot 4">
            <a:extLst>
              <a:ext uri="{FF2B5EF4-FFF2-40B4-BE49-F238E27FC236}">
                <a16:creationId xmlns:a16="http://schemas.microsoft.com/office/drawing/2014/main" id="{4FDE3AD7-289F-A42E-AA11-1F781C21FF7E}"/>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22C2AF61-A71E-8BE1-1C73-3FE9E87183EA}"/>
              </a:ext>
            </a:extLst>
          </p:cNvPr>
          <p:cNvSpPr>
            <a:spLocks noGrp="1"/>
          </p:cNvSpPr>
          <p:nvPr>
            <p:ph type="sldNum" sz="quarter" idx="12"/>
          </p:nvPr>
        </p:nvSpPr>
        <p:spPr/>
        <p:txBody>
          <a:bodyPr/>
          <a:lstStyle/>
          <a:p>
            <a:fld id="{BF4F97BF-B67A-2841-9075-53309DA220C4}" type="slidenum">
              <a:rPr lang="sv-SE" smtClean="0"/>
              <a:t>‹#›</a:t>
            </a:fld>
            <a:endParaRPr lang="sv-SE" dirty="0"/>
          </a:p>
        </p:txBody>
      </p:sp>
    </p:spTree>
    <p:extLst>
      <p:ext uri="{BB962C8B-B14F-4D97-AF65-F5344CB8AC3E}">
        <p14:creationId xmlns:p14="http://schemas.microsoft.com/office/powerpoint/2010/main" val="1729047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FBDF9E-3053-27F1-5F50-B2CFAC638D7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F3E9C62-4D9D-AB20-B7F7-F6407C2C6E7C}"/>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59E23C20-080C-1CBD-D55C-74A56127EF2E}"/>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E21F5B2-4367-9C7C-5A2C-A7DC1BC1DFF5}"/>
              </a:ext>
            </a:extLst>
          </p:cNvPr>
          <p:cNvSpPr>
            <a:spLocks noGrp="1"/>
          </p:cNvSpPr>
          <p:nvPr>
            <p:ph type="dt" sz="half" idx="10"/>
          </p:nvPr>
        </p:nvSpPr>
        <p:spPr/>
        <p:txBody>
          <a:bodyPr/>
          <a:lstStyle/>
          <a:p>
            <a:fld id="{85CCEA2B-AFB4-0F4E-81CD-1CC0349FDC04}" type="datetimeFigureOut">
              <a:rPr lang="sv-SE" smtClean="0"/>
              <a:t>2025-05-19</a:t>
            </a:fld>
            <a:endParaRPr lang="sv-SE" dirty="0"/>
          </a:p>
        </p:txBody>
      </p:sp>
      <p:sp>
        <p:nvSpPr>
          <p:cNvPr id="6" name="Platshållare för sidfot 5">
            <a:extLst>
              <a:ext uri="{FF2B5EF4-FFF2-40B4-BE49-F238E27FC236}">
                <a16:creationId xmlns:a16="http://schemas.microsoft.com/office/drawing/2014/main" id="{5CCBBF0F-81BC-E41F-0F70-02035110BF4D}"/>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66A17A92-A9F4-D3DC-ACBD-12E382BE286C}"/>
              </a:ext>
            </a:extLst>
          </p:cNvPr>
          <p:cNvSpPr>
            <a:spLocks noGrp="1"/>
          </p:cNvSpPr>
          <p:nvPr>
            <p:ph type="sldNum" sz="quarter" idx="12"/>
          </p:nvPr>
        </p:nvSpPr>
        <p:spPr/>
        <p:txBody>
          <a:bodyPr/>
          <a:lstStyle/>
          <a:p>
            <a:fld id="{BF4F97BF-B67A-2841-9075-53309DA220C4}" type="slidenum">
              <a:rPr lang="sv-SE" smtClean="0"/>
              <a:t>‹#›</a:t>
            </a:fld>
            <a:endParaRPr lang="sv-SE" dirty="0"/>
          </a:p>
        </p:txBody>
      </p:sp>
    </p:spTree>
    <p:extLst>
      <p:ext uri="{BB962C8B-B14F-4D97-AF65-F5344CB8AC3E}">
        <p14:creationId xmlns:p14="http://schemas.microsoft.com/office/powerpoint/2010/main" val="3359520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A0A10A-6499-8B18-02B3-C0F3969EFC8F}"/>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955E727-CB35-FEF7-596B-31F5861415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F29A66E5-1099-F58F-F9C5-E02AB57D8B0E}"/>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5873FE6-4EE1-B79B-881F-0D72766873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9EA600AC-3990-F97C-FDDF-C8013D0C0C2F}"/>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36AFFA88-CD05-E3CB-302B-3E7B94BB30AF}"/>
              </a:ext>
            </a:extLst>
          </p:cNvPr>
          <p:cNvSpPr>
            <a:spLocks noGrp="1"/>
          </p:cNvSpPr>
          <p:nvPr>
            <p:ph type="dt" sz="half" idx="10"/>
          </p:nvPr>
        </p:nvSpPr>
        <p:spPr/>
        <p:txBody>
          <a:bodyPr/>
          <a:lstStyle/>
          <a:p>
            <a:fld id="{85CCEA2B-AFB4-0F4E-81CD-1CC0349FDC04}" type="datetimeFigureOut">
              <a:rPr lang="sv-SE" smtClean="0"/>
              <a:t>2025-05-19</a:t>
            </a:fld>
            <a:endParaRPr lang="sv-SE" dirty="0"/>
          </a:p>
        </p:txBody>
      </p:sp>
      <p:sp>
        <p:nvSpPr>
          <p:cNvPr id="8" name="Platshållare för sidfot 7">
            <a:extLst>
              <a:ext uri="{FF2B5EF4-FFF2-40B4-BE49-F238E27FC236}">
                <a16:creationId xmlns:a16="http://schemas.microsoft.com/office/drawing/2014/main" id="{6723298E-5265-B675-CF27-D8CBC10DB394}"/>
              </a:ext>
            </a:extLst>
          </p:cNvPr>
          <p:cNvSpPr>
            <a:spLocks noGrp="1"/>
          </p:cNvSpPr>
          <p:nvPr>
            <p:ph type="ftr" sz="quarter" idx="11"/>
          </p:nvPr>
        </p:nvSpPr>
        <p:spPr/>
        <p:txBody>
          <a:bodyPr/>
          <a:lstStyle/>
          <a:p>
            <a:endParaRPr lang="sv-SE" dirty="0"/>
          </a:p>
        </p:txBody>
      </p:sp>
      <p:sp>
        <p:nvSpPr>
          <p:cNvPr id="9" name="Platshållare för bildnummer 8">
            <a:extLst>
              <a:ext uri="{FF2B5EF4-FFF2-40B4-BE49-F238E27FC236}">
                <a16:creationId xmlns:a16="http://schemas.microsoft.com/office/drawing/2014/main" id="{3AE0B51C-4A11-CD90-8E8B-53A704FFC9C3}"/>
              </a:ext>
            </a:extLst>
          </p:cNvPr>
          <p:cNvSpPr>
            <a:spLocks noGrp="1"/>
          </p:cNvSpPr>
          <p:nvPr>
            <p:ph type="sldNum" sz="quarter" idx="12"/>
          </p:nvPr>
        </p:nvSpPr>
        <p:spPr/>
        <p:txBody>
          <a:bodyPr/>
          <a:lstStyle/>
          <a:p>
            <a:fld id="{BF4F97BF-B67A-2841-9075-53309DA220C4}" type="slidenum">
              <a:rPr lang="sv-SE" smtClean="0"/>
              <a:t>‹#›</a:t>
            </a:fld>
            <a:endParaRPr lang="sv-SE" dirty="0"/>
          </a:p>
        </p:txBody>
      </p:sp>
    </p:spTree>
    <p:extLst>
      <p:ext uri="{BB962C8B-B14F-4D97-AF65-F5344CB8AC3E}">
        <p14:creationId xmlns:p14="http://schemas.microsoft.com/office/powerpoint/2010/main" val="3493761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9E2D07-4B51-4493-7F5F-85D26D0B0DFD}"/>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78FBB2FD-E7F2-70E9-E575-D998225CEBAF}"/>
              </a:ext>
            </a:extLst>
          </p:cNvPr>
          <p:cNvSpPr>
            <a:spLocks noGrp="1"/>
          </p:cNvSpPr>
          <p:nvPr>
            <p:ph type="dt" sz="half" idx="10"/>
          </p:nvPr>
        </p:nvSpPr>
        <p:spPr/>
        <p:txBody>
          <a:bodyPr/>
          <a:lstStyle/>
          <a:p>
            <a:fld id="{85CCEA2B-AFB4-0F4E-81CD-1CC0349FDC04}" type="datetimeFigureOut">
              <a:rPr lang="sv-SE" smtClean="0"/>
              <a:t>2025-05-19</a:t>
            </a:fld>
            <a:endParaRPr lang="sv-SE" dirty="0"/>
          </a:p>
        </p:txBody>
      </p:sp>
      <p:sp>
        <p:nvSpPr>
          <p:cNvPr id="4" name="Platshållare för sidfot 3">
            <a:extLst>
              <a:ext uri="{FF2B5EF4-FFF2-40B4-BE49-F238E27FC236}">
                <a16:creationId xmlns:a16="http://schemas.microsoft.com/office/drawing/2014/main" id="{B117D4AB-8DD4-C964-759E-62325B2D19D0}"/>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CAC8F252-140B-E22A-DE49-E0255484F4E7}"/>
              </a:ext>
            </a:extLst>
          </p:cNvPr>
          <p:cNvSpPr>
            <a:spLocks noGrp="1"/>
          </p:cNvSpPr>
          <p:nvPr>
            <p:ph type="sldNum" sz="quarter" idx="12"/>
          </p:nvPr>
        </p:nvSpPr>
        <p:spPr/>
        <p:txBody>
          <a:bodyPr/>
          <a:lstStyle/>
          <a:p>
            <a:fld id="{BF4F97BF-B67A-2841-9075-53309DA220C4}" type="slidenum">
              <a:rPr lang="sv-SE" smtClean="0"/>
              <a:t>‹#›</a:t>
            </a:fld>
            <a:endParaRPr lang="sv-SE" dirty="0"/>
          </a:p>
        </p:txBody>
      </p:sp>
    </p:spTree>
    <p:extLst>
      <p:ext uri="{BB962C8B-B14F-4D97-AF65-F5344CB8AC3E}">
        <p14:creationId xmlns:p14="http://schemas.microsoft.com/office/powerpoint/2010/main" val="1227108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250C74FB-E67E-9C45-5269-064E4BA39705}"/>
              </a:ext>
            </a:extLst>
          </p:cNvPr>
          <p:cNvSpPr>
            <a:spLocks noGrp="1"/>
          </p:cNvSpPr>
          <p:nvPr>
            <p:ph type="dt" sz="half" idx="10"/>
          </p:nvPr>
        </p:nvSpPr>
        <p:spPr/>
        <p:txBody>
          <a:bodyPr/>
          <a:lstStyle/>
          <a:p>
            <a:fld id="{85CCEA2B-AFB4-0F4E-81CD-1CC0349FDC04}" type="datetimeFigureOut">
              <a:rPr lang="sv-SE" smtClean="0"/>
              <a:t>2025-05-19</a:t>
            </a:fld>
            <a:endParaRPr lang="sv-SE" dirty="0"/>
          </a:p>
        </p:txBody>
      </p:sp>
      <p:sp>
        <p:nvSpPr>
          <p:cNvPr id="3" name="Platshållare för sidfot 2">
            <a:extLst>
              <a:ext uri="{FF2B5EF4-FFF2-40B4-BE49-F238E27FC236}">
                <a16:creationId xmlns:a16="http://schemas.microsoft.com/office/drawing/2014/main" id="{4B6159AE-6A0E-D3E2-61D2-30D761CE983A}"/>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F1176B34-1955-328C-A04F-BEE24AE57D07}"/>
              </a:ext>
            </a:extLst>
          </p:cNvPr>
          <p:cNvSpPr>
            <a:spLocks noGrp="1"/>
          </p:cNvSpPr>
          <p:nvPr>
            <p:ph type="sldNum" sz="quarter" idx="12"/>
          </p:nvPr>
        </p:nvSpPr>
        <p:spPr/>
        <p:txBody>
          <a:bodyPr/>
          <a:lstStyle/>
          <a:p>
            <a:fld id="{BF4F97BF-B67A-2841-9075-53309DA220C4}" type="slidenum">
              <a:rPr lang="sv-SE" smtClean="0"/>
              <a:t>‹#›</a:t>
            </a:fld>
            <a:endParaRPr lang="sv-SE" dirty="0"/>
          </a:p>
        </p:txBody>
      </p:sp>
    </p:spTree>
    <p:extLst>
      <p:ext uri="{BB962C8B-B14F-4D97-AF65-F5344CB8AC3E}">
        <p14:creationId xmlns:p14="http://schemas.microsoft.com/office/powerpoint/2010/main" val="2395227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A82BBA2-54EB-FA44-27E4-83BD0B34ABC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376CF3A-D32C-B780-458E-2DF435D236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F405C2CA-4463-DAA2-A02D-95CDBBF314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02A1D49-22F3-8DC9-9462-55DB81ECE71F}"/>
              </a:ext>
            </a:extLst>
          </p:cNvPr>
          <p:cNvSpPr>
            <a:spLocks noGrp="1"/>
          </p:cNvSpPr>
          <p:nvPr>
            <p:ph type="dt" sz="half" idx="10"/>
          </p:nvPr>
        </p:nvSpPr>
        <p:spPr/>
        <p:txBody>
          <a:bodyPr/>
          <a:lstStyle/>
          <a:p>
            <a:fld id="{85CCEA2B-AFB4-0F4E-81CD-1CC0349FDC04}" type="datetimeFigureOut">
              <a:rPr lang="sv-SE" smtClean="0"/>
              <a:t>2025-05-19</a:t>
            </a:fld>
            <a:endParaRPr lang="sv-SE" dirty="0"/>
          </a:p>
        </p:txBody>
      </p:sp>
      <p:sp>
        <p:nvSpPr>
          <p:cNvPr id="6" name="Platshållare för sidfot 5">
            <a:extLst>
              <a:ext uri="{FF2B5EF4-FFF2-40B4-BE49-F238E27FC236}">
                <a16:creationId xmlns:a16="http://schemas.microsoft.com/office/drawing/2014/main" id="{AA37151B-07D2-D256-1C03-FAE2A6291909}"/>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905C721F-10B7-530C-FFCD-A9FA9F3D33AE}"/>
              </a:ext>
            </a:extLst>
          </p:cNvPr>
          <p:cNvSpPr>
            <a:spLocks noGrp="1"/>
          </p:cNvSpPr>
          <p:nvPr>
            <p:ph type="sldNum" sz="quarter" idx="12"/>
          </p:nvPr>
        </p:nvSpPr>
        <p:spPr/>
        <p:txBody>
          <a:bodyPr/>
          <a:lstStyle/>
          <a:p>
            <a:fld id="{BF4F97BF-B67A-2841-9075-53309DA220C4}" type="slidenum">
              <a:rPr lang="sv-SE" smtClean="0"/>
              <a:t>‹#›</a:t>
            </a:fld>
            <a:endParaRPr lang="sv-SE" dirty="0"/>
          </a:p>
        </p:txBody>
      </p:sp>
    </p:spTree>
    <p:extLst>
      <p:ext uri="{BB962C8B-B14F-4D97-AF65-F5344CB8AC3E}">
        <p14:creationId xmlns:p14="http://schemas.microsoft.com/office/powerpoint/2010/main" val="3942522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7097A9-2C2E-3F44-BFA7-2BEA552DEEF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11445DA9-F497-50F5-52D5-FC9D8BB9A7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a:extLst>
              <a:ext uri="{FF2B5EF4-FFF2-40B4-BE49-F238E27FC236}">
                <a16:creationId xmlns:a16="http://schemas.microsoft.com/office/drawing/2014/main" id="{2BEE54C5-3ED6-943C-4D0A-DFD0105516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C52FFCD-DDB5-808A-7DAB-77B7F1FBA408}"/>
              </a:ext>
            </a:extLst>
          </p:cNvPr>
          <p:cNvSpPr>
            <a:spLocks noGrp="1"/>
          </p:cNvSpPr>
          <p:nvPr>
            <p:ph type="dt" sz="half" idx="10"/>
          </p:nvPr>
        </p:nvSpPr>
        <p:spPr/>
        <p:txBody>
          <a:bodyPr/>
          <a:lstStyle/>
          <a:p>
            <a:fld id="{85CCEA2B-AFB4-0F4E-81CD-1CC0349FDC04}" type="datetimeFigureOut">
              <a:rPr lang="sv-SE" smtClean="0"/>
              <a:t>2025-05-19</a:t>
            </a:fld>
            <a:endParaRPr lang="sv-SE" dirty="0"/>
          </a:p>
        </p:txBody>
      </p:sp>
      <p:sp>
        <p:nvSpPr>
          <p:cNvPr id="6" name="Platshållare för sidfot 5">
            <a:extLst>
              <a:ext uri="{FF2B5EF4-FFF2-40B4-BE49-F238E27FC236}">
                <a16:creationId xmlns:a16="http://schemas.microsoft.com/office/drawing/2014/main" id="{E1D53F24-04EE-B999-1E35-A7A423498EF5}"/>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F0BCA075-79A9-E09D-FD29-D0CAD28E18B1}"/>
              </a:ext>
            </a:extLst>
          </p:cNvPr>
          <p:cNvSpPr>
            <a:spLocks noGrp="1"/>
          </p:cNvSpPr>
          <p:nvPr>
            <p:ph type="sldNum" sz="quarter" idx="12"/>
          </p:nvPr>
        </p:nvSpPr>
        <p:spPr/>
        <p:txBody>
          <a:bodyPr/>
          <a:lstStyle/>
          <a:p>
            <a:fld id="{BF4F97BF-B67A-2841-9075-53309DA220C4}" type="slidenum">
              <a:rPr lang="sv-SE" smtClean="0"/>
              <a:t>‹#›</a:t>
            </a:fld>
            <a:endParaRPr lang="sv-SE" dirty="0"/>
          </a:p>
        </p:txBody>
      </p:sp>
    </p:spTree>
    <p:extLst>
      <p:ext uri="{BB962C8B-B14F-4D97-AF65-F5344CB8AC3E}">
        <p14:creationId xmlns:p14="http://schemas.microsoft.com/office/powerpoint/2010/main" val="3746049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A297FD2-050D-B572-348A-18195038C8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9D43F62A-D6D6-7C1E-1907-FAD0E9DDFD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EACF850-7301-B821-9C94-98D4938FAB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CCEA2B-AFB4-0F4E-81CD-1CC0349FDC04}" type="datetimeFigureOut">
              <a:rPr lang="sv-SE" smtClean="0"/>
              <a:t>2025-05-19</a:t>
            </a:fld>
            <a:endParaRPr lang="sv-SE" dirty="0"/>
          </a:p>
        </p:txBody>
      </p:sp>
      <p:sp>
        <p:nvSpPr>
          <p:cNvPr id="5" name="Platshållare för sidfot 4">
            <a:extLst>
              <a:ext uri="{FF2B5EF4-FFF2-40B4-BE49-F238E27FC236}">
                <a16:creationId xmlns:a16="http://schemas.microsoft.com/office/drawing/2014/main" id="{3D71BDE7-0A2C-C939-FCEC-35A0F4BE49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dirty="0"/>
          </a:p>
        </p:txBody>
      </p:sp>
      <p:sp>
        <p:nvSpPr>
          <p:cNvPr id="6" name="Platshållare för bildnummer 5">
            <a:extLst>
              <a:ext uri="{FF2B5EF4-FFF2-40B4-BE49-F238E27FC236}">
                <a16:creationId xmlns:a16="http://schemas.microsoft.com/office/drawing/2014/main" id="{1F85B398-0E65-5136-6935-EBA19D72FA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F4F97BF-B67A-2841-9075-53309DA220C4}" type="slidenum">
              <a:rPr lang="sv-SE" smtClean="0"/>
              <a:t>‹#›</a:t>
            </a:fld>
            <a:endParaRPr lang="sv-SE" dirty="0"/>
          </a:p>
        </p:txBody>
      </p:sp>
    </p:spTree>
    <p:extLst>
      <p:ext uri="{BB962C8B-B14F-4D97-AF65-F5344CB8AC3E}">
        <p14:creationId xmlns:p14="http://schemas.microsoft.com/office/powerpoint/2010/main" val="2641800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minoritet.se/filmer"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Bildobjekt 7" descr="En bild som visar Barnkonst, rita, illustration, clipart&#10;&#10;Automatiskt genererad beskrivning">
            <a:extLst>
              <a:ext uri="{FF2B5EF4-FFF2-40B4-BE49-F238E27FC236}">
                <a16:creationId xmlns:a16="http://schemas.microsoft.com/office/drawing/2014/main" id="{1FF8850F-7134-8098-80C6-C5BDED3E1407}"/>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13" name="Rectangle 12">
            <a:extLst>
              <a:ext uri="{FF2B5EF4-FFF2-40B4-BE49-F238E27FC236}">
                <a16:creationId xmlns:a16="http://schemas.microsoft.com/office/drawing/2014/main" id="{B4916930-E76E-4100-9DCF-4981566A3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57375" y="1885950"/>
            <a:ext cx="8505825" cy="3152775"/>
          </a:xfrm>
          <a:prstGeom prst="rect">
            <a:avLst/>
          </a:prstGeom>
          <a:solidFill>
            <a:schemeClr val="bg1">
              <a:alpha val="75000"/>
            </a:schemeClr>
          </a:solidFill>
          <a:ln w="63500"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ctrTitle"/>
          </p:nvPr>
        </p:nvSpPr>
        <p:spPr>
          <a:xfrm>
            <a:off x="2276475" y="2247900"/>
            <a:ext cx="7581900" cy="2514600"/>
          </a:xfrm>
        </p:spPr>
        <p:txBody>
          <a:bodyPr vert="horz" lIns="91440" tIns="45720" rIns="91440" bIns="45720" rtlCol="0" anchor="ctr">
            <a:normAutofit/>
          </a:bodyPr>
          <a:lstStyle/>
          <a:p>
            <a:r>
              <a:rPr lang="en-US" sz="3600" dirty="0" err="1">
                <a:solidFill>
                  <a:schemeClr val="tx1">
                    <a:lumMod val="75000"/>
                    <a:lumOff val="25000"/>
                  </a:schemeClr>
                </a:solidFill>
              </a:rPr>
              <a:t>Diskriminering</a:t>
            </a:r>
            <a:r>
              <a:rPr lang="en-US" sz="3600" dirty="0">
                <a:solidFill>
                  <a:schemeClr val="tx1">
                    <a:lumMod val="75000"/>
                    <a:lumOff val="25000"/>
                  </a:schemeClr>
                </a:solidFill>
              </a:rPr>
              <a:t> och </a:t>
            </a:r>
            <a:r>
              <a:rPr lang="en-US" sz="3600" dirty="0" err="1">
                <a:solidFill>
                  <a:schemeClr val="tx1">
                    <a:lumMod val="75000"/>
                    <a:lumOff val="25000"/>
                  </a:schemeClr>
                </a:solidFill>
              </a:rPr>
              <a:t>utsatthet</a:t>
            </a:r>
            <a:br>
              <a:rPr lang="en-US" sz="3600" dirty="0">
                <a:solidFill>
                  <a:schemeClr val="tx1">
                    <a:lumMod val="75000"/>
                    <a:lumOff val="25000"/>
                  </a:schemeClr>
                </a:solidFill>
              </a:rPr>
            </a:br>
            <a:r>
              <a:rPr lang="en-US" sz="3600" dirty="0">
                <a:solidFill>
                  <a:schemeClr val="tx1">
                    <a:lumMod val="75000"/>
                    <a:lumOff val="25000"/>
                  </a:schemeClr>
                </a:solidFill>
              </a:rPr>
              <a:t>– </a:t>
            </a:r>
            <a:r>
              <a:rPr lang="en-US" sz="3600" dirty="0" err="1">
                <a:solidFill>
                  <a:schemeClr val="tx1">
                    <a:lumMod val="75000"/>
                    <a:lumOff val="25000"/>
                  </a:schemeClr>
                </a:solidFill>
              </a:rPr>
              <a:t>en</a:t>
            </a:r>
            <a:r>
              <a:rPr lang="en-US" sz="3600" dirty="0">
                <a:solidFill>
                  <a:schemeClr val="tx1">
                    <a:lumMod val="75000"/>
                    <a:lumOff val="25000"/>
                  </a:schemeClr>
                </a:solidFill>
              </a:rPr>
              <a:t> </a:t>
            </a:r>
            <a:r>
              <a:rPr lang="en-US" sz="3600" dirty="0" err="1">
                <a:solidFill>
                  <a:schemeClr val="tx1">
                    <a:lumMod val="75000"/>
                    <a:lumOff val="25000"/>
                  </a:schemeClr>
                </a:solidFill>
              </a:rPr>
              <a:t>verktygslåda</a:t>
            </a:r>
            <a:r>
              <a:rPr lang="en-US" sz="3600" dirty="0">
                <a:solidFill>
                  <a:schemeClr val="tx1">
                    <a:lumMod val="75000"/>
                    <a:lumOff val="25000"/>
                  </a:schemeClr>
                </a:solidFill>
              </a:rPr>
              <a:t> med film och </a:t>
            </a:r>
            <a:r>
              <a:rPr lang="en-US" sz="3600" dirty="0" err="1">
                <a:solidFill>
                  <a:schemeClr val="tx1">
                    <a:lumMod val="75000"/>
                    <a:lumOff val="25000"/>
                  </a:schemeClr>
                </a:solidFill>
              </a:rPr>
              <a:t>diskussionsfrågor</a:t>
            </a:r>
            <a:r>
              <a:rPr lang="en-US" sz="3600" dirty="0">
                <a:solidFill>
                  <a:schemeClr val="tx1">
                    <a:lumMod val="75000"/>
                    <a:lumOff val="25000"/>
                  </a:schemeClr>
                </a:solidFill>
              </a:rPr>
              <a:t> till </a:t>
            </a:r>
            <a:r>
              <a:rPr lang="en-US" sz="3600" dirty="0" err="1">
                <a:solidFill>
                  <a:schemeClr val="tx1">
                    <a:lumMod val="75000"/>
                    <a:lumOff val="25000"/>
                  </a:schemeClr>
                </a:solidFill>
              </a:rPr>
              <a:t>arbetsplatsträffar</a:t>
            </a:r>
            <a:endParaRPr lang="en-US" sz="3600" dirty="0">
              <a:solidFill>
                <a:schemeClr val="tx1">
                  <a:lumMod val="75000"/>
                  <a:lumOff val="25000"/>
                </a:schemeClr>
              </a:solidFill>
            </a:endParaRPr>
          </a:p>
        </p:txBody>
      </p:sp>
    </p:spTree>
    <p:extLst>
      <p:ext uri="{BB962C8B-B14F-4D97-AF65-F5344CB8AC3E}">
        <p14:creationId xmlns:p14="http://schemas.microsoft.com/office/powerpoint/2010/main" val="1631163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latshållare för innehåll 4">
            <a:extLst>
              <a:ext uri="{FF2B5EF4-FFF2-40B4-BE49-F238E27FC236}">
                <a16:creationId xmlns:a16="http://schemas.microsoft.com/office/drawing/2014/main" id="{FE519E3E-706E-35EC-3A43-9046C30995A8}"/>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rcRect b="-1"/>
          <a:stretch/>
        </p:blipFill>
        <p:spPr>
          <a:xfrm>
            <a:off x="812822" y="457200"/>
            <a:ext cx="10566356" cy="5943600"/>
          </a:xfrm>
          <a:prstGeom prst="rect">
            <a:avLst/>
          </a:prstGeom>
        </p:spPr>
      </p:pic>
    </p:spTree>
    <p:extLst>
      <p:ext uri="{BB962C8B-B14F-4D97-AF65-F5344CB8AC3E}">
        <p14:creationId xmlns:p14="http://schemas.microsoft.com/office/powerpoint/2010/main" val="247093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6F97FF-EDCE-366E-9D93-108A1A569D98}"/>
            </a:ext>
          </a:extLst>
        </p:cNvPr>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9151A43A-E457-B94B-A888-D6B5C9071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Filmrulle och klappa">
            <a:extLst>
              <a:ext uri="{FF2B5EF4-FFF2-40B4-BE49-F238E27FC236}">
                <a16:creationId xmlns:a16="http://schemas.microsoft.com/office/drawing/2014/main" id="{8D6D24F1-6C86-9689-1557-8C8C99867808}"/>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3523488" y="10"/>
            <a:ext cx="8668512" cy="6857990"/>
          </a:xfrm>
          <a:prstGeom prst="rect">
            <a:avLst/>
          </a:prstGeom>
        </p:spPr>
      </p:pic>
      <p:sp>
        <p:nvSpPr>
          <p:cNvPr id="45" name="Rectangle 44">
            <a:extLst>
              <a:ext uri="{FF2B5EF4-FFF2-40B4-BE49-F238E27FC236}">
                <a16:creationId xmlns:a16="http://schemas.microsoft.com/office/drawing/2014/main" id="{BF3DB17F-542C-60EA-BE7C-13F22534E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6D66E4D5-7B9D-AB04-43EC-D817287CA445}"/>
              </a:ext>
            </a:extLst>
          </p:cNvPr>
          <p:cNvSpPr>
            <a:spLocks noGrp="1"/>
          </p:cNvSpPr>
          <p:nvPr>
            <p:ph type="ctrTitle"/>
          </p:nvPr>
        </p:nvSpPr>
        <p:spPr>
          <a:xfrm>
            <a:off x="477981" y="1122363"/>
            <a:ext cx="6122844" cy="3204134"/>
          </a:xfrm>
        </p:spPr>
        <p:txBody>
          <a:bodyPr anchor="b">
            <a:normAutofit/>
          </a:bodyPr>
          <a:lstStyle/>
          <a:p>
            <a:pPr algn="l"/>
            <a:br>
              <a:rPr lang="sv-SE" sz="2300" dirty="0">
                <a:latin typeface="Garamond" panose="02020404030301010803" pitchFamily="18" charset="0"/>
              </a:rPr>
            </a:br>
            <a:br>
              <a:rPr lang="sv-SE" sz="2300" dirty="0">
                <a:latin typeface="Garamond" panose="02020404030301010803" pitchFamily="18" charset="0"/>
              </a:rPr>
            </a:br>
            <a:r>
              <a:rPr lang="sv-SE" sz="2400" dirty="0">
                <a:latin typeface="Garamond" panose="02020404030301010803" pitchFamily="18" charset="0"/>
              </a:rPr>
              <a:t>Du har precis sett en film om minoritetstress som beskriver vad det är, vanliga sätt att hantera denna typ av stress och ohälsa samt vad du som tjänsteperson kan göra.</a:t>
            </a:r>
            <a:br>
              <a:rPr lang="sv-SE" sz="2300" dirty="0">
                <a:latin typeface="Garamond" panose="02020404030301010803" pitchFamily="18" charset="0"/>
              </a:rPr>
            </a:br>
            <a:br>
              <a:rPr lang="sv-SE" sz="2300" dirty="0">
                <a:latin typeface="Garamond" panose="02020404030301010803" pitchFamily="18" charset="0"/>
              </a:rPr>
            </a:br>
            <a:r>
              <a:rPr lang="sv-SE" sz="2300" dirty="0">
                <a:latin typeface="Garamond" panose="02020404030301010803" pitchFamily="18" charset="0"/>
              </a:rPr>
              <a:t>Låt oss nu samtala om hur det är i vår verksamhet och på vår arbetsplats.</a:t>
            </a:r>
          </a:p>
        </p:txBody>
      </p:sp>
      <p:sp>
        <p:nvSpPr>
          <p:cNvPr id="47" name="Rectangle 46">
            <a:extLst>
              <a:ext uri="{FF2B5EF4-FFF2-40B4-BE49-F238E27FC236}">
                <a16:creationId xmlns:a16="http://schemas.microsoft.com/office/drawing/2014/main" id="{E38037C7-A022-298A-EEBC-58CBF1FCDF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9" name="Rectangle 48">
            <a:extLst>
              <a:ext uri="{FF2B5EF4-FFF2-40B4-BE49-F238E27FC236}">
                <a16:creationId xmlns:a16="http://schemas.microsoft.com/office/drawing/2014/main" id="{8D32EA49-9F37-31D5-6DF3-63098A1C6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3386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CADCE4-A951-3974-66D8-5B09064212B4}"/>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1521DC8-8645-00F2-8D22-0A3499AC4A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sketch line">
            <a:extLst>
              <a:ext uri="{FF2B5EF4-FFF2-40B4-BE49-F238E27FC236}">
                <a16:creationId xmlns:a16="http://schemas.microsoft.com/office/drawing/2014/main" id="{B60610B1-1638-6CF1-BC4D-D3064A51E7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extruta 1">
            <a:extLst>
              <a:ext uri="{FF2B5EF4-FFF2-40B4-BE49-F238E27FC236}">
                <a16:creationId xmlns:a16="http://schemas.microsoft.com/office/drawing/2014/main" id="{5E355765-1B1F-6EA6-BA02-D75B781D3C53}"/>
              </a:ext>
            </a:extLst>
          </p:cNvPr>
          <p:cNvSpPr txBox="1"/>
          <p:nvPr/>
        </p:nvSpPr>
        <p:spPr>
          <a:xfrm>
            <a:off x="6733328" y="2536841"/>
            <a:ext cx="4811268" cy="3224336"/>
          </a:xfrm>
          <a:prstGeom prst="rect">
            <a:avLst/>
          </a:prstGeom>
        </p:spPr>
        <p:txBody>
          <a:bodyPr vert="horz" lIns="91440" tIns="45720" rIns="91440" bIns="45720" rtlCol="0" anchor="t">
            <a:normAutofit fontScale="70000" lnSpcReduction="20000"/>
          </a:bodyPr>
          <a:lstStyle/>
          <a:p>
            <a:pPr marL="228600" indent="-228600">
              <a:lnSpc>
                <a:spcPct val="90000"/>
              </a:lnSpc>
              <a:spcBef>
                <a:spcPts val="500"/>
              </a:spcBef>
              <a:buFont typeface="Arial" panose="020B0604020202020204" pitchFamily="34" charset="0"/>
              <a:buChar char="•"/>
              <a:defRPr/>
            </a:pPr>
            <a:r>
              <a:rPr kumimoji="0" lang="sv-SE" sz="23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Hur vanligt tror du det är med minoritetsstress på din arbetsplats eller de sammanhang där du verkar?</a:t>
            </a:r>
          </a:p>
          <a:p>
            <a:pPr>
              <a:lnSpc>
                <a:spcPct val="90000"/>
              </a:lnSpc>
              <a:spcBef>
                <a:spcPts val="500"/>
              </a:spcBef>
              <a:defRPr/>
            </a:pPr>
            <a:endParaRPr kumimoji="0" lang="sv-SE" sz="23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228600" indent="-228600">
              <a:lnSpc>
                <a:spcPct val="90000"/>
              </a:lnSpc>
              <a:spcBef>
                <a:spcPts val="500"/>
              </a:spcBef>
              <a:buFont typeface="Arial" panose="020B0604020202020204" pitchFamily="34" charset="0"/>
              <a:buChar char="•"/>
              <a:defRPr/>
            </a:pPr>
            <a:r>
              <a:rPr kumimoji="0" lang="sv-SE" sz="23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Vilken eller vilka tillvägagångssätt är mest relevant på din arbetsplats eller det sammanhang där du verkar?</a:t>
            </a:r>
          </a:p>
          <a:p>
            <a:pPr>
              <a:lnSpc>
                <a:spcPct val="90000"/>
              </a:lnSpc>
              <a:spcBef>
                <a:spcPts val="500"/>
              </a:spcBef>
              <a:defRPr/>
            </a:pPr>
            <a:r>
              <a:rPr kumimoji="0" lang="sv-SE" sz="23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 </a:t>
            </a:r>
          </a:p>
          <a:p>
            <a:pPr marL="228600" indent="-228600">
              <a:lnSpc>
                <a:spcPct val="90000"/>
              </a:lnSpc>
              <a:spcBef>
                <a:spcPts val="500"/>
              </a:spcBef>
              <a:buFont typeface="Arial" panose="020B0604020202020204" pitchFamily="34" charset="0"/>
              <a:buChar char="•"/>
              <a:defRPr/>
            </a:pPr>
            <a:r>
              <a:rPr kumimoji="0" lang="sv-SE" sz="23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Finns det något tillvägagångssätt som kan vara relevant i ditt sammanhang som inte nämns i filmen?</a:t>
            </a:r>
          </a:p>
          <a:p>
            <a:pPr>
              <a:lnSpc>
                <a:spcPct val="90000"/>
              </a:lnSpc>
              <a:spcBef>
                <a:spcPts val="500"/>
              </a:spcBef>
              <a:defRPr/>
            </a:pPr>
            <a:endParaRPr kumimoji="0" lang="sv-SE" sz="230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228600" indent="-228600">
              <a:lnSpc>
                <a:spcPct val="90000"/>
              </a:lnSpc>
              <a:spcBef>
                <a:spcPts val="500"/>
              </a:spcBef>
              <a:buFont typeface="Arial" panose="020B0604020202020204" pitchFamily="34" charset="0"/>
              <a:buChar char="•"/>
              <a:defRPr/>
            </a:pPr>
            <a:r>
              <a:rPr lang="sv-SE" sz="2300" b="1" dirty="0">
                <a:latin typeface="Garamond" panose="02020404030301010803" pitchFamily="18" charset="0"/>
              </a:rPr>
              <a:t>Vad kan du själv göra för att förebygga och motverka minoritetstress, vad kan göras på enhetsnivå och övergripande organisatoriskt nivå?</a:t>
            </a:r>
            <a:r>
              <a:rPr lang="sv-SE" sz="2300" dirty="0">
                <a:latin typeface="Garamond" panose="02020404030301010803" pitchFamily="18" charset="0"/>
              </a:rPr>
              <a:t> </a:t>
            </a:r>
          </a:p>
          <a:p>
            <a:pPr>
              <a:lnSpc>
                <a:spcPct val="90000"/>
              </a:lnSpc>
              <a:spcAft>
                <a:spcPts val="600"/>
              </a:spcAft>
            </a:pPr>
            <a:endParaRPr lang="sv-SE" sz="2900" dirty="0">
              <a:latin typeface="Garamond" panose="02020404030301010803" pitchFamily="18" charset="0"/>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textruta 5">
            <a:extLst>
              <a:ext uri="{FF2B5EF4-FFF2-40B4-BE49-F238E27FC236}">
                <a16:creationId xmlns:a16="http://schemas.microsoft.com/office/drawing/2014/main" id="{A2A1D41A-87C7-8F04-D8F6-2B51F92ED2B8}"/>
              </a:ext>
            </a:extLst>
          </p:cNvPr>
          <p:cNvSpPr txBox="1"/>
          <p:nvPr/>
        </p:nvSpPr>
        <p:spPr>
          <a:xfrm>
            <a:off x="6733328" y="1488412"/>
            <a:ext cx="462419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Garamond" panose="02020404030301010803" pitchFamily="18" charset="0"/>
              </a:rPr>
              <a:t>I filmen nämns fem olika strategier att förebygga och motverka minoritetsstress.</a:t>
            </a:r>
            <a:endParaRPr kumimoji="0" lang="sv-SE" sz="180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0" name="Bildobjekt 9">
            <a:extLst>
              <a:ext uri="{FF2B5EF4-FFF2-40B4-BE49-F238E27FC236}">
                <a16:creationId xmlns:a16="http://schemas.microsoft.com/office/drawing/2014/main" id="{666F66CD-127C-5215-F369-9AD5AACB42B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1351" y="1956724"/>
            <a:ext cx="6243443" cy="2650237"/>
          </a:xfrm>
          <a:prstGeom prst="rect">
            <a:avLst/>
          </a:prstGeom>
        </p:spPr>
      </p:pic>
      <p:sp>
        <p:nvSpPr>
          <p:cNvPr id="3" name="textruta 2">
            <a:extLst>
              <a:ext uri="{FF2B5EF4-FFF2-40B4-BE49-F238E27FC236}">
                <a16:creationId xmlns:a16="http://schemas.microsoft.com/office/drawing/2014/main" id="{3789EF4F-1A70-1449-9BDE-8A51B36EEDD5}"/>
              </a:ext>
            </a:extLst>
          </p:cNvPr>
          <p:cNvSpPr txBox="1"/>
          <p:nvPr/>
        </p:nvSpPr>
        <p:spPr>
          <a:xfrm>
            <a:off x="6733328" y="5619463"/>
            <a:ext cx="4895688" cy="1188018"/>
          </a:xfrm>
          <a:prstGeom prst="rect">
            <a:avLst/>
          </a:prstGeom>
          <a:noFill/>
        </p:spPr>
        <p:txBody>
          <a:bodyPr wrap="square" rtlCol="0">
            <a:spAutoFit/>
          </a:bodyPr>
          <a:lstStyle/>
          <a:p>
            <a:pPr>
              <a:lnSpc>
                <a:spcPct val="90000"/>
              </a:lnSpc>
              <a:spcAft>
                <a:spcPts val="600"/>
              </a:spcAft>
            </a:pPr>
            <a:r>
              <a:rPr lang="sv-SE" sz="1600" b="0" dirty="0">
                <a:effectLst/>
                <a:latin typeface="Garamond" panose="02020404030301010803" pitchFamily="18" charset="0"/>
              </a:rPr>
              <a:t>Diskutera </a:t>
            </a:r>
            <a:r>
              <a:rPr lang="sv-SE" sz="1600" dirty="0">
                <a:latin typeface="Garamond" panose="02020404030301010803" pitchFamily="18" charset="0"/>
              </a:rPr>
              <a:t>frågorna ovan två och två i 15 min.</a:t>
            </a:r>
          </a:p>
          <a:p>
            <a:pPr>
              <a:lnSpc>
                <a:spcPct val="90000"/>
              </a:lnSpc>
              <a:spcAft>
                <a:spcPts val="600"/>
              </a:spcAft>
            </a:pPr>
            <a:r>
              <a:rPr lang="sv-SE" sz="1600" dirty="0">
                <a:latin typeface="Garamond" panose="02020404030301010803" pitchFamily="18" charset="0"/>
              </a:rPr>
              <a:t>Gå sedan laget runt och diskutera gemensamt i helgrupp i 20 minuter.</a:t>
            </a:r>
            <a:endParaRPr lang="sv-SE" sz="1600" b="0" dirty="0">
              <a:effectLst/>
              <a:latin typeface="Garamond" panose="02020404030301010803" pitchFamily="18" charset="0"/>
            </a:endParaRPr>
          </a:p>
          <a:p>
            <a:endParaRPr lang="sv-SE" dirty="0"/>
          </a:p>
        </p:txBody>
      </p:sp>
    </p:spTree>
    <p:extLst>
      <p:ext uri="{BB962C8B-B14F-4D97-AF65-F5344CB8AC3E}">
        <p14:creationId xmlns:p14="http://schemas.microsoft.com/office/powerpoint/2010/main" val="1025168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7ED7575E-88D2-B771-681D-46A7E55415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76457" cy="6858000"/>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Bildobjekt 3">
            <a:extLst>
              <a:ext uri="{FF2B5EF4-FFF2-40B4-BE49-F238E27FC236}">
                <a16:creationId xmlns:a16="http://schemas.microsoft.com/office/drawing/2014/main" id="{9A581838-A25A-B29C-F6DE-EF087A6AD64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9235" y="1316867"/>
            <a:ext cx="6221895" cy="4230888"/>
          </a:xfrm>
          <a:prstGeom prst="rect">
            <a:avLst/>
          </a:prstGeom>
          <a:noFill/>
        </p:spPr>
      </p:pic>
      <p:cxnSp>
        <p:nvCxnSpPr>
          <p:cNvPr id="31" name="Straight Connector 30">
            <a:extLst>
              <a:ext uri="{FF2B5EF4-FFF2-40B4-BE49-F238E27FC236}">
                <a16:creationId xmlns:a16="http://schemas.microsoft.com/office/drawing/2014/main" id="{249EDD1B-F94D-B4E6-ACAA-566B9A26FD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9939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extruta 1">
            <a:extLst>
              <a:ext uri="{FF2B5EF4-FFF2-40B4-BE49-F238E27FC236}">
                <a16:creationId xmlns:a16="http://schemas.microsoft.com/office/drawing/2014/main" id="{691A8E5B-E066-72B0-B254-D6C3C5DDFCF3}"/>
              </a:ext>
            </a:extLst>
          </p:cNvPr>
          <p:cNvSpPr txBox="1"/>
          <p:nvPr/>
        </p:nvSpPr>
        <p:spPr>
          <a:xfrm>
            <a:off x="7852186" y="1629490"/>
            <a:ext cx="3434180" cy="3599019"/>
          </a:xfrm>
          <a:prstGeom prst="rect">
            <a:avLst/>
          </a:prstGeom>
        </p:spPr>
        <p:txBody>
          <a:bodyPr vert="horz" lIns="91440" tIns="45720" rIns="91440" bIns="45720" rtlCol="0">
            <a:normAutofit lnSpcReduction="10000"/>
          </a:bodyPr>
          <a:lstStyle/>
          <a:p>
            <a:pPr indent="-228600">
              <a:lnSpc>
                <a:spcPct val="90000"/>
              </a:lnSpc>
              <a:spcAft>
                <a:spcPts val="600"/>
              </a:spcAft>
              <a:buFont typeface="Arial" panose="020B0604020202020204" pitchFamily="34" charset="0"/>
              <a:buChar char="•"/>
            </a:pPr>
            <a:r>
              <a:rPr lang="sv-SE" sz="2000" b="0" noProof="0" dirty="0">
                <a:effectLst/>
                <a:latin typeface="Garamond" panose="02020404030301010803" pitchFamily="18" charset="0"/>
              </a:rPr>
              <a:t>Vill du samtala mer om hur man kan förebygga diskriminering och minska utsatthet för Sveriges fem nationella minoriteter?</a:t>
            </a:r>
          </a:p>
          <a:p>
            <a:pPr indent="-228600">
              <a:lnSpc>
                <a:spcPct val="90000"/>
              </a:lnSpc>
              <a:spcAft>
                <a:spcPts val="600"/>
              </a:spcAft>
              <a:buFont typeface="Arial" panose="020B0604020202020204" pitchFamily="34" charset="0"/>
              <a:buChar char="•"/>
            </a:pPr>
            <a:endParaRPr lang="sv-SE" sz="2000" b="0" noProof="0" dirty="0">
              <a:effectLst/>
              <a:latin typeface="Garamond" panose="02020404030301010803" pitchFamily="18" charset="0"/>
            </a:endParaRPr>
          </a:p>
          <a:p>
            <a:pPr indent="-228600">
              <a:lnSpc>
                <a:spcPct val="90000"/>
              </a:lnSpc>
              <a:spcAft>
                <a:spcPts val="600"/>
              </a:spcAft>
              <a:buFont typeface="Arial" panose="020B0604020202020204" pitchFamily="34" charset="0"/>
              <a:buChar char="•"/>
            </a:pPr>
            <a:r>
              <a:rPr lang="sv-SE" sz="2000" b="0" noProof="0" dirty="0">
                <a:effectLst/>
                <a:latin typeface="Garamond" panose="02020404030301010803" pitchFamily="18" charset="0"/>
              </a:rPr>
              <a:t>Vill du lära mer om Sveriges nationella minoriteterna och </a:t>
            </a:r>
            <a:r>
              <a:rPr lang="sv-SE" sz="2000" b="0" noProof="0" dirty="0" err="1">
                <a:effectLst/>
                <a:latin typeface="Garamond" panose="02020404030301010803" pitchFamily="18" charset="0"/>
              </a:rPr>
              <a:t>minoritetspråk</a:t>
            </a:r>
            <a:r>
              <a:rPr lang="sv-SE" sz="2000" b="0" noProof="0" dirty="0">
                <a:effectLst/>
                <a:latin typeface="Garamond" panose="02020404030301010803" pitchFamily="18" charset="0"/>
              </a:rPr>
              <a:t>?</a:t>
            </a:r>
          </a:p>
          <a:p>
            <a:pPr indent="-228600">
              <a:lnSpc>
                <a:spcPct val="90000"/>
              </a:lnSpc>
              <a:spcAft>
                <a:spcPts val="600"/>
              </a:spcAft>
              <a:buFont typeface="Arial" panose="020B0604020202020204" pitchFamily="34" charset="0"/>
              <a:buChar char="•"/>
            </a:pPr>
            <a:endParaRPr lang="sv-SE" sz="2000" noProof="0" dirty="0">
              <a:latin typeface="Garamond" panose="02020404030301010803" pitchFamily="18" charset="0"/>
            </a:endParaRPr>
          </a:p>
          <a:p>
            <a:pPr indent="-228600">
              <a:lnSpc>
                <a:spcPct val="90000"/>
              </a:lnSpc>
              <a:spcAft>
                <a:spcPts val="600"/>
              </a:spcAft>
              <a:buFont typeface="Arial" panose="020B0604020202020204" pitchFamily="34" charset="0"/>
              <a:buChar char="•"/>
            </a:pPr>
            <a:r>
              <a:rPr lang="sv-SE" sz="2000" b="0" noProof="0" dirty="0">
                <a:effectLst/>
                <a:latin typeface="Garamond" panose="02020404030301010803" pitchFamily="18" charset="0"/>
              </a:rPr>
              <a:t>Besök webbsidan minoritet.se och läs mer.  </a:t>
            </a:r>
            <a:endParaRPr lang="sv-SE" sz="2000" noProof="0" dirty="0">
              <a:latin typeface="Garamond" panose="02020404030301010803" pitchFamily="18" charset="0"/>
            </a:endParaRPr>
          </a:p>
        </p:txBody>
      </p:sp>
    </p:spTree>
    <p:extLst>
      <p:ext uri="{BB962C8B-B14F-4D97-AF65-F5344CB8AC3E}">
        <p14:creationId xmlns:p14="http://schemas.microsoft.com/office/powerpoint/2010/main" val="70085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741173" y="901828"/>
            <a:ext cx="8709661" cy="531839"/>
          </a:xfrm>
        </p:spPr>
        <p:txBody>
          <a:bodyPr>
            <a:normAutofit fontScale="90000"/>
          </a:bodyPr>
          <a:lstStyle/>
          <a:p>
            <a:r>
              <a:rPr lang="sv-SE"/>
              <a:t>Så här använder du presentationen</a:t>
            </a:r>
          </a:p>
        </p:txBody>
      </p:sp>
      <p:sp>
        <p:nvSpPr>
          <p:cNvPr id="4" name="Platshållare för bildnummer 3"/>
          <p:cNvSpPr>
            <a:spLocks noGrp="1"/>
          </p:cNvSpPr>
          <p:nvPr>
            <p:ph type="sldNum" sz="quarter" idx="12"/>
          </p:nvPr>
        </p:nvSpPr>
        <p:spPr/>
        <p:txBody>
          <a:bodyPr/>
          <a:lstStyle/>
          <a:p>
            <a:fld id="{555A968A-E0AF-44DF-8545-852B31FD1DE1}" type="slidenum">
              <a:rPr lang="sv-SE" smtClean="0"/>
              <a:pPr/>
              <a:t>2</a:t>
            </a:fld>
            <a:endParaRPr lang="sv-SE"/>
          </a:p>
        </p:txBody>
      </p:sp>
      <p:sp>
        <p:nvSpPr>
          <p:cNvPr id="15" name="textruta 14"/>
          <p:cNvSpPr txBox="1"/>
          <p:nvPr/>
        </p:nvSpPr>
        <p:spPr>
          <a:xfrm>
            <a:off x="1626338" y="1533219"/>
            <a:ext cx="8437685" cy="3320909"/>
          </a:xfrm>
          <a:prstGeom prst="rect">
            <a:avLst/>
          </a:prstGeom>
          <a:noFill/>
        </p:spPr>
        <p:txBody>
          <a:bodyPr wrap="square" rtlCol="0">
            <a:spAutoFit/>
          </a:bodyPr>
          <a:lstStyle/>
          <a:p>
            <a:pPr marL="342900" indent="-342900">
              <a:spcAft>
                <a:spcPts val="648"/>
              </a:spcAft>
              <a:buFont typeface="Arial" panose="020B0604020202020204" pitchFamily="34" charset="0"/>
              <a:buChar char="•"/>
            </a:pPr>
            <a:r>
              <a:rPr lang="sv-SE" sz="1680" dirty="0">
                <a:solidFill>
                  <a:schemeClr val="tx1">
                    <a:lumMod val="75000"/>
                    <a:lumOff val="25000"/>
                  </a:schemeClr>
                </a:solidFill>
              </a:rPr>
              <a:t>Den här presentationen är baserad på två filmer, en om diskriminering och utsatthet- en film om nationella minoriteters rättigheter och en om minoritetsstress. Båda filmerna ligger på </a:t>
            </a:r>
            <a:r>
              <a:rPr lang="sv-SE" sz="1680" dirty="0">
                <a:solidFill>
                  <a:schemeClr val="tx1">
                    <a:lumMod val="75000"/>
                    <a:lumOff val="25000"/>
                  </a:schemeClr>
                </a:solidFill>
                <a:hlinkClick r:id="rId3"/>
              </a:rPr>
              <a:t>minoritet</a:t>
            </a:r>
            <a:r>
              <a:rPr lang="sv-SE" sz="1680">
                <a:solidFill>
                  <a:schemeClr val="tx1">
                    <a:lumMod val="75000"/>
                    <a:lumOff val="25000"/>
                  </a:schemeClr>
                </a:solidFill>
                <a:hlinkClick r:id="rId3"/>
              </a:rPr>
              <a:t>.se</a:t>
            </a:r>
            <a:r>
              <a:rPr lang="sv-SE" sz="1680">
                <a:solidFill>
                  <a:schemeClr val="tx1">
                    <a:lumMod val="75000"/>
                    <a:lumOff val="25000"/>
                  </a:schemeClr>
                </a:solidFill>
              </a:rPr>
              <a:t>.</a:t>
            </a:r>
            <a:endParaRPr lang="sv-SE" sz="1680" dirty="0">
              <a:solidFill>
                <a:schemeClr val="tx1">
                  <a:lumMod val="75000"/>
                  <a:lumOff val="25000"/>
                </a:schemeClr>
              </a:solidFill>
            </a:endParaRPr>
          </a:p>
          <a:p>
            <a:pPr>
              <a:spcAft>
                <a:spcPts val="648"/>
              </a:spcAft>
            </a:pPr>
            <a:endParaRPr lang="sv-SE" sz="1680" dirty="0">
              <a:solidFill>
                <a:schemeClr val="tx1">
                  <a:lumMod val="75000"/>
                  <a:lumOff val="25000"/>
                </a:schemeClr>
              </a:solidFill>
            </a:endParaRPr>
          </a:p>
          <a:p>
            <a:pPr marL="285750" indent="-285750">
              <a:spcAft>
                <a:spcPts val="648"/>
              </a:spcAft>
              <a:buFont typeface="Arial" panose="020B0604020202020204" pitchFamily="34" charset="0"/>
              <a:buChar char="•"/>
            </a:pPr>
            <a:r>
              <a:rPr lang="sv-SE" sz="1680" dirty="0">
                <a:solidFill>
                  <a:schemeClr val="tx1">
                    <a:lumMod val="75000"/>
                    <a:lumOff val="25000"/>
                  </a:schemeClr>
                </a:solidFill>
              </a:rPr>
              <a:t>Till varje film finns framtaget ett antal frågeställningar inom området att diskutera och reflektera över i samband med arbetsplatsträffar eller utbildningsinsatser.</a:t>
            </a:r>
          </a:p>
          <a:p>
            <a:pPr>
              <a:spcAft>
                <a:spcPts val="648"/>
              </a:spcAft>
            </a:pPr>
            <a:endParaRPr lang="sv-SE" sz="1680" dirty="0">
              <a:solidFill>
                <a:schemeClr val="tx1">
                  <a:lumMod val="75000"/>
                  <a:lumOff val="25000"/>
                </a:schemeClr>
              </a:solidFill>
            </a:endParaRPr>
          </a:p>
          <a:p>
            <a:pPr marL="285750" indent="-285750">
              <a:spcAft>
                <a:spcPts val="648"/>
              </a:spcAft>
              <a:buFont typeface="Arial" panose="020B0604020202020204" pitchFamily="34" charset="0"/>
              <a:buChar char="•"/>
            </a:pPr>
            <a:r>
              <a:rPr lang="sv-SE" sz="1680" dirty="0">
                <a:solidFill>
                  <a:schemeClr val="tx1">
                    <a:lumMod val="75000"/>
                    <a:lumOff val="25000"/>
                  </a:schemeClr>
                </a:solidFill>
              </a:rPr>
              <a:t>Presentationens upplägg gör det möjligt att plocka ut och använda de delar som är mest relevanta för den egna verksamheten och området. Tiderna för diskussion kan anpassas.</a:t>
            </a:r>
          </a:p>
          <a:p>
            <a:pPr marL="285750" indent="-285750">
              <a:spcAft>
                <a:spcPts val="648"/>
              </a:spcAft>
              <a:buFont typeface="Arial" panose="020B0604020202020204" pitchFamily="34" charset="0"/>
              <a:buChar char="•"/>
            </a:pPr>
            <a:endParaRPr lang="sv-SE" sz="1680" dirty="0">
              <a:solidFill>
                <a:schemeClr val="tx1">
                  <a:lumMod val="75000"/>
                  <a:lumOff val="25000"/>
                </a:schemeClr>
              </a:solidFill>
            </a:endParaRPr>
          </a:p>
        </p:txBody>
      </p:sp>
    </p:spTree>
    <p:extLst>
      <p:ext uri="{BB962C8B-B14F-4D97-AF65-F5344CB8AC3E}">
        <p14:creationId xmlns:p14="http://schemas.microsoft.com/office/powerpoint/2010/main" val="1309088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latshållare för innehåll 13">
            <a:extLst>
              <a:ext uri="{FF2B5EF4-FFF2-40B4-BE49-F238E27FC236}">
                <a16:creationId xmlns:a16="http://schemas.microsoft.com/office/drawing/2014/main" id="{CBC08CF6-88EA-B37F-2836-D6854F1D423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643467" y="1343406"/>
            <a:ext cx="10905066" cy="4171186"/>
          </a:xfrm>
          <a:prstGeom prst="rect">
            <a:avLst/>
          </a:prstGeom>
        </p:spPr>
      </p:pic>
    </p:spTree>
    <p:extLst>
      <p:ext uri="{BB962C8B-B14F-4D97-AF65-F5344CB8AC3E}">
        <p14:creationId xmlns:p14="http://schemas.microsoft.com/office/powerpoint/2010/main" val="2518419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Filmrulle och klappa">
            <a:extLst>
              <a:ext uri="{FF2B5EF4-FFF2-40B4-BE49-F238E27FC236}">
                <a16:creationId xmlns:a16="http://schemas.microsoft.com/office/drawing/2014/main" id="{1B1A2CFD-10D0-AED4-A6CB-DCC153AF6633}"/>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3523488" y="10"/>
            <a:ext cx="8668512" cy="6857990"/>
          </a:xfrm>
          <a:prstGeom prst="rect">
            <a:avLst/>
          </a:prstGeom>
        </p:spPr>
      </p:pic>
      <p:sp>
        <p:nvSpPr>
          <p:cNvPr id="45" name="Rectangle 44">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CF261286-1A51-C8A5-B887-C8E2A9367A43}"/>
              </a:ext>
            </a:extLst>
          </p:cNvPr>
          <p:cNvSpPr>
            <a:spLocks noGrp="1"/>
          </p:cNvSpPr>
          <p:nvPr>
            <p:ph type="ctrTitle"/>
          </p:nvPr>
        </p:nvSpPr>
        <p:spPr>
          <a:xfrm>
            <a:off x="477981" y="1122363"/>
            <a:ext cx="4023360" cy="3204134"/>
          </a:xfrm>
        </p:spPr>
        <p:txBody>
          <a:bodyPr anchor="b">
            <a:normAutofit/>
          </a:bodyPr>
          <a:lstStyle/>
          <a:p>
            <a:pPr algn="l"/>
            <a:br>
              <a:rPr lang="sv-SE" sz="2300" dirty="0">
                <a:latin typeface="Garamond" panose="02020404030301010803" pitchFamily="18" charset="0"/>
              </a:rPr>
            </a:br>
            <a:r>
              <a:rPr lang="sv-SE" sz="2300" dirty="0">
                <a:latin typeface="Garamond" panose="02020404030301010803" pitchFamily="18" charset="0"/>
              </a:rPr>
              <a:t>Du har precis sett en film om diskriminering och utsatthet, om nationella minoriteters rättigheter. </a:t>
            </a:r>
            <a:br>
              <a:rPr lang="sv-SE" sz="2300" dirty="0">
                <a:latin typeface="Garamond" panose="02020404030301010803" pitchFamily="18" charset="0"/>
              </a:rPr>
            </a:br>
            <a:br>
              <a:rPr lang="sv-SE" sz="2300" dirty="0">
                <a:latin typeface="Garamond" panose="02020404030301010803" pitchFamily="18" charset="0"/>
              </a:rPr>
            </a:br>
            <a:r>
              <a:rPr lang="sv-SE" sz="2300" dirty="0">
                <a:latin typeface="Garamond" panose="02020404030301010803" pitchFamily="18" charset="0"/>
              </a:rPr>
              <a:t>Låt oss nu samtala om hur det är i vår verksamhet och på vår arbetsplats.</a:t>
            </a:r>
          </a:p>
        </p:txBody>
      </p:sp>
      <p:sp>
        <p:nvSpPr>
          <p:cNvPr id="47" name="Rectangle 4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9" name="Rectangle 4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1213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descr="En bild som visar text, grafisk design, Grafik, Barnkonst&#10;&#10;Automatiskt genererad beskrivning">
            <a:extLst>
              <a:ext uri="{FF2B5EF4-FFF2-40B4-BE49-F238E27FC236}">
                <a16:creationId xmlns:a16="http://schemas.microsoft.com/office/drawing/2014/main" id="{17AE7DD0-FB97-81C8-49C0-853BF53DBE37}"/>
              </a:ext>
            </a:extLst>
          </p:cNvPr>
          <p:cNvPicPr>
            <a:picLocks noChangeAspect="1"/>
          </p:cNvPicPr>
          <p:nvPr/>
        </p:nvPicPr>
        <p:blipFill>
          <a:blip r:embed="rId3" cstate="email">
            <a:extLst>
              <a:ext uri="{28A0092B-C50C-407E-A947-70E740481C1C}">
                <a14:useLocalDpi xmlns:a14="http://schemas.microsoft.com/office/drawing/2010/main"/>
              </a:ext>
            </a:extLst>
          </a:blip>
          <a:srcRect r="-1" b="-1"/>
          <a:stretch/>
        </p:blipFill>
        <p:spPr>
          <a:xfrm>
            <a:off x="2522356" y="10"/>
            <a:ext cx="9669642" cy="6857990"/>
          </a:xfrm>
          <a:prstGeom prst="rect">
            <a:avLst/>
          </a:prstGeom>
        </p:spPr>
      </p:pic>
      <p:sp>
        <p:nvSpPr>
          <p:cNvPr id="38" name="Rectangle 3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ruta 2">
            <a:extLst>
              <a:ext uri="{FF2B5EF4-FFF2-40B4-BE49-F238E27FC236}">
                <a16:creationId xmlns:a16="http://schemas.microsoft.com/office/drawing/2014/main" id="{BA98EC68-9D7F-4516-D645-DE1C3DCE4B9F}"/>
              </a:ext>
            </a:extLst>
          </p:cNvPr>
          <p:cNvSpPr txBox="1"/>
          <p:nvPr/>
        </p:nvSpPr>
        <p:spPr>
          <a:xfrm>
            <a:off x="438912" y="1041558"/>
            <a:ext cx="4401312" cy="4774883"/>
          </a:xfrm>
          <a:prstGeom prst="rect">
            <a:avLst/>
          </a:prstGeom>
        </p:spPr>
        <p:txBody>
          <a:bodyPr vert="horz" lIns="91440" tIns="45720" rIns="91440" bIns="45720" rtlCol="0">
            <a:normAutofit lnSpcReduction="10000"/>
          </a:bodyPr>
          <a:lstStyle/>
          <a:p>
            <a:pPr>
              <a:lnSpc>
                <a:spcPct val="90000"/>
              </a:lnSpc>
              <a:spcAft>
                <a:spcPts val="600"/>
              </a:spcAft>
            </a:pPr>
            <a:r>
              <a:rPr lang="sv-SE" b="0" noProof="0" dirty="0">
                <a:effectLst/>
                <a:latin typeface="Garamond" panose="02020404030301010803" pitchFamily="18" charset="0"/>
              </a:rPr>
              <a:t>Diskriminering används rätt ofta i dagligt tal när vi känner oss orättvist behandlade och utsatta på olika sätt. Men inte alla former av orättvis behandling är diskriminering. </a:t>
            </a:r>
          </a:p>
          <a:p>
            <a:pPr marL="57150">
              <a:lnSpc>
                <a:spcPct val="90000"/>
              </a:lnSpc>
              <a:spcAft>
                <a:spcPts val="600"/>
              </a:spcAft>
            </a:pPr>
            <a:endParaRPr lang="sv-SE" b="1" noProof="0" dirty="0">
              <a:latin typeface="Garamond" panose="02020404030301010803" pitchFamily="18" charset="0"/>
            </a:endParaRPr>
          </a:p>
          <a:p>
            <a:pPr marL="342900" indent="-285750">
              <a:lnSpc>
                <a:spcPct val="90000"/>
              </a:lnSpc>
              <a:spcAft>
                <a:spcPts val="600"/>
              </a:spcAft>
              <a:buFont typeface="Arial" panose="020B0604020202020204" pitchFamily="34" charset="0"/>
              <a:buChar char="•"/>
            </a:pPr>
            <a:r>
              <a:rPr lang="sv-SE" b="1" noProof="0" dirty="0">
                <a:latin typeface="Garamond" panose="02020404030301010803" pitchFamily="18" charset="0"/>
              </a:rPr>
              <a:t>Vad tänker du på när du hör ordet diskriminering och utsatthet?</a:t>
            </a:r>
          </a:p>
          <a:p>
            <a:pPr marL="57150">
              <a:lnSpc>
                <a:spcPct val="90000"/>
              </a:lnSpc>
              <a:spcAft>
                <a:spcPts val="600"/>
              </a:spcAft>
            </a:pPr>
            <a:endParaRPr lang="sv-SE" b="1" noProof="0" dirty="0">
              <a:effectLst/>
              <a:latin typeface="Garamond" panose="02020404030301010803" pitchFamily="18" charset="0"/>
            </a:endParaRPr>
          </a:p>
          <a:p>
            <a:pPr marL="342900" indent="-285750">
              <a:lnSpc>
                <a:spcPct val="90000"/>
              </a:lnSpc>
              <a:spcAft>
                <a:spcPts val="600"/>
              </a:spcAft>
              <a:buFont typeface="Arial" panose="020B0604020202020204" pitchFamily="34" charset="0"/>
              <a:buChar char="•"/>
            </a:pPr>
            <a:r>
              <a:rPr lang="sv-SE" b="1" noProof="0" dirty="0">
                <a:effectLst/>
                <a:latin typeface="Garamond" panose="02020404030301010803" pitchFamily="18" charset="0"/>
              </a:rPr>
              <a:t>Gav fil</a:t>
            </a:r>
            <a:r>
              <a:rPr lang="sv-SE" b="1" noProof="0" dirty="0">
                <a:latin typeface="Garamond" panose="02020404030301010803" pitchFamily="18" charset="0"/>
              </a:rPr>
              <a:t>men dig någon ny insikt eller något nytt perspektiv som du inte tänkt på förut? </a:t>
            </a:r>
          </a:p>
          <a:p>
            <a:pPr>
              <a:lnSpc>
                <a:spcPct val="90000"/>
              </a:lnSpc>
              <a:spcAft>
                <a:spcPts val="600"/>
              </a:spcAft>
            </a:pPr>
            <a:endParaRPr lang="sv-SE" noProof="0" dirty="0">
              <a:latin typeface="Garamond" panose="02020404030301010803" pitchFamily="18" charset="0"/>
            </a:endParaRPr>
          </a:p>
          <a:p>
            <a:pPr>
              <a:lnSpc>
                <a:spcPct val="90000"/>
              </a:lnSpc>
              <a:spcAft>
                <a:spcPts val="600"/>
              </a:spcAft>
            </a:pPr>
            <a:r>
              <a:rPr lang="sv-SE" b="0" noProof="0" dirty="0">
                <a:effectLst/>
                <a:latin typeface="Garamond" panose="02020404030301010803" pitchFamily="18" charset="0"/>
              </a:rPr>
              <a:t>Diskutera </a:t>
            </a:r>
            <a:r>
              <a:rPr lang="sv-SE" noProof="0" dirty="0">
                <a:latin typeface="Garamond" panose="02020404030301010803" pitchFamily="18" charset="0"/>
              </a:rPr>
              <a:t>frågorna ovan två och två i 5 minuter.</a:t>
            </a:r>
          </a:p>
          <a:p>
            <a:pPr>
              <a:lnSpc>
                <a:spcPct val="90000"/>
              </a:lnSpc>
              <a:spcAft>
                <a:spcPts val="600"/>
              </a:spcAft>
            </a:pPr>
            <a:endParaRPr lang="sv-SE" b="0" noProof="0" dirty="0">
              <a:effectLst/>
              <a:latin typeface="Garamond" panose="02020404030301010803" pitchFamily="18" charset="0"/>
            </a:endParaRPr>
          </a:p>
          <a:p>
            <a:pPr>
              <a:lnSpc>
                <a:spcPct val="90000"/>
              </a:lnSpc>
              <a:spcAft>
                <a:spcPts val="600"/>
              </a:spcAft>
            </a:pPr>
            <a:r>
              <a:rPr lang="sv-SE" noProof="0" dirty="0">
                <a:latin typeface="Garamond" panose="02020404030301010803" pitchFamily="18" charset="0"/>
              </a:rPr>
              <a:t>Gå sedan laget runt och diskutera gemensamt i helgrupp i 5 minuter.</a:t>
            </a:r>
            <a:endParaRPr lang="sv-SE" b="0" noProof="0" dirty="0">
              <a:effectLst/>
              <a:latin typeface="Garamond" panose="02020404030301010803" pitchFamily="18" charset="0"/>
            </a:endParaRPr>
          </a:p>
          <a:p>
            <a:pPr indent="-228600">
              <a:lnSpc>
                <a:spcPct val="90000"/>
              </a:lnSpc>
              <a:spcAft>
                <a:spcPts val="600"/>
              </a:spcAft>
              <a:buFont typeface="Arial" panose="020B0604020202020204" pitchFamily="34" charset="0"/>
              <a:buChar char="•"/>
            </a:pPr>
            <a:endParaRPr lang="en-US" sz="1600" dirty="0"/>
          </a:p>
          <a:p>
            <a:pPr indent="-228600">
              <a:lnSpc>
                <a:spcPct val="90000"/>
              </a:lnSpc>
              <a:spcAft>
                <a:spcPts val="600"/>
              </a:spcAft>
              <a:buFont typeface="Arial" panose="020B0604020202020204" pitchFamily="34" charset="0"/>
              <a:buChar char="•"/>
            </a:pPr>
            <a:endParaRPr lang="en-US" sz="1600" b="1" dirty="0">
              <a:effectLst/>
            </a:endParaRPr>
          </a:p>
          <a:p>
            <a:pPr indent="-228600">
              <a:lnSpc>
                <a:spcPct val="90000"/>
              </a:lnSpc>
              <a:spcAft>
                <a:spcPts val="600"/>
              </a:spcAft>
              <a:buFont typeface="Arial" panose="020B0604020202020204" pitchFamily="34" charset="0"/>
              <a:buChar char="•"/>
            </a:pPr>
            <a:endParaRPr lang="en-US" sz="1600" dirty="0"/>
          </a:p>
        </p:txBody>
      </p:sp>
    </p:spTree>
    <p:extLst>
      <p:ext uri="{BB962C8B-B14F-4D97-AF65-F5344CB8AC3E}">
        <p14:creationId xmlns:p14="http://schemas.microsoft.com/office/powerpoint/2010/main" val="2345609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ruta 1">
            <a:extLst>
              <a:ext uri="{FF2B5EF4-FFF2-40B4-BE49-F238E27FC236}">
                <a16:creationId xmlns:a16="http://schemas.microsoft.com/office/drawing/2014/main" id="{6A7DD936-5724-C696-1E78-E5D8D54057B6}"/>
              </a:ext>
            </a:extLst>
          </p:cNvPr>
          <p:cNvSpPr txBox="1"/>
          <p:nvPr/>
        </p:nvSpPr>
        <p:spPr>
          <a:xfrm>
            <a:off x="6739128" y="2664886"/>
            <a:ext cx="4818888" cy="3550789"/>
          </a:xfrm>
          <a:prstGeom prst="rect">
            <a:avLst/>
          </a:prstGeom>
        </p:spPr>
        <p:txBody>
          <a:bodyPr vert="horz" lIns="91440" tIns="45720" rIns="91440" bIns="45720" rtlCol="0" anchor="t">
            <a:normAutofit/>
          </a:bodyPr>
          <a:lstStyle/>
          <a:p>
            <a:pPr marL="400050" indent="-285750">
              <a:lnSpc>
                <a:spcPct val="90000"/>
              </a:lnSpc>
              <a:spcAft>
                <a:spcPts val="600"/>
              </a:spcAft>
              <a:buFont typeface="Arial" panose="020B0604020202020204" pitchFamily="34" charset="0"/>
              <a:buChar char="•"/>
            </a:pPr>
            <a:r>
              <a:rPr lang="sv-SE" b="1" noProof="0" dirty="0">
                <a:latin typeface="Garamond" panose="02020404030301010803" pitchFamily="18" charset="0"/>
              </a:rPr>
              <a:t>Har du exempel på diskriminering som du tror nationella minoriteter skulle kunna uppleva i vår verksamhet? </a:t>
            </a:r>
          </a:p>
          <a:p>
            <a:pPr marL="285750" indent="-285750">
              <a:lnSpc>
                <a:spcPct val="90000"/>
              </a:lnSpc>
              <a:spcAft>
                <a:spcPts val="600"/>
              </a:spcAft>
              <a:buFont typeface="Arial" panose="020B0604020202020204" pitchFamily="34" charset="0"/>
              <a:buChar char="•"/>
            </a:pPr>
            <a:endParaRPr lang="sv-SE" b="1" noProof="0" dirty="0">
              <a:latin typeface="Garamond" panose="02020404030301010803" pitchFamily="18" charset="0"/>
            </a:endParaRPr>
          </a:p>
          <a:p>
            <a:pPr marL="400050" indent="-285750">
              <a:lnSpc>
                <a:spcPct val="90000"/>
              </a:lnSpc>
              <a:spcAft>
                <a:spcPts val="600"/>
              </a:spcAft>
              <a:buFont typeface="Arial" panose="020B0604020202020204" pitchFamily="34" charset="0"/>
              <a:buChar char="•"/>
            </a:pPr>
            <a:r>
              <a:rPr lang="sv-SE" b="1" noProof="0" dirty="0">
                <a:latin typeface="Garamond" panose="02020404030301010803" pitchFamily="18" charset="0"/>
              </a:rPr>
              <a:t>Är det någon form av diskriminering som du tror är mer vanlig än någon annan? </a:t>
            </a:r>
          </a:p>
          <a:p>
            <a:pPr marL="285750" indent="-285750">
              <a:lnSpc>
                <a:spcPct val="90000"/>
              </a:lnSpc>
              <a:spcAft>
                <a:spcPts val="600"/>
              </a:spcAft>
              <a:buFont typeface="Arial" panose="020B0604020202020204" pitchFamily="34" charset="0"/>
              <a:buChar char="•"/>
            </a:pPr>
            <a:endParaRPr lang="sv-SE" noProof="0" dirty="0">
              <a:latin typeface="Garamond" panose="02020404030301010803" pitchFamily="18" charset="0"/>
            </a:endParaRPr>
          </a:p>
          <a:p>
            <a:pPr marL="285750" indent="-285750">
              <a:lnSpc>
                <a:spcPct val="90000"/>
              </a:lnSpc>
              <a:spcAft>
                <a:spcPts val="600"/>
              </a:spcAft>
              <a:buFont typeface="Arial" panose="020B0604020202020204" pitchFamily="34" charset="0"/>
              <a:buChar char="•"/>
            </a:pPr>
            <a:endParaRPr lang="sv-SE" noProof="0" dirty="0">
              <a:latin typeface="Garamond" panose="02020404030301010803" pitchFamily="18" charset="0"/>
            </a:endParaRPr>
          </a:p>
          <a:p>
            <a:pPr>
              <a:lnSpc>
                <a:spcPct val="90000"/>
              </a:lnSpc>
              <a:spcAft>
                <a:spcPts val="600"/>
              </a:spcAft>
            </a:pPr>
            <a:r>
              <a:rPr lang="sv-SE" b="0" noProof="0" dirty="0">
                <a:effectLst/>
                <a:latin typeface="Garamond" panose="02020404030301010803" pitchFamily="18" charset="0"/>
              </a:rPr>
              <a:t>Diskutera </a:t>
            </a:r>
            <a:r>
              <a:rPr lang="sv-SE" noProof="0" dirty="0">
                <a:latin typeface="Garamond" panose="02020404030301010803" pitchFamily="18" charset="0"/>
              </a:rPr>
              <a:t>frågorna ovan två och två i 5  minuter.</a:t>
            </a:r>
          </a:p>
          <a:p>
            <a:pPr indent="-228600">
              <a:lnSpc>
                <a:spcPct val="90000"/>
              </a:lnSpc>
              <a:spcAft>
                <a:spcPts val="600"/>
              </a:spcAft>
              <a:buFont typeface="Arial" panose="020B0604020202020204" pitchFamily="34" charset="0"/>
              <a:buChar char="•"/>
            </a:pPr>
            <a:endParaRPr lang="en-US" sz="1400" dirty="0"/>
          </a:p>
        </p:txBody>
      </p:sp>
      <p:sp>
        <p:nvSpPr>
          <p:cNvPr id="8" name="textruta 7">
            <a:extLst>
              <a:ext uri="{FF2B5EF4-FFF2-40B4-BE49-F238E27FC236}">
                <a16:creationId xmlns:a16="http://schemas.microsoft.com/office/drawing/2014/main" id="{563BC45A-00B2-6423-2847-B9FFB3B8761D}"/>
              </a:ext>
            </a:extLst>
          </p:cNvPr>
          <p:cNvSpPr txBox="1"/>
          <p:nvPr/>
        </p:nvSpPr>
        <p:spPr>
          <a:xfrm>
            <a:off x="6712004" y="913828"/>
            <a:ext cx="4565596" cy="1200329"/>
          </a:xfrm>
          <a:prstGeom prst="rect">
            <a:avLst/>
          </a:prstGeom>
          <a:noFill/>
        </p:spPr>
        <p:txBody>
          <a:bodyPr wrap="square" rtlCol="0">
            <a:spAutoFit/>
          </a:bodyPr>
          <a:lstStyle/>
          <a:p>
            <a:r>
              <a:rPr lang="sv-SE" noProof="0" dirty="0">
                <a:latin typeface="Garamond" panose="02020404030301010803" pitchFamily="18" charset="0"/>
              </a:rPr>
              <a:t>I filmen ges exempel på olika former av diskriminering som kan drabba nationella minoriteter – både direkt och indirekt. </a:t>
            </a:r>
          </a:p>
          <a:p>
            <a:endParaRPr lang="sv-SE" dirty="0"/>
          </a:p>
        </p:txBody>
      </p:sp>
      <p:pic>
        <p:nvPicPr>
          <p:cNvPr id="4" name="Bildobjekt 3">
            <a:extLst>
              <a:ext uri="{FF2B5EF4-FFF2-40B4-BE49-F238E27FC236}">
                <a16:creationId xmlns:a16="http://schemas.microsoft.com/office/drawing/2014/main" id="{EA7F3848-3AD4-7FA1-CC21-449E7131FBAA}"/>
              </a:ext>
            </a:extLst>
          </p:cNvPr>
          <p:cNvPicPr>
            <a:picLocks noChangeAspect="1"/>
          </p:cNvPicPr>
          <p:nvPr/>
        </p:nvPicPr>
        <p:blipFill>
          <a:blip r:embed="rId2"/>
          <a:stretch>
            <a:fillRect/>
          </a:stretch>
        </p:blipFill>
        <p:spPr>
          <a:xfrm>
            <a:off x="1240617" y="1049710"/>
            <a:ext cx="3638550" cy="4543425"/>
          </a:xfrm>
          <a:prstGeom prst="rect">
            <a:avLst/>
          </a:prstGeom>
        </p:spPr>
      </p:pic>
    </p:spTree>
    <p:extLst>
      <p:ext uri="{BB962C8B-B14F-4D97-AF65-F5344CB8AC3E}">
        <p14:creationId xmlns:p14="http://schemas.microsoft.com/office/powerpoint/2010/main" val="3502989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ruta 2">
            <a:extLst>
              <a:ext uri="{FF2B5EF4-FFF2-40B4-BE49-F238E27FC236}">
                <a16:creationId xmlns:a16="http://schemas.microsoft.com/office/drawing/2014/main" id="{E99488E6-D11A-60B3-7DC4-9C3194338D0F}"/>
              </a:ext>
            </a:extLst>
          </p:cNvPr>
          <p:cNvSpPr txBox="1"/>
          <p:nvPr/>
        </p:nvSpPr>
        <p:spPr>
          <a:xfrm>
            <a:off x="640080" y="2872899"/>
            <a:ext cx="4243589" cy="2995262"/>
          </a:xfrm>
          <a:prstGeom prst="rect">
            <a:avLst/>
          </a:prstGeom>
        </p:spPr>
        <p:txBody>
          <a:bodyPr vert="horz" lIns="91440" tIns="45720" rIns="91440" bIns="45720" rtlCol="0">
            <a:normAutofit fontScale="92500" lnSpcReduction="10000"/>
          </a:bodyPr>
          <a:lstStyle/>
          <a:p>
            <a:pPr marL="400050" indent="-285750">
              <a:lnSpc>
                <a:spcPct val="90000"/>
              </a:lnSpc>
              <a:spcAft>
                <a:spcPts val="600"/>
              </a:spcAft>
              <a:buFont typeface="Arial" panose="020B0604020202020204" pitchFamily="34" charset="0"/>
              <a:buChar char="•"/>
            </a:pPr>
            <a:r>
              <a:rPr lang="sv-SE" b="1" noProof="0" dirty="0">
                <a:latin typeface="Garamond" panose="02020404030301010803" pitchFamily="18" charset="0"/>
              </a:rPr>
              <a:t>Har du förslag på hur vi kan förebygga diskriminering av nationella minoriteter i vår verksamheten?</a:t>
            </a:r>
          </a:p>
          <a:p>
            <a:pPr marL="114300">
              <a:lnSpc>
                <a:spcPct val="90000"/>
              </a:lnSpc>
              <a:spcAft>
                <a:spcPts val="600"/>
              </a:spcAft>
            </a:pPr>
            <a:endParaRPr lang="sv-SE" b="1" noProof="0" dirty="0">
              <a:latin typeface="Garamond" panose="02020404030301010803" pitchFamily="18" charset="0"/>
            </a:endParaRPr>
          </a:p>
          <a:p>
            <a:pPr marL="400050" indent="-285750">
              <a:lnSpc>
                <a:spcPct val="90000"/>
              </a:lnSpc>
              <a:spcAft>
                <a:spcPts val="600"/>
              </a:spcAft>
              <a:buFont typeface="Arial" panose="020B0604020202020204" pitchFamily="34" charset="0"/>
              <a:buChar char="•"/>
            </a:pPr>
            <a:r>
              <a:rPr lang="sv-SE" b="1" noProof="0" dirty="0">
                <a:latin typeface="Garamond" panose="02020404030301010803" pitchFamily="18" charset="0"/>
              </a:rPr>
              <a:t>Finns det något du själv skulle kunna göra redan idag?</a:t>
            </a:r>
          </a:p>
          <a:p>
            <a:pPr>
              <a:lnSpc>
                <a:spcPct val="90000"/>
              </a:lnSpc>
              <a:spcAft>
                <a:spcPts val="600"/>
              </a:spcAft>
            </a:pPr>
            <a:endParaRPr lang="sv-SE" noProof="0" dirty="0">
              <a:latin typeface="Garamond" panose="02020404030301010803" pitchFamily="18" charset="0"/>
            </a:endParaRPr>
          </a:p>
          <a:p>
            <a:pPr>
              <a:lnSpc>
                <a:spcPct val="90000"/>
              </a:lnSpc>
              <a:spcAft>
                <a:spcPts val="600"/>
              </a:spcAft>
            </a:pPr>
            <a:r>
              <a:rPr lang="sv-SE" b="0" noProof="0" dirty="0">
                <a:effectLst/>
                <a:latin typeface="Garamond" panose="02020404030301010803" pitchFamily="18" charset="0"/>
              </a:rPr>
              <a:t>Diskutera </a:t>
            </a:r>
            <a:r>
              <a:rPr lang="sv-SE" noProof="0" dirty="0">
                <a:latin typeface="Garamond" panose="02020404030301010803" pitchFamily="18" charset="0"/>
              </a:rPr>
              <a:t>frågorna ovan två och två i 5 minuter.</a:t>
            </a:r>
          </a:p>
          <a:p>
            <a:pPr>
              <a:lnSpc>
                <a:spcPct val="90000"/>
              </a:lnSpc>
              <a:spcAft>
                <a:spcPts val="600"/>
              </a:spcAft>
            </a:pPr>
            <a:endParaRPr lang="sv-SE" b="0" noProof="0" dirty="0">
              <a:effectLst/>
              <a:latin typeface="Garamond" panose="02020404030301010803" pitchFamily="18" charset="0"/>
            </a:endParaRPr>
          </a:p>
          <a:p>
            <a:pPr>
              <a:lnSpc>
                <a:spcPct val="90000"/>
              </a:lnSpc>
              <a:spcAft>
                <a:spcPts val="600"/>
              </a:spcAft>
            </a:pPr>
            <a:r>
              <a:rPr lang="sv-SE" noProof="0" dirty="0">
                <a:latin typeface="Garamond" panose="02020404030301010803" pitchFamily="18" charset="0"/>
              </a:rPr>
              <a:t>Gå sedan laget runt och diskutera gemensamt i helgrupp.</a:t>
            </a:r>
            <a:endParaRPr lang="sv-SE" b="0" noProof="0" dirty="0">
              <a:effectLst/>
              <a:latin typeface="Garamond" panose="02020404030301010803" pitchFamily="18" charset="0"/>
            </a:endParaRPr>
          </a:p>
        </p:txBody>
      </p:sp>
      <p:pic>
        <p:nvPicPr>
          <p:cNvPr id="5" name="Bildobjekt 4">
            <a:extLst>
              <a:ext uri="{FF2B5EF4-FFF2-40B4-BE49-F238E27FC236}">
                <a16:creationId xmlns:a16="http://schemas.microsoft.com/office/drawing/2014/main" id="{2E13BAA6-477E-5FDA-8442-95D6ECD7DFC0}"/>
              </a:ext>
            </a:extLst>
          </p:cNvPr>
          <p:cNvPicPr>
            <a:picLocks noChangeAspect="1"/>
          </p:cNvPicPr>
          <p:nvPr/>
        </p:nvPicPr>
        <p:blipFill>
          <a:blip r:embed="rId2" cstate="email">
            <a:extLst>
              <a:ext uri="{28A0092B-C50C-407E-A947-70E740481C1C}">
                <a14:useLocalDpi xmlns:a14="http://schemas.microsoft.com/office/drawing/2010/main"/>
              </a:ext>
            </a:extLst>
          </a:blip>
          <a:srcRect r="-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040178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a:extLst>
              <a:ext uri="{FF2B5EF4-FFF2-40B4-BE49-F238E27FC236}">
                <a16:creationId xmlns:a16="http://schemas.microsoft.com/office/drawing/2014/main" id="{363051D2-EB6D-ECC5-F49D-27EFA27DAE98}"/>
              </a:ext>
            </a:extLst>
          </p:cNvPr>
          <p:cNvPicPr>
            <a:picLocks noChangeAspect="1"/>
          </p:cNvPicPr>
          <p:nvPr/>
        </p:nvPicPr>
        <p:blipFill>
          <a:blip r:embed="rId2"/>
          <a:stretch>
            <a:fillRect/>
          </a:stretch>
        </p:blipFill>
        <p:spPr>
          <a:xfrm>
            <a:off x="630936" y="713164"/>
            <a:ext cx="5458968" cy="5431672"/>
          </a:xfrm>
          <a:prstGeom prst="rect">
            <a:avLst/>
          </a:prstGeom>
        </p:spPr>
      </p:pic>
      <p:sp>
        <p:nvSpPr>
          <p:cNvPr id="20"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ruta 1">
            <a:extLst>
              <a:ext uri="{FF2B5EF4-FFF2-40B4-BE49-F238E27FC236}">
                <a16:creationId xmlns:a16="http://schemas.microsoft.com/office/drawing/2014/main" id="{C3531ADC-0343-7199-4A6B-1F70B0B3BA97}"/>
              </a:ext>
            </a:extLst>
          </p:cNvPr>
          <p:cNvSpPr txBox="1"/>
          <p:nvPr/>
        </p:nvSpPr>
        <p:spPr>
          <a:xfrm>
            <a:off x="6731508" y="2594047"/>
            <a:ext cx="4818888" cy="3550789"/>
          </a:xfrm>
          <a:prstGeom prst="rect">
            <a:avLst/>
          </a:prstGeom>
        </p:spPr>
        <p:txBody>
          <a:bodyPr vert="horz" lIns="91440" tIns="45720" rIns="91440" bIns="45720" rtlCol="0" anchor="t">
            <a:normAutofit fontScale="92500"/>
          </a:bodyPr>
          <a:lstStyle/>
          <a:p>
            <a:pPr marL="342900" indent="-342900">
              <a:lnSpc>
                <a:spcPct val="90000"/>
              </a:lnSpc>
              <a:spcAft>
                <a:spcPts val="600"/>
              </a:spcAft>
              <a:buFont typeface="Arial" panose="020B0604020202020204" pitchFamily="34" charset="0"/>
              <a:buChar char="•"/>
            </a:pPr>
            <a:r>
              <a:rPr lang="sv-SE" sz="2100" b="1" noProof="0" dirty="0">
                <a:latin typeface="Garamond" panose="02020404030301010803" pitchFamily="18" charset="0"/>
              </a:rPr>
              <a:t>Känner du till de fem härskarteknikerna sedan innan? </a:t>
            </a:r>
          </a:p>
          <a:p>
            <a:pPr marL="342900" indent="-342900">
              <a:lnSpc>
                <a:spcPct val="90000"/>
              </a:lnSpc>
              <a:spcAft>
                <a:spcPts val="600"/>
              </a:spcAft>
              <a:buFont typeface="Arial" panose="020B0604020202020204" pitchFamily="34" charset="0"/>
              <a:buChar char="•"/>
            </a:pPr>
            <a:r>
              <a:rPr lang="sv-SE" sz="2100" b="1" noProof="0" dirty="0">
                <a:latin typeface="Garamond" panose="02020404030301010803" pitchFamily="18" charset="0"/>
              </a:rPr>
              <a:t>Har du själv blivit utsatt eller utsatt någon annan för en härskarteknik? </a:t>
            </a:r>
            <a:endParaRPr lang="sv-SE" sz="2100" b="1" dirty="0">
              <a:latin typeface="Garamond" panose="02020404030301010803" pitchFamily="18" charset="0"/>
            </a:endParaRPr>
          </a:p>
          <a:p>
            <a:pPr marL="342900" indent="-342900">
              <a:lnSpc>
                <a:spcPct val="90000"/>
              </a:lnSpc>
              <a:spcAft>
                <a:spcPts val="600"/>
              </a:spcAft>
              <a:buFont typeface="Arial" panose="020B0604020202020204" pitchFamily="34" charset="0"/>
              <a:buChar char="•"/>
            </a:pPr>
            <a:r>
              <a:rPr lang="sv-SE" sz="2100" b="1" noProof="0" dirty="0">
                <a:latin typeface="Garamond" panose="02020404030301010803" pitchFamily="18" charset="0"/>
              </a:rPr>
              <a:t>Har du exempel på när nationella minoriteter skulle kunna uppleva utsatthet i vår verksamhet? </a:t>
            </a:r>
          </a:p>
          <a:p>
            <a:pPr marL="342900" indent="-342900">
              <a:lnSpc>
                <a:spcPct val="90000"/>
              </a:lnSpc>
              <a:spcAft>
                <a:spcPts val="600"/>
              </a:spcAft>
              <a:buFont typeface="Arial" panose="020B0604020202020204" pitchFamily="34" charset="0"/>
              <a:buChar char="•"/>
            </a:pPr>
            <a:r>
              <a:rPr lang="sv-SE" sz="2100" b="1" noProof="0" dirty="0">
                <a:latin typeface="Garamond" panose="02020404030301010803" pitchFamily="18" charset="0"/>
              </a:rPr>
              <a:t>Är det någon form av utsatthet som du tror är mer vanlig än någon annan? </a:t>
            </a:r>
          </a:p>
          <a:p>
            <a:pPr>
              <a:lnSpc>
                <a:spcPct val="90000"/>
              </a:lnSpc>
              <a:spcAft>
                <a:spcPts val="600"/>
              </a:spcAft>
            </a:pPr>
            <a:endParaRPr lang="sv-SE" sz="2100" noProof="0" dirty="0">
              <a:latin typeface="Garamond" panose="02020404030301010803" pitchFamily="18" charset="0"/>
            </a:endParaRPr>
          </a:p>
          <a:p>
            <a:pPr>
              <a:lnSpc>
                <a:spcPct val="90000"/>
              </a:lnSpc>
              <a:spcAft>
                <a:spcPts val="600"/>
              </a:spcAft>
            </a:pPr>
            <a:r>
              <a:rPr lang="sv-SE" sz="2100" b="0" noProof="0" dirty="0">
                <a:effectLst/>
                <a:latin typeface="Garamond" panose="02020404030301010803" pitchFamily="18" charset="0"/>
              </a:rPr>
              <a:t>Diskutera </a:t>
            </a:r>
            <a:r>
              <a:rPr lang="sv-SE" sz="2100" noProof="0" dirty="0">
                <a:latin typeface="Garamond" panose="02020404030301010803" pitchFamily="18" charset="0"/>
              </a:rPr>
              <a:t>frågorna ovan två och två i 5 minuter.</a:t>
            </a:r>
          </a:p>
          <a:p>
            <a:pPr indent="-228600">
              <a:lnSpc>
                <a:spcPct val="90000"/>
              </a:lnSpc>
              <a:spcAft>
                <a:spcPts val="600"/>
              </a:spcAft>
              <a:buFont typeface="Arial" panose="020B0604020202020204" pitchFamily="34" charset="0"/>
              <a:buChar char="•"/>
            </a:pPr>
            <a:endParaRPr lang="en-US" sz="1200" b="0" dirty="0">
              <a:effectLst/>
            </a:endParaRPr>
          </a:p>
          <a:p>
            <a:pPr indent="-228600">
              <a:lnSpc>
                <a:spcPct val="90000"/>
              </a:lnSpc>
              <a:spcAft>
                <a:spcPts val="600"/>
              </a:spcAft>
              <a:buFont typeface="Arial" panose="020B0604020202020204" pitchFamily="34" charset="0"/>
              <a:buChar char="•"/>
            </a:pPr>
            <a:endParaRPr lang="en-US" sz="1200" dirty="0"/>
          </a:p>
        </p:txBody>
      </p:sp>
      <p:sp>
        <p:nvSpPr>
          <p:cNvPr id="6" name="textruta 5">
            <a:extLst>
              <a:ext uri="{FF2B5EF4-FFF2-40B4-BE49-F238E27FC236}">
                <a16:creationId xmlns:a16="http://schemas.microsoft.com/office/drawing/2014/main" id="{6200E80C-6D7F-745A-754B-7BB7D2BE722B}"/>
              </a:ext>
            </a:extLst>
          </p:cNvPr>
          <p:cNvSpPr txBox="1"/>
          <p:nvPr/>
        </p:nvSpPr>
        <p:spPr>
          <a:xfrm>
            <a:off x="6739128" y="1178695"/>
            <a:ext cx="4624197" cy="1194173"/>
          </a:xfrm>
          <a:prstGeom prst="rect">
            <a:avLst/>
          </a:prstGeom>
          <a:noFill/>
        </p:spPr>
        <p:txBody>
          <a:bodyPr wrap="square" rtlCol="0">
            <a:spAutoFit/>
          </a:bodyPr>
          <a:lstStyle/>
          <a:p>
            <a:r>
              <a:rPr lang="sv-SE" sz="1800" noProof="0" dirty="0">
                <a:latin typeface="Garamond" panose="02020404030301010803" pitchFamily="18" charset="0"/>
              </a:rPr>
              <a:t>I filmen synliggörs de nationella minoriteternas upplevelser av utsatthet utifrån fem olika härskartekniker</a:t>
            </a:r>
          </a:p>
          <a:p>
            <a:endParaRPr lang="sv-SE" dirty="0"/>
          </a:p>
        </p:txBody>
      </p:sp>
    </p:spTree>
    <p:extLst>
      <p:ext uri="{BB962C8B-B14F-4D97-AF65-F5344CB8AC3E}">
        <p14:creationId xmlns:p14="http://schemas.microsoft.com/office/powerpoint/2010/main" val="3758615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3FB69CC6-ADC7-9629-2C49-45C1C83FFE86}"/>
              </a:ext>
            </a:extLst>
          </p:cNvPr>
          <p:cNvSpPr>
            <a:spLocks noGrp="1"/>
          </p:cNvSpPr>
          <p:nvPr>
            <p:ph idx="1"/>
          </p:nvPr>
        </p:nvSpPr>
        <p:spPr>
          <a:xfrm>
            <a:off x="6283568" y="995363"/>
            <a:ext cx="5656435" cy="4873625"/>
          </a:xfrm>
        </p:spPr>
        <p:txBody>
          <a:bodyPr>
            <a:normAutofit/>
          </a:bodyPr>
          <a:lstStyle/>
          <a:p>
            <a:pPr indent="-228600">
              <a:lnSpc>
                <a:spcPct val="90000"/>
              </a:lnSpc>
              <a:spcAft>
                <a:spcPts val="600"/>
              </a:spcAft>
              <a:buFont typeface="Arial" panose="020B0604020202020204" pitchFamily="34" charset="0"/>
              <a:buChar char="•"/>
            </a:pPr>
            <a:endParaRPr lang="en-US" sz="3200" b="1" dirty="0">
              <a:latin typeface="Garamond" panose="02020404030301010803" pitchFamily="18" charset="0"/>
            </a:endParaRPr>
          </a:p>
          <a:p>
            <a:pPr marL="342900" indent="-228600">
              <a:lnSpc>
                <a:spcPct val="90000"/>
              </a:lnSpc>
              <a:spcAft>
                <a:spcPts val="600"/>
              </a:spcAft>
              <a:buFont typeface="Arial" panose="020B0604020202020204" pitchFamily="34" charset="0"/>
              <a:buChar char="•"/>
            </a:pPr>
            <a:r>
              <a:rPr lang="en-US" sz="2000" b="1" dirty="0">
                <a:latin typeface="Garamond" panose="02020404030301010803" pitchFamily="18" charset="0"/>
              </a:rPr>
              <a:t>Har du förslag på hur vi kan förebygga utsatthet och härskartekniker mot nationella minoriteter i vår verksamheten? </a:t>
            </a:r>
          </a:p>
          <a:p>
            <a:pPr marL="342900" indent="-228600">
              <a:lnSpc>
                <a:spcPct val="90000"/>
              </a:lnSpc>
              <a:spcAft>
                <a:spcPts val="600"/>
              </a:spcAft>
              <a:buFont typeface="Arial" panose="020B0604020202020204" pitchFamily="34" charset="0"/>
              <a:buChar char="•"/>
            </a:pPr>
            <a:r>
              <a:rPr lang="en-US" sz="2000" b="1" dirty="0">
                <a:latin typeface="Garamond" panose="02020404030301010803" pitchFamily="18" charset="0"/>
              </a:rPr>
              <a:t>Finns det något du själv skulle kunna göra redan </a:t>
            </a:r>
            <a:r>
              <a:rPr lang="en-US" sz="2000" b="1" dirty="0" err="1">
                <a:latin typeface="Garamond" panose="02020404030301010803" pitchFamily="18" charset="0"/>
              </a:rPr>
              <a:t>idag</a:t>
            </a:r>
            <a:r>
              <a:rPr lang="en-US" sz="2000" b="1" dirty="0">
                <a:latin typeface="Garamond" panose="02020404030301010803" pitchFamily="18" charset="0"/>
              </a:rPr>
              <a:t>?</a:t>
            </a:r>
          </a:p>
          <a:p>
            <a:pPr marL="114300" indent="0">
              <a:lnSpc>
                <a:spcPct val="90000"/>
              </a:lnSpc>
              <a:spcAft>
                <a:spcPts val="600"/>
              </a:spcAft>
              <a:buNone/>
            </a:pPr>
            <a:endParaRPr lang="en-US" b="1" dirty="0">
              <a:latin typeface="Garamond" panose="02020404030301010803" pitchFamily="18" charset="0"/>
            </a:endParaRPr>
          </a:p>
          <a:p>
            <a:pPr marL="0" indent="0">
              <a:lnSpc>
                <a:spcPct val="90000"/>
              </a:lnSpc>
              <a:spcAft>
                <a:spcPts val="600"/>
              </a:spcAft>
              <a:buNone/>
            </a:pPr>
            <a:r>
              <a:rPr lang="en-US" sz="1900" b="0" dirty="0">
                <a:effectLst/>
                <a:latin typeface="Garamond" panose="02020404030301010803" pitchFamily="18" charset="0"/>
              </a:rPr>
              <a:t>Diskutera </a:t>
            </a:r>
            <a:r>
              <a:rPr lang="en-US" sz="1900" dirty="0">
                <a:latin typeface="Garamond" panose="02020404030301010803" pitchFamily="18" charset="0"/>
              </a:rPr>
              <a:t>frågorna ovan två och två i 5 </a:t>
            </a:r>
            <a:r>
              <a:rPr lang="en-US" sz="1900" dirty="0" err="1">
                <a:latin typeface="Garamond" panose="02020404030301010803" pitchFamily="18" charset="0"/>
              </a:rPr>
              <a:t>minuter</a:t>
            </a:r>
            <a:r>
              <a:rPr lang="en-US" sz="1900" dirty="0">
                <a:latin typeface="Garamond" panose="02020404030301010803" pitchFamily="18" charset="0"/>
              </a:rPr>
              <a:t>.</a:t>
            </a:r>
            <a:endParaRPr lang="en-US" sz="1900" b="0" dirty="0">
              <a:effectLst/>
              <a:latin typeface="Garamond" panose="02020404030301010803" pitchFamily="18" charset="0"/>
            </a:endParaRPr>
          </a:p>
          <a:p>
            <a:pPr marL="0" indent="0">
              <a:lnSpc>
                <a:spcPct val="90000"/>
              </a:lnSpc>
              <a:spcAft>
                <a:spcPts val="600"/>
              </a:spcAft>
              <a:buNone/>
            </a:pPr>
            <a:r>
              <a:rPr lang="en-US" sz="1900" dirty="0">
                <a:latin typeface="Garamond" panose="02020404030301010803" pitchFamily="18" charset="0"/>
              </a:rPr>
              <a:t>Gå sedan laget runt och diskutera gemensamt i </a:t>
            </a:r>
            <a:r>
              <a:rPr lang="en-US" sz="1900" dirty="0" err="1">
                <a:latin typeface="Garamond" panose="02020404030301010803" pitchFamily="18" charset="0"/>
              </a:rPr>
              <a:t>helgrupp</a:t>
            </a:r>
            <a:r>
              <a:rPr lang="en-US" sz="1900" dirty="0">
                <a:latin typeface="Garamond" panose="02020404030301010803" pitchFamily="18" charset="0"/>
              </a:rPr>
              <a:t>.</a:t>
            </a:r>
            <a:endParaRPr lang="en-US" sz="1900" b="0" dirty="0">
              <a:effectLst/>
              <a:latin typeface="Garamond" panose="02020404030301010803" pitchFamily="18" charset="0"/>
            </a:endParaRPr>
          </a:p>
          <a:p>
            <a:pPr marL="342900" indent="-228600">
              <a:lnSpc>
                <a:spcPct val="90000"/>
              </a:lnSpc>
              <a:spcAft>
                <a:spcPts val="600"/>
              </a:spcAft>
              <a:buFont typeface="Arial" panose="020B0604020202020204" pitchFamily="34" charset="0"/>
              <a:buChar char="•"/>
            </a:pPr>
            <a:endParaRPr lang="en-US" sz="3200" b="1" dirty="0">
              <a:latin typeface="Garamond" panose="02020404030301010803" pitchFamily="18" charset="0"/>
            </a:endParaRPr>
          </a:p>
          <a:p>
            <a:endParaRPr lang="sv-SE" dirty="0"/>
          </a:p>
        </p:txBody>
      </p:sp>
      <p:pic>
        <p:nvPicPr>
          <p:cNvPr id="7" name="Bild 6" descr="En lampa">
            <a:extLst>
              <a:ext uri="{FF2B5EF4-FFF2-40B4-BE49-F238E27FC236}">
                <a16:creationId xmlns:a16="http://schemas.microsoft.com/office/drawing/2014/main" id="{F1F70C36-3749-D01C-84E9-9A6E8BCE28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1520" y="728472"/>
            <a:ext cx="4572000" cy="4572000"/>
          </a:xfrm>
          <a:prstGeom prst="rect">
            <a:avLst/>
          </a:prstGeom>
        </p:spPr>
      </p:pic>
    </p:spTree>
    <p:extLst>
      <p:ext uri="{BB962C8B-B14F-4D97-AF65-F5344CB8AC3E}">
        <p14:creationId xmlns:p14="http://schemas.microsoft.com/office/powerpoint/2010/main" val="56190306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5A1D8E88D7B084B935DE472D35915D8" ma:contentTypeVersion="0" ma:contentTypeDescription="Skapa ett nytt dokument." ma:contentTypeScope="" ma:versionID="3942e204dae41fcc9729b301b7fa5fd2">
  <xsd:schema xmlns:xsd="http://www.w3.org/2001/XMLSchema" xmlns:xs="http://www.w3.org/2001/XMLSchema" xmlns:p="http://schemas.microsoft.com/office/2006/metadata/properties" targetNamespace="http://schemas.microsoft.com/office/2006/metadata/properties" ma:root="true" ma:fieldsID="01e9e1ecdd3e1d6d94bcbbb35bc0804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339F518-503F-4D70-B9EA-953705F5D4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F4303D24-534E-4B2B-9A3B-FFF30765DD0A}">
  <ds:schemaRefs>
    <ds:schemaRef ds:uri="http://www.w3.org/XML/1998/namespace"/>
    <ds:schemaRef ds:uri="http://schemas.microsoft.com/office/infopath/2007/PartnerControls"/>
    <ds:schemaRef ds:uri="http://purl.org/dc/terms/"/>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05D54974-12C0-4B69-8266-99960A38350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1072</TotalTime>
  <Words>716</Words>
  <Application>Microsoft Office PowerPoint</Application>
  <PresentationFormat>Bredbild</PresentationFormat>
  <Paragraphs>74</Paragraphs>
  <Slides>13</Slides>
  <Notes>7</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13</vt:i4>
      </vt:variant>
    </vt:vector>
  </HeadingPairs>
  <TitlesOfParts>
    <vt:vector size="19" baseType="lpstr">
      <vt:lpstr>Aptos</vt:lpstr>
      <vt:lpstr>Aptos Display</vt:lpstr>
      <vt:lpstr>Arial</vt:lpstr>
      <vt:lpstr>Calibri</vt:lpstr>
      <vt:lpstr>Garamond</vt:lpstr>
      <vt:lpstr>Office-tema</vt:lpstr>
      <vt:lpstr>Diskriminering och utsatthet – en verktygslåda med film och diskussionsfrågor till arbetsplatsträffar</vt:lpstr>
      <vt:lpstr>Så här använder du presentationen</vt:lpstr>
      <vt:lpstr>PowerPoint-presentation</vt:lpstr>
      <vt:lpstr> Du har precis sett en film om diskriminering och utsatthet, om nationella minoriteters rättigheter.   Låt oss nu samtala om hur det är i vår verksamhet och på vår arbetsplats.</vt:lpstr>
      <vt:lpstr>PowerPoint-presentation</vt:lpstr>
      <vt:lpstr>PowerPoint-presentation</vt:lpstr>
      <vt:lpstr>PowerPoint-presentation</vt:lpstr>
      <vt:lpstr>PowerPoint-presentation</vt:lpstr>
      <vt:lpstr>PowerPoint-presentation</vt:lpstr>
      <vt:lpstr>PowerPoint-presentation</vt:lpstr>
      <vt:lpstr>  Du har precis sett en film om minoritetstress som beskriver vad det är, vanliga sätt att hantera denna typ av stress och ohälsa samt vad du som tjänsteperson kan göra.  Låt oss nu samtala om hur det är i vår verksamhet och på vår arbetsplats.</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Diskriminering och utsatthet för Sveriges nationella minoriteter – en verktygslåda med film och diskussionsfrågor till arbetsplatsträffar</dc:title>
  <dc:creator>Hanna Gerdes</dc:creator>
  <cp:lastModifiedBy>Karin Skoglund</cp:lastModifiedBy>
  <cp:revision>15</cp:revision>
  <dcterms:created xsi:type="dcterms:W3CDTF">2024-11-05T09:10:41Z</dcterms:created>
  <dcterms:modified xsi:type="dcterms:W3CDTF">2025-05-19T10:07:34Z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0x010100C5A1D8E88D7B084B935DE472D35915D8</vt:lpwstr>
  </property>
</Properties>
</file>