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04" r:id="rId5"/>
    <p:sldMasterId id="2147483708" r:id="rId6"/>
  </p:sldMasterIdLst>
  <p:notesMasterIdLst>
    <p:notesMasterId r:id="rId61"/>
  </p:notesMasterIdLst>
  <p:handoutMasterIdLst>
    <p:handoutMasterId r:id="rId62"/>
  </p:handoutMasterIdLst>
  <p:sldIdLst>
    <p:sldId id="465" r:id="rId7"/>
    <p:sldId id="728" r:id="rId8"/>
    <p:sldId id="733" r:id="rId9"/>
    <p:sldId id="620" r:id="rId10"/>
    <p:sldId id="552" r:id="rId11"/>
    <p:sldId id="729" r:id="rId12"/>
    <p:sldId id="651" r:id="rId13"/>
    <p:sldId id="648" r:id="rId14"/>
    <p:sldId id="649" r:id="rId15"/>
    <p:sldId id="652" r:id="rId16"/>
    <p:sldId id="655" r:id="rId17"/>
    <p:sldId id="653" r:id="rId18"/>
    <p:sldId id="662" r:id="rId19"/>
    <p:sldId id="664" r:id="rId20"/>
    <p:sldId id="670" r:id="rId21"/>
    <p:sldId id="667" r:id="rId22"/>
    <p:sldId id="666" r:id="rId23"/>
    <p:sldId id="669" r:id="rId24"/>
    <p:sldId id="672" r:id="rId25"/>
    <p:sldId id="677" r:id="rId26"/>
    <p:sldId id="676" r:id="rId27"/>
    <p:sldId id="726" r:id="rId28"/>
    <p:sldId id="680" r:id="rId29"/>
    <p:sldId id="689" r:id="rId30"/>
    <p:sldId id="694" r:id="rId31"/>
    <p:sldId id="691" r:id="rId32"/>
    <p:sldId id="693" r:id="rId33"/>
    <p:sldId id="688" r:id="rId34"/>
    <p:sldId id="685" r:id="rId35"/>
    <p:sldId id="686" r:id="rId36"/>
    <p:sldId id="682" r:id="rId37"/>
    <p:sldId id="703" r:id="rId38"/>
    <p:sldId id="704" r:id="rId39"/>
    <p:sldId id="710" r:id="rId40"/>
    <p:sldId id="705" r:id="rId41"/>
    <p:sldId id="707" r:id="rId42"/>
    <p:sldId id="711" r:id="rId43"/>
    <p:sldId id="702" r:id="rId44"/>
    <p:sldId id="697" r:id="rId45"/>
    <p:sldId id="698" r:id="rId46"/>
    <p:sldId id="731" r:id="rId47"/>
    <p:sldId id="709" r:id="rId48"/>
    <p:sldId id="727" r:id="rId49"/>
    <p:sldId id="721" r:id="rId50"/>
    <p:sldId id="722" r:id="rId51"/>
    <p:sldId id="724" r:id="rId52"/>
    <p:sldId id="725" r:id="rId53"/>
    <p:sldId id="730" r:id="rId54"/>
    <p:sldId id="713" r:id="rId55"/>
    <p:sldId id="718" r:id="rId56"/>
    <p:sldId id="732" r:id="rId57"/>
    <p:sldId id="716" r:id="rId58"/>
    <p:sldId id="717" r:id="rId59"/>
    <p:sldId id="734" r:id="rId60"/>
  </p:sldIdLst>
  <p:sldSz cx="9144000" cy="5715000" type="screen16x10"/>
  <p:notesSz cx="6858000" cy="9144000"/>
  <p:defaultTextStyle>
    <a:defPPr>
      <a:defRPr lang="en-US"/>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F088F1A-27CB-4BD8-924E-8E1A385EF020}">
          <p14:sldIdLst>
            <p14:sldId id="465"/>
            <p14:sldId id="728"/>
            <p14:sldId id="733"/>
          </p14:sldIdLst>
        </p14:section>
        <p14:section name="Det offentligas skyldighet och ansvar" id="{BD99DA98-9AE0-4199-96B1-0BFE7725CBB9}">
          <p14:sldIdLst>
            <p14:sldId id="620"/>
            <p14:sldId id="552"/>
            <p14:sldId id="729"/>
            <p14:sldId id="651"/>
            <p14:sldId id="648"/>
            <p14:sldId id="649"/>
            <p14:sldId id="652"/>
            <p14:sldId id="655"/>
          </p14:sldIdLst>
        </p14:section>
        <p14:section name="Om rasism, diskriminering, utsatthet och hatbrott" id="{ECF16161-F764-4944-BEF6-489C3AD9FC36}">
          <p14:sldIdLst>
            <p14:sldId id="653"/>
            <p14:sldId id="662"/>
            <p14:sldId id="664"/>
            <p14:sldId id="670"/>
            <p14:sldId id="667"/>
            <p14:sldId id="666"/>
            <p14:sldId id="669"/>
          </p14:sldIdLst>
        </p14:section>
        <p14:section name="Likvärdigt bemötande" id="{B7407897-0FF9-4B40-819C-494F0335FD1A}">
          <p14:sldIdLst>
            <p14:sldId id="672"/>
            <p14:sldId id="677"/>
            <p14:sldId id="676"/>
            <p14:sldId id="726"/>
          </p14:sldIdLst>
        </p14:section>
        <p14:section name="Arbete inom olika sektorer" id="{F22D6EAA-0E1E-4E97-9F16-F738B40CC307}">
          <p14:sldIdLst>
            <p14:sldId id="680"/>
            <p14:sldId id="689"/>
            <p14:sldId id="694"/>
            <p14:sldId id="691"/>
            <p14:sldId id="693"/>
            <p14:sldId id="688"/>
            <p14:sldId id="685"/>
            <p14:sldId id="686"/>
            <p14:sldId id="682"/>
            <p14:sldId id="703"/>
            <p14:sldId id="704"/>
            <p14:sldId id="710"/>
            <p14:sldId id="705"/>
            <p14:sldId id="707"/>
            <p14:sldId id="711"/>
            <p14:sldId id="702"/>
            <p14:sldId id="697"/>
            <p14:sldId id="698"/>
            <p14:sldId id="731"/>
            <p14:sldId id="709"/>
            <p14:sldId id="727"/>
            <p14:sldId id="721"/>
            <p14:sldId id="722"/>
            <p14:sldId id="724"/>
            <p14:sldId id="725"/>
            <p14:sldId id="730"/>
            <p14:sldId id="713"/>
            <p14:sldId id="718"/>
            <p14:sldId id="732"/>
            <p14:sldId id="716"/>
            <p14:sldId id="717"/>
            <p14:sldId id="73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9D773E-0549-BAF2-A0F5-1AD4EA9539A0}" name="Amanda Lindell" initials="AL" userId="S::amanda.lindell@ramboll.com::a9aaf43e-5205-4c6e-8453-6a7149b75928"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656"/>
    <a:srgbClr val="346715"/>
    <a:srgbClr val="40404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78087" autoAdjust="0"/>
  </p:normalViewPr>
  <p:slideViewPr>
    <p:cSldViewPr snapToGrid="0">
      <p:cViewPr varScale="1">
        <p:scale>
          <a:sx n="103" d="100"/>
          <a:sy n="103" d="100"/>
        </p:scale>
        <p:origin x="1452" y="96"/>
      </p:cViewPr>
      <p:guideLst/>
    </p:cSldViewPr>
  </p:slideViewPr>
  <p:notesTextViewPr>
    <p:cViewPr>
      <p:scale>
        <a:sx n="1" d="1"/>
        <a:sy n="1" d="1"/>
      </p:scale>
      <p:origin x="0" y="0"/>
    </p:cViewPr>
  </p:notesTextViewPr>
  <p:sorterViewPr>
    <p:cViewPr>
      <p:scale>
        <a:sx n="100" d="100"/>
        <a:sy n="100" d="100"/>
      </p:scale>
      <p:origin x="0" y="-9294"/>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61ADCD-0986-466F-BCF4-F140374402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AD45B1-DDA3-4823-B57F-398ED6D7CE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942B987-EC31-4746-B4E6-062CD7AA3A1A}" type="datetime1">
              <a:rPr lang="en-GB" smtClean="0"/>
              <a:t>16/05/2025</a:t>
            </a:fld>
            <a:endParaRPr lang="en-GB"/>
          </a:p>
        </p:txBody>
      </p:sp>
      <p:sp>
        <p:nvSpPr>
          <p:cNvPr id="4" name="Slide Number Placeholder 3">
            <a:extLst>
              <a:ext uri="{FF2B5EF4-FFF2-40B4-BE49-F238E27FC236}">
                <a16:creationId xmlns:a16="http://schemas.microsoft.com/office/drawing/2014/main" id="{7A3B3C53-DC75-4A5C-81E7-5D7CB96E12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BF6EE6-6533-46A0-A8FB-DBC252423243}" type="slidenum">
              <a:rPr lang="en-GB" smtClean="0"/>
              <a:t>‹#›</a:t>
            </a:fld>
            <a:endParaRPr lang="en-GB"/>
          </a:p>
        </p:txBody>
      </p:sp>
      <p:sp>
        <p:nvSpPr>
          <p:cNvPr id="5" name="Footer Placeholder 4">
            <a:extLst>
              <a:ext uri="{FF2B5EF4-FFF2-40B4-BE49-F238E27FC236}">
                <a16:creationId xmlns:a16="http://schemas.microsoft.com/office/drawing/2014/main" id="{9891B013-C79C-4BAB-9591-CE1E1BF2A9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838611-CB23-4A11-B466-01829FB3E6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D025B-ACD2-45C1-B156-1DDB470CE319}" type="slidenum">
              <a:rPr lang="en-GB" smtClean="0"/>
              <a:t>‹#›</a:t>
            </a:fld>
            <a:endParaRPr lang="en-GB"/>
          </a:p>
        </p:txBody>
      </p:sp>
      <p:sp>
        <p:nvSpPr>
          <p:cNvPr id="3" name="Notes Placeholder 2">
            <a:extLst>
              <a:ext uri="{FF2B5EF4-FFF2-40B4-BE49-F238E27FC236}">
                <a16:creationId xmlns:a16="http://schemas.microsoft.com/office/drawing/2014/main" id="{05F8BE06-C1AD-4FF4-9212-678516BAB91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10225-CB48-4A2A-9739-463AD2DBC31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5BBF7-0B0C-48D4-ABAA-EF360EF241C5}" type="datetime1">
              <a:rPr lang="en-GB" smtClean="0"/>
              <a:t>16/05/2025</a:t>
            </a:fld>
            <a:endParaRPr lang="en-GB"/>
          </a:p>
        </p:txBody>
      </p:sp>
      <p:sp>
        <p:nvSpPr>
          <p:cNvPr id="5" name="Header Placeholder 4">
            <a:extLst>
              <a:ext uri="{FF2B5EF4-FFF2-40B4-BE49-F238E27FC236}">
                <a16:creationId xmlns:a16="http://schemas.microsoft.com/office/drawing/2014/main" id="{668863D3-1D0C-412C-99BB-873840116A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6" name="Slide Image Placeholder 5">
            <a:extLst>
              <a:ext uri="{FF2B5EF4-FFF2-40B4-BE49-F238E27FC236}">
                <a16:creationId xmlns:a16="http://schemas.microsoft.com/office/drawing/2014/main" id="{5E44B7E2-ED93-42BE-81A6-FE398D91C198}"/>
              </a:ext>
            </a:extLst>
          </p:cNvPr>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GB"/>
          </a:p>
        </p:txBody>
      </p:sp>
      <p:sp>
        <p:nvSpPr>
          <p:cNvPr id="7" name="Footer Placeholder 6">
            <a:extLst>
              <a:ext uri="{FF2B5EF4-FFF2-40B4-BE49-F238E27FC236}">
                <a16:creationId xmlns:a16="http://schemas.microsoft.com/office/drawing/2014/main" id="{75691570-C65F-4C66-9CB2-8798BF7E897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indent="0" algn="l" defTabSz="713232" rtl="0" eaLnBrk="1" latinLnBrk="0" hangingPunct="1">
      <a:buFont typeface="Arial" panose="020B0604020202020204" pitchFamily="34" charset="0"/>
      <a:buNone/>
      <a:defRPr sz="936" kern="1200">
        <a:solidFill>
          <a:schemeClr val="tx1"/>
        </a:solidFill>
        <a:latin typeface="+mn-lt"/>
        <a:ea typeface="+mn-ea"/>
        <a:cs typeface="+mn-cs"/>
      </a:defRPr>
    </a:lvl1pPr>
    <a:lvl2pPr marL="140400" indent="0" algn="l" defTabSz="713232" rtl="0" eaLnBrk="1" latinLnBrk="0" hangingPunct="1">
      <a:buFont typeface="Arial" panose="020B0604020202020204" pitchFamily="34" charset="0"/>
      <a:buNone/>
      <a:defRPr sz="936" kern="1200">
        <a:solidFill>
          <a:schemeClr val="tx1"/>
        </a:solidFill>
        <a:latin typeface="+mn-lt"/>
        <a:ea typeface="+mn-ea"/>
        <a:cs typeface="+mn-cs"/>
      </a:defRPr>
    </a:lvl2pPr>
    <a:lvl3pPr marL="280800" indent="0" algn="l" defTabSz="713232" rtl="0" eaLnBrk="1" latinLnBrk="0" hangingPunct="1">
      <a:buFont typeface="Arial" panose="020B0604020202020204" pitchFamily="34" charset="0"/>
      <a:buNone/>
      <a:defRPr sz="936" kern="1200">
        <a:solidFill>
          <a:schemeClr val="tx1"/>
        </a:solidFill>
        <a:latin typeface="+mn-lt"/>
        <a:ea typeface="+mn-ea"/>
        <a:cs typeface="+mn-cs"/>
      </a:defRPr>
    </a:lvl3pPr>
    <a:lvl4pPr marL="421200" indent="0" algn="l" defTabSz="713232" rtl="0" eaLnBrk="1" latinLnBrk="0" hangingPunct="1">
      <a:buFont typeface="Arial" panose="020B0604020202020204" pitchFamily="34" charset="0"/>
      <a:buNone/>
      <a:defRPr sz="936" kern="1200">
        <a:solidFill>
          <a:schemeClr val="tx1"/>
        </a:solidFill>
        <a:latin typeface="+mn-lt"/>
        <a:ea typeface="+mn-ea"/>
        <a:cs typeface="+mn-cs"/>
      </a:defRPr>
    </a:lvl4pPr>
    <a:lvl5pPr marL="561600" indent="0" algn="l" defTabSz="713232" rtl="0" eaLnBrk="1" latinLnBrk="0" hangingPunct="1">
      <a:buFont typeface="Arial" panose="020B0604020202020204" pitchFamily="34" charset="0"/>
      <a:buNone/>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minoritet.se/om-minoritetsstres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inoritet.se/om-minoritetsstres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60438" y="1143000"/>
            <a:ext cx="4937125" cy="3086100"/>
          </a:xfrm>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endParaRPr lang="sv-SE" strike="noStrik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7221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922463" y="211138"/>
            <a:ext cx="3338512" cy="2085975"/>
          </a:xfrm>
        </p:spPr>
      </p:sp>
      <p:sp>
        <p:nvSpPr>
          <p:cNvPr id="3" name="Platshållare för anteckningar 2"/>
          <p:cNvSpPr>
            <a:spLocks noGrp="1"/>
          </p:cNvSpPr>
          <p:nvPr>
            <p:ph type="body" idx="1"/>
          </p:nvPr>
        </p:nvSpPr>
        <p:spPr>
          <a:xfrm>
            <a:off x="338497" y="2359290"/>
            <a:ext cx="6264695" cy="7248545"/>
          </a:xfrm>
        </p:spPr>
        <p:txBody>
          <a:bodyPr>
            <a:normAutofit fontScale="40000" lnSpcReduction="20000"/>
          </a:bodyPr>
          <a:lstStyle/>
          <a:p>
            <a:pPr algn="just">
              <a:lnSpc>
                <a:spcPts val="1300"/>
              </a:lnSpc>
              <a:spcBef>
                <a:spcPts val="300"/>
              </a:spcBef>
              <a:spcAft>
                <a:spcPts val="900"/>
              </a:spcAft>
            </a:pPr>
            <a:r>
              <a:rPr lang="sv-SE" sz="4000" dirty="0"/>
              <a:t>Offentliga verksamheter har ett ansvar att förbättra sina tjänster och sin service för att möta de rättigheter och behov som nationella minoriteter har. Detta arbete bör vara en integrerad del av kvalitetsarbetet och kan utgå från den statliga värdegrunden.</a:t>
            </a: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r>
              <a:rPr lang="sv-SE" sz="7200" dirty="0"/>
              <a:t>För statsanställda är den statliga värdegrunden viktig i arbetet mot rasism. </a:t>
            </a:r>
            <a:r>
              <a:rPr lang="sv-SE" sz="4000" dirty="0"/>
              <a:t>Den statliga värdegrunden baseras på regeringsformens grundläggande krav på myndigheter och består av sex principer. Fyra av dessa är särskilt viktiga för att säkerställa ett likvärdigt bemötande:</a:t>
            </a:r>
          </a:p>
          <a:p>
            <a:pPr>
              <a:buFont typeface="+mj-lt"/>
              <a:buAutoNum type="arabicPeriod"/>
            </a:pPr>
            <a:endParaRPr lang="sv-SE" sz="4000" b="1" dirty="0"/>
          </a:p>
          <a:p>
            <a:pPr>
              <a:buFont typeface="+mj-lt"/>
              <a:buAutoNum type="arabicPeriod"/>
            </a:pPr>
            <a:r>
              <a:rPr lang="sv-SE" sz="4000" b="1" dirty="0"/>
              <a:t>Demokrati</a:t>
            </a:r>
            <a:r>
              <a:rPr lang="sv-SE" sz="4000" dirty="0"/>
              <a:t>: Statsanställda arbetar på uppdrag av invånarna och ser till att riksdagens och regeringens beslut genomförs.</a:t>
            </a:r>
          </a:p>
          <a:p>
            <a:pPr>
              <a:buFont typeface="+mj-lt"/>
              <a:buAutoNum type="arabicPeriod"/>
            </a:pPr>
            <a:r>
              <a:rPr lang="sv-SE" sz="4000" b="1" dirty="0"/>
              <a:t>Legalitet</a:t>
            </a:r>
            <a:r>
              <a:rPr lang="sv-SE" sz="4000" dirty="0"/>
              <a:t>: Allt arbete ska följa gällande lagar och regler.</a:t>
            </a:r>
          </a:p>
          <a:p>
            <a:pPr>
              <a:buFont typeface="+mj-lt"/>
              <a:buAutoNum type="arabicPeriod"/>
            </a:pPr>
            <a:r>
              <a:rPr lang="sv-SE" sz="4000" b="1" dirty="0"/>
              <a:t>Objektivitet</a:t>
            </a:r>
            <a:r>
              <a:rPr lang="sv-SE" sz="4000" dirty="0"/>
              <a:t>: Beslut och agerande ska vara sakliga och opartiska.</a:t>
            </a:r>
          </a:p>
          <a:p>
            <a:pPr>
              <a:buFont typeface="+mj-lt"/>
              <a:buAutoNum type="arabicPeriod"/>
            </a:pPr>
            <a:r>
              <a:rPr lang="sv-SE" sz="4000" b="1" dirty="0"/>
              <a:t>Respekt</a:t>
            </a:r>
            <a:r>
              <a:rPr lang="sv-SE" sz="4000" dirty="0"/>
              <a:t>: Alla ska behandlas lika och med respekt, utan diskriminering.</a:t>
            </a:r>
          </a:p>
          <a:p>
            <a:pPr algn="just">
              <a:lnSpc>
                <a:spcPts val="1300"/>
              </a:lnSpc>
              <a:spcBef>
                <a:spcPts val="300"/>
              </a:spcBef>
              <a:spcAft>
                <a:spcPts val="900"/>
              </a:spcAft>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r>
              <a:rPr lang="sv-SE" sz="4000" dirty="0"/>
              <a:t>För att dessa principer ska kunna efterlevas behöver offentliga verksamheter konkretisera lagarna om mänskliga rättigheter och antidiskriminering i sin dagliga verksamhet</a:t>
            </a:r>
            <a:r>
              <a:rPr lang="sv-SE" sz="7200" dirty="0"/>
              <a:t>. </a:t>
            </a:r>
            <a:r>
              <a:rPr lang="sv-SE" sz="4000" dirty="0"/>
              <a:t>Det kräver också att anställda har goda kunskaper om de nationella minoriteterna, deras historia, och deras rättigheter enligt svensk lag.</a:t>
            </a: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644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pPr marL="0" marR="0" lvl="0" indent="0" algn="just" defTabSz="713232" rtl="0" eaLnBrk="1" fontAlgn="auto" latinLnBrk="0" hangingPunct="1">
              <a:lnSpc>
                <a:spcPts val="1300"/>
              </a:lnSpc>
              <a:spcBef>
                <a:spcPts val="300"/>
              </a:spcBef>
              <a:spcAft>
                <a:spcPts val="900"/>
              </a:spcAft>
              <a:buClrTx/>
              <a:buSzTx/>
              <a:buFont typeface="Arial" panose="020B0604020202020204" pitchFamily="34" charset="0"/>
              <a:buNone/>
              <a:tabLst/>
              <a:defRPr/>
            </a:pPr>
            <a:r>
              <a:rPr lang="sv-SE" sz="1800" i="1">
                <a:solidFill>
                  <a:srgbClr val="000000"/>
                </a:solidFill>
                <a:effectLst/>
                <a:latin typeface="Gotham Rounded Light" pitchFamily="50" charset="0"/>
                <a:ea typeface="Times New Roman" panose="02020603050405020304" pitchFamily="18" charset="0"/>
                <a:cs typeface="Times New Roman" panose="02020603050405020304" pitchFamily="18" charset="0"/>
              </a:rPr>
              <a:t>*Möjlighet att knyta an till föregående sida och reflektera tillsammans kring dessa frågor*</a:t>
            </a:r>
          </a:p>
          <a:p>
            <a:pPr algn="just">
              <a:lnSpc>
                <a:spcPts val="1300"/>
              </a:lnSpc>
              <a:spcBef>
                <a:spcPts val="300"/>
              </a:spcBef>
              <a:spcAft>
                <a:spcPts val="900"/>
              </a:spcAft>
            </a:pPr>
            <a:endParaRPr lang="sv-SE" sz="1800"/>
          </a:p>
          <a:p>
            <a:pPr algn="just">
              <a:lnSpc>
                <a:spcPts val="1300"/>
              </a:lnSpc>
              <a:spcBef>
                <a:spcPts val="300"/>
              </a:spcBef>
              <a:spcAft>
                <a:spcPts val="900"/>
              </a:spcAft>
            </a:pPr>
            <a:r>
              <a:rPr lang="sv-SE" sz="1800"/>
              <a:t>Detta innebär också att verksamheter behöver ställa sig frågor om hur de kan motverka rasism i mötet med invånare, hur rasism kan ta sig i uttryck och vilken förkunskap som behövs för att både kunna motverka och identifiera rasistiska handlingar. </a:t>
            </a:r>
          </a:p>
          <a:p>
            <a:pPr algn="just">
              <a:lnSpc>
                <a:spcPts val="1300"/>
              </a:lnSpc>
              <a:spcBef>
                <a:spcPts val="300"/>
              </a:spcBef>
              <a:spcAft>
                <a:spcPts val="900"/>
              </a:spcAft>
            </a:pPr>
            <a:r>
              <a:rPr lang="sv-SE" sz="1800">
                <a:solidFill>
                  <a:srgbClr val="000000"/>
                </a:solidFill>
                <a:effectLst/>
                <a:latin typeface="Gotham Rounded Light" pitchFamily="50" charset="0"/>
                <a:ea typeface="Times New Roman" panose="02020603050405020304" pitchFamily="18" charset="0"/>
                <a:cs typeface="Times New Roman" panose="02020603050405020304" pitchFamily="18" charset="0"/>
              </a:rPr>
              <a:t>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3549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60438" y="1143000"/>
            <a:ext cx="4937125" cy="3086100"/>
          </a:xfrm>
        </p:spPr>
      </p:sp>
      <p:sp>
        <p:nvSpPr>
          <p:cNvPr id="3" name="Platshållare för anteckningar 2"/>
          <p:cNvSpPr>
            <a:spLocks noGrp="1"/>
          </p:cNvSpPr>
          <p:nvPr>
            <p:ph type="body" idx="1"/>
          </p:nvPr>
        </p:nvSpPr>
        <p:spPr/>
        <p:txBody>
          <a:bodyPr>
            <a:normAutofit/>
          </a:bodyPr>
          <a:lstStyle/>
          <a:p>
            <a:pPr marL="0" indent="0">
              <a:buFont typeface="Arial" panose="020B0604020202020204" pitchFamily="34" charset="0"/>
              <a:buNone/>
            </a:pPr>
            <a:r>
              <a:rPr lang="sv-SE" sz="1800" b="0" u="none" dirty="0">
                <a:solidFill>
                  <a:srgbClr val="008080"/>
                </a:solidFill>
                <a:effectLst/>
                <a:highlight>
                  <a:srgbClr val="00FF00"/>
                </a:highlight>
                <a:latin typeface="Gotham Rounded Light" pitchFamily="50" charset="0"/>
                <a:ea typeface="Times New Roman" panose="02020603050405020304" pitchFamily="18" charset="0"/>
                <a:cs typeface="Times New Roman" panose="02020603050405020304" pitchFamily="18" charset="0"/>
              </a:rPr>
              <a:t>I den här delen går vi igenom vad rasism, diskriminering, utsatthet och hatbrott betyder och vad begreppen innebär. </a:t>
            </a:r>
            <a:endParaRPr lang="sv-SE" b="0" u="non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17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174625"/>
            <a:ext cx="3843338" cy="2401888"/>
          </a:xfrm>
        </p:spPr>
      </p:sp>
      <p:sp>
        <p:nvSpPr>
          <p:cNvPr id="3" name="Platshållare för anteckningar 2"/>
          <p:cNvSpPr>
            <a:spLocks noGrp="1"/>
          </p:cNvSpPr>
          <p:nvPr>
            <p:ph type="body" idx="1"/>
          </p:nvPr>
        </p:nvSpPr>
        <p:spPr>
          <a:xfrm>
            <a:off x="266489" y="2731071"/>
            <a:ext cx="6228691" cy="6984776"/>
          </a:xfrm>
        </p:spPr>
        <p:txBody>
          <a:bodyPr>
            <a:noAutofit/>
          </a:bodyPr>
          <a:lstStyle/>
          <a:p>
            <a:pPr defTabSz="1097280"/>
            <a:r>
              <a:rPr lang="sv-SE" altLang="sv-SE" sz="1600" dirty="0">
                <a:solidFill>
                  <a:prstClr val="black"/>
                </a:solidFill>
                <a:latin typeface="Arial"/>
              </a:rPr>
              <a:t>Vi börjar med att gå igenom vad rasism är.</a:t>
            </a:r>
          </a:p>
          <a:p>
            <a:pPr defTabSz="1097280"/>
            <a:endParaRPr lang="sv-SE" altLang="sv-SE" sz="1600" dirty="0">
              <a:solidFill>
                <a:prstClr val="black"/>
              </a:solidFill>
              <a:latin typeface="Arial"/>
            </a:endParaRPr>
          </a:p>
          <a:p>
            <a:pPr marL="0" marR="0" lvl="0" indent="0" algn="l" defTabSz="109728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altLang="sv-SE" sz="1600" dirty="0">
                <a:solidFill>
                  <a:prstClr val="black"/>
                </a:solidFill>
                <a:latin typeface="Arial"/>
              </a:rPr>
              <a:t>Det finns flera definitioner av rasism. En som ofta används ser ni </a:t>
            </a:r>
            <a:r>
              <a:rPr lang="sv-SE" sz="1200" dirty="0">
                <a:solidFill>
                  <a:prstClr val="black"/>
                </a:solidFill>
                <a:latin typeface="Arial"/>
              </a:rPr>
              <a:t>här på sidan. Det är den </a:t>
            </a:r>
            <a:r>
              <a:rPr lang="sv-SE" sz="1200" dirty="0"/>
              <a:t>definition som används i regeringens handlingsplan 'Samlat grepp mot rasism och hatbrott’: Rasim </a:t>
            </a:r>
            <a:r>
              <a:rPr lang="sv-SE" sz="2800" dirty="0"/>
              <a:t>handlar om uppfattningar om att människor är fundamentalt olika på grund av ras, nationellt, kulturellt eller etniskt ursprung, religion, hudfärg eller liknande. </a:t>
            </a:r>
          </a:p>
          <a:p>
            <a:pPr marL="0" marR="0" lvl="0" indent="0" algn="l" defTabSz="109728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28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defTabSz="1097280"/>
            <a:r>
              <a:rPr lang="sv-SE" sz="4000" dirty="0"/>
              <a:t>Rasism skapar och upprätthåller ojämlikhet mellan människor. Denna ojämlikhet kan uppstå genom ideologier, språkbruk, institutionell praxis, och olika former av våld. Institutionell praxis syftar på hur en organisation vanligtvis arbetar, vilket kan påverka hur rättvist eller orättvist människor behandlas.</a:t>
            </a:r>
          </a:p>
          <a:p>
            <a:pPr defTabSz="1097280"/>
            <a:endParaRPr lang="sv-SE" sz="1200" dirty="0">
              <a:solidFill>
                <a:srgbClr val="000000"/>
              </a:solidFill>
              <a:effectLst/>
              <a:latin typeface="Gotham Rounded Light" pitchFamily="50" charset="0"/>
              <a:ea typeface="Times New Roman" panose="02020603050405020304" pitchFamily="18" charset="0"/>
              <a:cs typeface="Gotham Rounded Light" pitchFamily="50" charset="0"/>
            </a:endParaRPr>
          </a:p>
          <a:p>
            <a:pPr defTabSz="1097280"/>
            <a:r>
              <a:rPr lang="sv-SE" sz="2800" dirty="0"/>
              <a:t>Rasism är ett samhällsproblem som finns i alla sektorer och kan även vara strukturell. Strukturell rasism handlar om hur lagar är utformade, hur myndigheter agerar och vilka attityder som finns i majoritetssamhället. Det är viktigt att förstå att rasistiska handlingar inte alltid är medvetna eller baserade på en individs politiska övertygelse; de kan ske omedvetet.</a:t>
            </a:r>
          </a:p>
          <a:p>
            <a:pPr defTabSz="1097280"/>
            <a:endParaRPr lang="sv-SE" sz="2800" dirty="0"/>
          </a:p>
          <a:p>
            <a:pPr defTabSz="1097280"/>
            <a:r>
              <a:rPr lang="sv-SE" sz="5400" dirty="0"/>
              <a:t>Det finns flera former av rasism, till exempel Antisemitism (</a:t>
            </a:r>
            <a:r>
              <a:rPr lang="sv-SE" sz="54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fördomar och fientlighet mot judar som kategori)</a:t>
            </a:r>
            <a:r>
              <a:rPr lang="sv-SE" sz="5400" dirty="0"/>
              <a:t>, Antiziganism (</a:t>
            </a:r>
            <a:r>
              <a:rPr lang="sv-SE" sz="54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fördomar om att romer ser ut och uppför sig på ett visst sätt)</a:t>
            </a:r>
            <a:r>
              <a:rPr lang="sv-SE" sz="5400" dirty="0"/>
              <a:t> och rasism mot samer.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6954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174625"/>
            <a:ext cx="3843338" cy="2401888"/>
          </a:xfrm>
        </p:spPr>
      </p:sp>
      <p:sp>
        <p:nvSpPr>
          <p:cNvPr id="3" name="Platshållare för anteckningar 2"/>
          <p:cNvSpPr>
            <a:spLocks noGrp="1"/>
          </p:cNvSpPr>
          <p:nvPr>
            <p:ph type="body" idx="1"/>
          </p:nvPr>
        </p:nvSpPr>
        <p:spPr>
          <a:xfrm>
            <a:off x="266489" y="2731071"/>
            <a:ext cx="6228691" cy="6984776"/>
          </a:xfrm>
        </p:spPr>
        <p:txBody>
          <a:bodyPr>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Vad är då diskriminering?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dirty="0"/>
          </a:p>
          <a:p>
            <a:pPr marL="0" indent="0" defTabSz="822940">
              <a:buFont typeface="Arial" panose="020B0604020202020204" pitchFamily="34" charset="0"/>
              <a:buNone/>
            </a:pPr>
            <a:r>
              <a:rPr lang="sv-SE" altLang="sv-SE" sz="1400" dirty="0">
                <a:solidFill>
                  <a:prstClr val="black"/>
                </a:solidFill>
                <a:latin typeface="Arial"/>
              </a:rPr>
              <a:t>En förenklad beskrivning av diskriminering är att någon kränkts eller missgynnas och att det har samband med någon av de sju diskrimineringsgrunderna: </a:t>
            </a:r>
          </a:p>
          <a:p>
            <a:pPr defTabSz="822940"/>
            <a:endParaRPr lang="sv-SE" altLang="sv-SE" sz="1400" dirty="0">
              <a:solidFill>
                <a:prstClr val="black"/>
              </a:solidFill>
              <a:latin typeface="Arial"/>
            </a:endParaRPr>
          </a:p>
          <a:p>
            <a:pPr marL="570924" lvl="1" indent="-214308" defTabSz="822940">
              <a:buFont typeface="Arial" panose="020B0604020202020204" pitchFamily="34" charset="0"/>
              <a:buChar char="•"/>
            </a:pPr>
            <a:r>
              <a:rPr lang="sv-SE" altLang="sv-SE" sz="1400" dirty="0">
                <a:solidFill>
                  <a:prstClr val="black"/>
                </a:solidFill>
                <a:latin typeface="Arial"/>
              </a:rPr>
              <a:t>kön</a:t>
            </a:r>
          </a:p>
          <a:p>
            <a:pPr marL="570924" lvl="1" indent="-214308" defTabSz="822940">
              <a:buFont typeface="Arial" panose="020B0604020202020204" pitchFamily="34" charset="0"/>
              <a:buChar char="•"/>
            </a:pPr>
            <a:r>
              <a:rPr lang="sv-SE" altLang="sv-SE" sz="1400" dirty="0">
                <a:solidFill>
                  <a:prstClr val="black"/>
                </a:solidFill>
                <a:latin typeface="Arial"/>
              </a:rPr>
              <a:t>könsöverskridande identitet eller uttryck</a:t>
            </a:r>
          </a:p>
          <a:p>
            <a:pPr marL="570924" lvl="1" indent="-214308" defTabSz="822940">
              <a:buFont typeface="Arial" panose="020B0604020202020204" pitchFamily="34" charset="0"/>
              <a:buChar char="•"/>
            </a:pPr>
            <a:r>
              <a:rPr lang="sv-SE" altLang="sv-SE" sz="1400" dirty="0">
                <a:solidFill>
                  <a:prstClr val="black"/>
                </a:solidFill>
                <a:latin typeface="Arial"/>
              </a:rPr>
              <a:t>etnisk tillhörighet</a:t>
            </a:r>
          </a:p>
          <a:p>
            <a:pPr marL="570924" lvl="1" indent="-214308" defTabSz="822940">
              <a:buFont typeface="Arial" panose="020B0604020202020204" pitchFamily="34" charset="0"/>
              <a:buChar char="•"/>
            </a:pPr>
            <a:r>
              <a:rPr lang="sv-SE" altLang="sv-SE" sz="1400" dirty="0">
                <a:solidFill>
                  <a:prstClr val="black"/>
                </a:solidFill>
                <a:latin typeface="Arial"/>
              </a:rPr>
              <a:t>religion eller annan trosuppfattning</a:t>
            </a:r>
          </a:p>
          <a:p>
            <a:pPr marL="570924" lvl="1" indent="-214308" defTabSz="822940">
              <a:buFont typeface="Arial" panose="020B0604020202020204" pitchFamily="34" charset="0"/>
              <a:buChar char="•"/>
            </a:pPr>
            <a:r>
              <a:rPr lang="sv-SE" altLang="sv-SE" sz="1400" dirty="0">
                <a:solidFill>
                  <a:prstClr val="black"/>
                </a:solidFill>
                <a:latin typeface="Arial"/>
              </a:rPr>
              <a:t>funktionsnedsättning</a:t>
            </a:r>
          </a:p>
          <a:p>
            <a:pPr marL="570924" lvl="1" indent="-214308" defTabSz="822940">
              <a:buFont typeface="Arial" panose="020B0604020202020204" pitchFamily="34" charset="0"/>
              <a:buChar char="•"/>
            </a:pPr>
            <a:r>
              <a:rPr lang="sv-SE" altLang="sv-SE" sz="1400" dirty="0">
                <a:solidFill>
                  <a:prstClr val="black"/>
                </a:solidFill>
                <a:latin typeface="Arial"/>
              </a:rPr>
              <a:t>sexuell läggning</a:t>
            </a:r>
          </a:p>
          <a:p>
            <a:pPr marL="570924" lvl="1" indent="-214308" defTabSz="822940">
              <a:buFont typeface="Arial" panose="020B0604020202020204" pitchFamily="34" charset="0"/>
              <a:buChar char="•"/>
            </a:pPr>
            <a:r>
              <a:rPr lang="sv-SE" altLang="sv-SE" sz="1400" dirty="0">
                <a:solidFill>
                  <a:prstClr val="black"/>
                </a:solidFill>
                <a:latin typeface="Arial"/>
              </a:rPr>
              <a:t>ålder.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Diskriminering kan alltså  innebära att någon blir orättvis behandling i skolan, på arbetsplatsen eller i vården. Det är dock viktigt att förstå att orättvis behandling inte alltid är diskriminering enligt lagen.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Lagen förbjuder sex former av diskriminering: direkt diskriminering, indirekt diskriminering, bristande tillgänglighet, trakasserier, sexuella trakasserier och instruktioner att diskriminera.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Direkt diskriminering sker när någon behandlas sämre än någon annan i en jämförbar situation på grund av någon av de sju diskrimineringsgrunderna, som kön eller etnisk tillhörighet. Indirekt diskriminering uppstår när en till synes neutral regel eller rutin i praktiken missgynnar personer baserat på deras kön, etnicitet, religion, funktionsnedsättning, sexuell läggning eller ålder.</a:t>
            </a:r>
            <a:endParaRPr lang="sv-SE" sz="4000" b="1" dirty="0">
              <a:solidFill>
                <a:srgbClr val="000000"/>
              </a:solidFill>
              <a:effectLst/>
              <a:latin typeface="Gotham Rounded Light" pitchFamily="50"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Det är inte alltid lätt att avgöra om en handling är direkt eller indirekt diskriminering. Däremot är det viktigt vilken effekt ”behandlingen” har haft på den enskilde; det krävs ingen avsikt att diskriminera för att det ska räknas som diskriminering i lagens mening.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Diskrimineringslagen syftar till att motverka osaklig negativ särbehandling.</a:t>
            </a:r>
            <a:r>
              <a:rPr lang="sv-SE" sz="1800" b="1" dirty="0">
                <a:solidFill>
                  <a:srgbClr val="000000"/>
                </a:solidFill>
                <a:effectLst/>
                <a:latin typeface="Gotham Rounded Light" pitchFamily="50" charset="0"/>
                <a:cs typeface="Times New Roman" panose="02020603050405020304" pitchFamily="18" charset="0"/>
              </a:rPr>
              <a:t> </a:t>
            </a:r>
            <a:r>
              <a:rPr lang="sv-SE" sz="1800" b="0" dirty="0">
                <a:solidFill>
                  <a:srgbClr val="000000"/>
                </a:solidFill>
                <a:effectLst/>
                <a:latin typeface="Gotham Rounded Light" pitchFamily="50" charset="0"/>
                <a:cs typeface="Times New Roman" panose="02020603050405020304" pitchFamily="18" charset="0"/>
              </a:rPr>
              <a:t>Det är också viktigt att tänka på att </a:t>
            </a:r>
            <a:r>
              <a:rPr lang="sv-SE" sz="4000" b="0" dirty="0">
                <a:solidFill>
                  <a:srgbClr val="000000"/>
                </a:solidFill>
                <a:effectLst/>
                <a:latin typeface="Gotham Rounded Light" pitchFamily="50" charset="0"/>
                <a:cs typeface="Times New Roman" panose="02020603050405020304" pitchFamily="18" charset="0"/>
              </a:rPr>
              <a:t>l</a:t>
            </a:r>
            <a:r>
              <a:rPr lang="sv-SE" sz="4000" dirty="0"/>
              <a:t>agen skyddar individer, inte organisationer eller företag. Det innebär att exempelvis arbetsgivare inte får diskriminera anställda, att skolor inte får diskriminera elever och att butiker inte får diskriminera sina kunder. Dessutom innehåller lagen ett förbud mot diskriminering när offentligt anställda möter allmänheten, ett förbud som enbart gäller inom den offentliga sektorn.</a:t>
            </a: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9775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174625"/>
            <a:ext cx="3843338" cy="2401888"/>
          </a:xfrm>
        </p:spPr>
      </p:sp>
      <p:sp>
        <p:nvSpPr>
          <p:cNvPr id="3" name="Platshållare för anteckningar 2"/>
          <p:cNvSpPr>
            <a:spLocks noGrp="1"/>
          </p:cNvSpPr>
          <p:nvPr>
            <p:ph type="body" idx="1"/>
          </p:nvPr>
        </p:nvSpPr>
        <p:spPr>
          <a:xfrm>
            <a:off x="266489" y="2731071"/>
            <a:ext cx="6228691" cy="6984776"/>
          </a:xfrm>
        </p:spPr>
        <p:txBody>
          <a:bodyPr>
            <a:noAutofit/>
          </a:bodyPr>
          <a:lstStyle/>
          <a:p>
            <a:r>
              <a:rPr lang="sv-SE"/>
              <a:t>Vi går vidare till hatbrott.</a:t>
            </a:r>
          </a:p>
          <a:p>
            <a:endParaRPr lang="sv-SE"/>
          </a:p>
          <a:p>
            <a:r>
              <a:rPr lang="sv-SE"/>
              <a:t>Hatbrott är brott där motivet är att kränka en individ, en folkgrupp eller annan grupp av människor på grund av faktorer som hudfärg, religion, nationell eller etnisk bakgrund eller sexuell läggning.</a:t>
            </a:r>
          </a:p>
          <a:p>
            <a:endParaRPr lang="sv-SE"/>
          </a:p>
          <a:p>
            <a:r>
              <a:rPr lang="sv-SE"/>
              <a:t>Hatbrott kan riktas mot individer, grupper, organisationer, egendom eller byggnader. Det viktiga att komma ihåg är att hat eller kränkning inte behöver vara det enda motivet för att en handling ska klassas som ett hatbrott – det kan räcka med att hat är en del av motivet.</a:t>
            </a:r>
          </a:p>
          <a:p>
            <a:endParaRPr lang="sv-SE"/>
          </a:p>
          <a:p>
            <a:r>
              <a:rPr lang="sv-SE"/>
              <a:t>Flera olika typer av handlingar kan klassas som hatbrott. Till exempel omfattas många hatbrott av lagen om hets mot folkgrupp eller olaga diskriminering. Även brott som olaga hot eller skadegörelse kan räknas som hatbrott om det finns ett motiv av hat bakom handlingen</a:t>
            </a:r>
          </a:p>
          <a:p>
            <a:pPr>
              <a:defRPr/>
            </a:pPr>
            <a:endParaRPr lang="sv-SE" i="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2685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174625"/>
            <a:ext cx="3843338" cy="2401888"/>
          </a:xfrm>
        </p:spPr>
      </p:sp>
      <p:sp>
        <p:nvSpPr>
          <p:cNvPr id="3" name="Platshållare för anteckningar 2"/>
          <p:cNvSpPr>
            <a:spLocks noGrp="1"/>
          </p:cNvSpPr>
          <p:nvPr>
            <p:ph type="body" idx="1"/>
          </p:nvPr>
        </p:nvSpPr>
        <p:spPr>
          <a:xfrm>
            <a:off x="266489" y="2731071"/>
            <a:ext cx="6228691" cy="6984776"/>
          </a:xfrm>
        </p:spPr>
        <p:txBody>
          <a:bodyPr>
            <a:noAutofit/>
          </a:bodyPr>
          <a:lstStyle/>
          <a:p>
            <a:r>
              <a:rPr lang="sv-SE" sz="5400"/>
              <a:t>Vi går nu vidare från definitionerna och ska belysa den utsatthet som nationella minoriteter upplever</a:t>
            </a:r>
            <a:endParaRPr lang="sv-SE" sz="2800"/>
          </a:p>
          <a:p>
            <a:endParaRPr lang="sv-SE" sz="2800"/>
          </a:p>
          <a:p>
            <a:r>
              <a:rPr lang="sv-SE" sz="2800"/>
              <a:t>Sveriges fem nationella minoriteter har historiskt sett varit utsatta för marginalisering, förtryck och assimileringspolitik. Det har inneburit övergrepp och kränkningar som rasbiologisk forskning, tvångsförflyttningar, tvångssteriliseringar, omhändertaganden och lagar om lösdriveri.</a:t>
            </a:r>
          </a:p>
          <a:p>
            <a:endParaRPr lang="sv-SE" sz="2800"/>
          </a:p>
          <a:p>
            <a:r>
              <a:rPr lang="sv-SE" sz="2800"/>
              <a:t>Den politik som riktats mot de nationella minoriteterna har ofta präglats av värdekonservativ nationalism, rasbiologiska teorier och fördomar. Trots att de fem minoriteterna har olika historia, kultur och språk, finns likheter i den diskriminerande statliga politiken mot dem. Ett exempel är att barn från nationella minoriteter placerades i skolor långt från sina föräldrar och förbjöds att tala sitt eget språk. Detta skapade känslor av skam och stigma, vilket ledde till att många förlorade sitt modersmål och sin kulturella identitet.</a:t>
            </a:r>
          </a:p>
          <a:p>
            <a:endParaRPr lang="sv-SE" sz="2800"/>
          </a:p>
          <a:p>
            <a:r>
              <a:rPr lang="sv-SE" sz="5400"/>
              <a:t>Minoritetsspråken kom att förknippas med känslor av skam och stigma, som resulterat i att många individer förlorat sitt modersmål och sin kultur. </a:t>
            </a:r>
            <a:endParaRPr lang="sv-SE" sz="2800"/>
          </a:p>
          <a:p>
            <a:pPr>
              <a:defRPr/>
            </a:pPr>
            <a:endParaRPr lang="sv-SE" i="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2795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54150" y="174625"/>
            <a:ext cx="3843338" cy="2401888"/>
          </a:xfrm>
        </p:spPr>
      </p:sp>
      <p:sp>
        <p:nvSpPr>
          <p:cNvPr id="3" name="Platshållare för anteckningar 2"/>
          <p:cNvSpPr>
            <a:spLocks noGrp="1"/>
          </p:cNvSpPr>
          <p:nvPr>
            <p:ph type="body" idx="1"/>
          </p:nvPr>
        </p:nvSpPr>
        <p:spPr>
          <a:xfrm>
            <a:off x="266489" y="2731071"/>
            <a:ext cx="6228691" cy="6984776"/>
          </a:xfrm>
        </p:spPr>
        <p:txBody>
          <a:bodyPr>
            <a:noAutofit/>
          </a:bodyPr>
          <a:lstStyle/>
          <a:p>
            <a:pPr>
              <a:defRPr/>
            </a:pPr>
            <a:r>
              <a:rPr lang="sv-SE" altLang="sv-SE" sz="1000" dirty="0">
                <a:solidFill>
                  <a:srgbClr val="404040"/>
                </a:solidFill>
                <a:latin typeface="Arial" panose="020B0604020202020204" pitchFamily="34" charset="0"/>
                <a:cs typeface="Arial" panose="020B0604020202020204" pitchFamily="34" charset="0"/>
              </a:rPr>
              <a:t>De nationella minoriteterna möter än idag diskriminering och upplever utsatthet. </a:t>
            </a:r>
            <a:r>
              <a:rPr lang="sv-SE" dirty="0"/>
              <a:t>Denna utsatthet är dessvärre ingenting som hör till historien. Personer som tillhör nationella minoriteter beskriver att de än idag möts av diskriminering och upplever utsatthet. </a:t>
            </a:r>
          </a:p>
          <a:p>
            <a:pPr>
              <a:defRPr/>
            </a:pPr>
            <a:endParaRPr lang="sv-SE" dirty="0"/>
          </a:p>
          <a:p>
            <a:pPr>
              <a:defRPr/>
            </a:pPr>
            <a:r>
              <a:rPr lang="sv-SE" dirty="0"/>
              <a:t>Flera vittnar om att de inte vill eller vågar vara öppen med sin identitet som nationell minoritet på grund av rädsla av att utsättas för diskriminering eller kränkande behandling. </a:t>
            </a:r>
          </a:p>
          <a:p>
            <a:pPr>
              <a:defRPr/>
            </a:pPr>
            <a:endParaRPr lang="sv-SE" dirty="0"/>
          </a:p>
          <a:p>
            <a:pPr>
              <a:defRPr/>
            </a:pPr>
            <a:r>
              <a:rPr lang="sv-SE" dirty="0"/>
              <a:t>Rasism och intolerans är ett utbrett samhällsproblem och som tar sig i uttryck på olika sätt. Många vittnar om att de möts av fördomar och stereotypa föreställningar i sin vardag, som ofta får stå oemotsagda. </a:t>
            </a:r>
          </a:p>
          <a:p>
            <a:pPr>
              <a:defRPr/>
            </a:pPr>
            <a:endParaRPr lang="sv-SE" dirty="0"/>
          </a:p>
          <a:p>
            <a:pPr>
              <a:defRPr/>
            </a:pPr>
            <a:r>
              <a:rPr lang="sv-SE" dirty="0"/>
              <a:t>Diskrimineringar och kränkningar kan ske öppet, som kränkningar genom fysiskt våld, nedvärderade uttryck i olika situationer eller på sociala medier. Det kan även ske mer dolt, som när handlingar osynliggör eller förbiser en individ. Diskriminering, kränkningar och utsatthet leder till lidande för individer och kan påverka deras levnadsvillkor, hälsa och möjligheter i livet. </a:t>
            </a:r>
          </a:p>
          <a:p>
            <a:pPr>
              <a:defRPr/>
            </a:pPr>
            <a:endParaRPr lang="sv-SE" dirty="0"/>
          </a:p>
          <a:p>
            <a:pPr>
              <a:defRPr/>
            </a:pPr>
            <a:r>
              <a:rPr lang="sv-SE" dirty="0"/>
              <a:t>En del personer som tillhör de nationella minoriteterna är fortfarande marginaliserade och lever i ett utanförskap. Många romer i Sverige har inte samma förutsättningar som andra när det gäller till exempel delaktighet på arbets- och bostadsmarknaden, eftersom de fortfarande i hög grad bemöts med fördomar och diskrimineras. Det försämrar romers möjligheter till ekonomisk och social jämlikhet.</a:t>
            </a:r>
            <a:endParaRPr lang="sv-SE" i="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2740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sz="1000" b="0" i="0" u="none" strike="noStrike" baseline="0" dirty="0">
                <a:solidFill>
                  <a:srgbClr val="000000"/>
                </a:solidFill>
                <a:latin typeface="Times New Roman" panose="02020603050405020304" pitchFamily="18" charset="0"/>
              </a:rPr>
              <a:t>Vi vill också lyfta begreppet minoritetsstress. </a:t>
            </a:r>
          </a:p>
          <a:p>
            <a:endParaRPr lang="sv-SE" sz="1000" b="0" i="0" u="none" strike="noStrike" baseline="0" dirty="0">
              <a:solidFill>
                <a:srgbClr val="000000"/>
              </a:solidFill>
              <a:latin typeface="Times New Roman" panose="02020603050405020304" pitchFamily="18" charset="0"/>
            </a:endParaRPr>
          </a:p>
          <a:p>
            <a:r>
              <a:rPr lang="sv-SE" sz="1000" b="0" i="0" u="none" strike="noStrike" baseline="0" dirty="0">
                <a:solidFill>
                  <a:srgbClr val="000000"/>
                </a:solidFill>
                <a:latin typeface="Times New Roman" panose="02020603050405020304" pitchFamily="18" charset="0"/>
              </a:rPr>
              <a:t>Begreppet minoritetsstress beskriver den stress som personer som tillhör en historiskt marginaliserad eller i övrigt nedvärderad grupp i samhället kan uppleva. Den som till exempel tillhör en nationell minoritet kan uppleva oro över att möta, eller riskera att möta, negativitet i samhället baserat på grupptillhörighet. Oron kan grunda sig i en erfarenhet av att inte ses som likvärdig med andra personer i majoritetssamhället.</a:t>
            </a:r>
          </a:p>
          <a:p>
            <a:endParaRPr lang="sv-SE" sz="1000" b="0" i="0" u="none" strike="noStrike" baseline="0" dirty="0">
              <a:solidFill>
                <a:srgbClr val="000000"/>
              </a:solidFill>
              <a:latin typeface="Times New Roman" panose="02020603050405020304" pitchFamily="18" charset="0"/>
            </a:endParaRPr>
          </a:p>
          <a:p>
            <a:r>
              <a:rPr lang="sv-SE" sz="1000" b="0" i="0" u="none" strike="noStrike" baseline="0" dirty="0">
                <a:solidFill>
                  <a:srgbClr val="000000"/>
                </a:solidFill>
                <a:latin typeface="Times New Roman" panose="02020603050405020304" pitchFamily="18" charset="0"/>
              </a:rPr>
              <a:t>Tips! Läs mer om minoritetstress och se gärna filmen </a:t>
            </a:r>
            <a:r>
              <a:rPr lang="sv-SE" dirty="0">
                <a:hlinkClick r:id="rId3"/>
              </a:rPr>
              <a:t>Om minoritetsstress - Minoritet.se</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5593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r>
              <a:rPr lang="sv-SE" dirty="0">
                <a:latin typeface="Arial" panose="020B0604020202020204" pitchFamily="34" charset="0"/>
                <a:cs typeface="Arial" panose="020B0604020202020204" pitchFamily="34" charset="0"/>
              </a:rPr>
              <a:t>I den här delen går vi igenom vad likvärdigt bemötande innebär. Vi kommer även prata om hur man kan arbeta för att förbättra likvärdigt bemötande.</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0024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800" dirty="0">
                <a:effectLst/>
                <a:latin typeface="Aptos" panose="020B0004020202020204" pitchFamily="34" charset="0"/>
                <a:ea typeface="Calibri" panose="020F0502020204030204" pitchFamily="34" charset="0"/>
              </a:rPr>
              <a:t>Fotografer: Camilla Cherry, Carl Johan </a:t>
            </a:r>
            <a:r>
              <a:rPr lang="sv-SE" sz="1800" dirty="0" err="1">
                <a:effectLst/>
                <a:latin typeface="Aptos" panose="020B0004020202020204" pitchFamily="34" charset="0"/>
                <a:ea typeface="Calibri" panose="020F0502020204030204" pitchFamily="34" charset="0"/>
              </a:rPr>
              <a:t>Utsi</a:t>
            </a:r>
            <a:r>
              <a:rPr lang="sv-SE" sz="1800" dirty="0">
                <a:effectLst/>
                <a:latin typeface="Aptos" panose="020B0004020202020204" pitchFamily="34" charset="0"/>
                <a:ea typeface="Calibri" panose="020F0502020204030204" pitchFamily="34" charset="0"/>
              </a:rPr>
              <a:t>, Hans-Olof </a:t>
            </a:r>
            <a:r>
              <a:rPr lang="sv-SE" sz="1800" dirty="0" err="1">
                <a:effectLst/>
                <a:latin typeface="Aptos" panose="020B0004020202020204" pitchFamily="34" charset="0"/>
                <a:ea typeface="Calibri" panose="020F0502020204030204" pitchFamily="34" charset="0"/>
              </a:rPr>
              <a:t>Utsi</a:t>
            </a:r>
            <a:r>
              <a:rPr lang="sv-SE" sz="1800" dirty="0">
                <a:effectLst/>
                <a:latin typeface="Aptos" panose="020B0004020202020204" pitchFamily="34" charset="0"/>
                <a:ea typeface="Calibri" panose="020F0502020204030204" pitchFamily="34" charset="0"/>
              </a:rPr>
              <a:t>, Martin </a:t>
            </a:r>
            <a:r>
              <a:rPr lang="sv-SE" sz="1800" dirty="0" err="1">
                <a:effectLst/>
                <a:latin typeface="Aptos" panose="020B0004020202020204" pitchFamily="34" charset="0"/>
                <a:ea typeface="Calibri" panose="020F0502020204030204" pitchFamily="34" charset="0"/>
              </a:rPr>
              <a:t>Thelénius</a:t>
            </a:r>
            <a:r>
              <a:rPr lang="sv-SE" sz="1800" dirty="0">
                <a:effectLst/>
                <a:latin typeface="Aptos" panose="020B0004020202020204" pitchFamily="34" charset="0"/>
                <a:ea typeface="Calibri" panose="020F0502020204030204" pitchFamily="34" charset="0"/>
              </a:rPr>
              <a:t>, </a:t>
            </a:r>
            <a:r>
              <a:rPr lang="sv-SE" sz="1800" dirty="0" err="1">
                <a:effectLst/>
                <a:latin typeface="Aptos" panose="020B0004020202020204" pitchFamily="34" charset="0"/>
                <a:ea typeface="Calibri" panose="020F0502020204030204" pitchFamily="34" charset="0"/>
              </a:rPr>
              <a:t>Mostphotos</a:t>
            </a:r>
            <a:r>
              <a:rPr lang="sv-SE" sz="1800" dirty="0">
                <a:effectLst/>
                <a:latin typeface="Aptos" panose="020B0004020202020204" pitchFamily="34" charset="0"/>
                <a:ea typeface="Calibri" panose="020F0502020204030204" pitchFamily="34" charset="0"/>
              </a:rPr>
              <a:t> och Tomas </a:t>
            </a:r>
            <a:r>
              <a:rPr lang="sv-SE" sz="1800" dirty="0" err="1">
                <a:effectLst/>
                <a:latin typeface="Aptos" panose="020B0004020202020204" pitchFamily="34" charset="0"/>
                <a:ea typeface="Calibri" panose="020F0502020204030204" pitchFamily="34" charset="0"/>
              </a:rPr>
              <a:t>Utsi</a:t>
            </a:r>
            <a:r>
              <a:rPr lang="sv-SE" sz="1800" dirty="0">
                <a:effectLst/>
                <a:latin typeface="Aptos" panose="020B0004020202020204" pitchFamily="34" charset="0"/>
                <a:ea typeface="Calibri" panose="020F0502020204030204" pitchFamily="34" charset="0"/>
              </a:rPr>
              <a:t>. Fotograferna har upphovsrätt till bilderna och Länsstyrelsen och Sametinget har exklusiv publiceringsrätt till dem. </a:t>
            </a:r>
            <a:r>
              <a:rPr lang="sv-SE" sz="1800" dirty="0">
                <a:effectLst/>
                <a:highlight>
                  <a:srgbClr val="FFFF00"/>
                </a:highlight>
                <a:latin typeface="Aptos" panose="020B0004020202020204" pitchFamily="34" charset="0"/>
                <a:ea typeface="Calibri" panose="020F0502020204030204" pitchFamily="34" charset="0"/>
              </a:rPr>
              <a:t>Du kan använda dem i syfte att sprida kunskap om minoritetspolitiken och nationella minoriteters rättigheter.</a:t>
            </a:r>
            <a:endParaRPr lang="sv-SE" sz="1800" dirty="0">
              <a:effectLst/>
              <a:latin typeface="Calibri" panose="020F0502020204030204" pitchFamily="34" charset="0"/>
              <a:ea typeface="Calibri" panose="020F0502020204030204" pitchFamily="34" charset="0"/>
            </a:endParaRPr>
          </a:p>
          <a:p>
            <a:endParaRPr lang="sv-SE" sz="1200" kern="1200" dirty="0">
              <a:solidFill>
                <a:schemeClr val="tx1"/>
              </a:solidFill>
              <a:effectLst/>
              <a:latin typeface="Arial" panose="020B0604020202020204" pitchFamily="34" charset="0"/>
              <a:cs typeface="Arial" panose="020B0604020202020204" pitchFamily="34" charset="0"/>
            </a:endParaRPr>
          </a:p>
          <a:p>
            <a:r>
              <a:rPr lang="sv-SE" sz="1200" kern="1200" dirty="0">
                <a:solidFill>
                  <a:schemeClr val="tx1"/>
                </a:solidFill>
                <a:effectLst/>
                <a:latin typeface="Arial" panose="020B0604020202020204" pitchFamily="34" charset="0"/>
                <a:cs typeface="Arial" panose="020B0604020202020204" pitchFamily="34" charset="0"/>
              </a:rPr>
              <a:t>Illustrationer: Illustratören Rebecca Elfast har upphovsrätt. </a:t>
            </a:r>
            <a:r>
              <a:rPr lang="sv-SE" sz="1200" dirty="0">
                <a:effectLst/>
                <a:latin typeface="Aptos" panose="020B0004020202020204" pitchFamily="34" charset="0"/>
                <a:ea typeface="Calibri" panose="020F0502020204030204" pitchFamily="34" charset="0"/>
              </a:rPr>
              <a:t>Länsstyrelsen och Sametinget har exklusiv publiceringsrätt till dem.</a:t>
            </a:r>
            <a:endParaRPr lang="sv-SE" sz="1200"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a:t>
            </a:fld>
            <a:endParaRPr lang="sv-SE"/>
          </a:p>
        </p:txBody>
      </p:sp>
    </p:spTree>
    <p:extLst>
      <p:ext uri="{BB962C8B-B14F-4D97-AF65-F5344CB8AC3E}">
        <p14:creationId xmlns:p14="http://schemas.microsoft.com/office/powerpoint/2010/main" val="1862878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a:t>Ett likvärdigt bemötande är en central del av uppdraget för offentligt anställda. Det innebär att i alla möten mellan offentlig personal och invånare ska bemötandet vara professionellt, rättssäkert och konsekvent.</a:t>
            </a:r>
          </a:p>
          <a:p>
            <a:endParaRPr lang="sv-SE"/>
          </a:p>
          <a:p>
            <a:r>
              <a:rPr lang="sv-SE"/>
              <a:t>Likvärdighet innebär att ett bemötande ska vara professionellt, rättssäkert, konsekvent och likvärdigt. Alla invånare ska behandlas lika enligt lagar och regler, oavsett bakgrund, etnicitet, religion eller språk. Bemötandet ska också vara respektfullt och anpassat till varje individ, vilket bidrar till ett transparent och rättvist samhälle.</a:t>
            </a:r>
          </a:p>
          <a:p>
            <a:endParaRPr lang="sv-SE"/>
          </a:p>
          <a:p>
            <a:r>
              <a:rPr lang="sv-SE"/>
              <a:t>Det är viktigt att komma ihåg att upplevelsen av bemötande är subjektiv. Den kan påverkas av tidigare erfarenheter med offentlig sektor eller av vilka förväntningar en person har. Även om en handling inte bryter mot lagen, kan den ändå upplevas som olämplig eller kränkande. Därför måste offentlig verksamhet alltid ta invånares upplevelser på allvar.</a:t>
            </a:r>
          </a:p>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4034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För att säkerställa likvärdig service och motverka diskriminering av nationella minoriteter, behöver detta arbete ingå i det bredare kvalitetsarbetet inom verksamheten. En likabehandlingsplan kan ofta vara ett viktigt verktyg, som konkretiserar de målsättningar organisationen strävar efter.</a:t>
            </a:r>
          </a:p>
          <a:p>
            <a:endParaRPr lang="sv-SE" sz="2800"/>
          </a:p>
          <a:p>
            <a:r>
              <a:rPr lang="sv-SE" sz="2800"/>
              <a:t>I det dagliga arbetet måste chefer och medarbetare gemensamt ta ansvar för att garantera ett likvärdigt bemötande, även om det yttersta ansvaret ligger hos cheferna. Enskilda medarbetares beteende kan spegla större strukturella problem i organisationen, som brist på kunskap, rutiner eller en negativ kultur. Därför är det viktigt att kollegor säger ifrån om de bevittnar nedsättande kommentarer eller beteenden mot nationella minoriteter och rapporterar detta till sin chef.</a:t>
            </a:r>
          </a:p>
          <a:p>
            <a:endParaRPr lang="sv-SE" sz="2800"/>
          </a:p>
          <a:p>
            <a:r>
              <a:rPr lang="sv-SE" sz="2800"/>
              <a:t>Verksamheten kan också aktivt undersöka hur nationella minoriteter upplever bemötandet genom att använda befintliga enkäter, brukarundersökningar eller enkäter riktade till barn och unga. Frågan om bemötande kan även diskuteras i samråd med nationella minoriteter, patientråd eller ungdomsråd</a:t>
            </a:r>
          </a:p>
          <a:p>
            <a:endParaRPr lang="sv-SE" sz="1200" kern="120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8709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Det finns mycket man kan göra för att säkerställa likvärdigt bemötande. </a:t>
            </a:r>
          </a:p>
          <a:p>
            <a:endParaRPr lang="sv-SE" dirty="0"/>
          </a:p>
          <a:p>
            <a:pPr marL="171450" indent="-171450">
              <a:lnSpc>
                <a:spcPct val="100000"/>
              </a:lnSpc>
              <a:buFont typeface="Arial" panose="020B0604020202020204" pitchFamily="34" charset="0"/>
              <a:buChar char="•"/>
            </a:pPr>
            <a:r>
              <a:rPr lang="sv-SE" sz="1000" dirty="0"/>
              <a:t>Se över vilka policys och riktlinjer som verksamheten har om bemötande och likabehandling.</a:t>
            </a:r>
          </a:p>
          <a:p>
            <a:pPr marL="171450" indent="-171450">
              <a:lnSpc>
                <a:spcPct val="100000"/>
              </a:lnSpc>
              <a:buFont typeface="Arial" panose="020B0604020202020204" pitchFamily="34" charset="0"/>
              <a:buChar char="•"/>
            </a:pPr>
            <a:r>
              <a:rPr lang="sv-SE" sz="1000" dirty="0"/>
              <a:t>Det finns bra kunskapsunderlag om ni behöver öka era kunskaper- inhämta kunskap från exempelvis minoritets.se grundutbildning. </a:t>
            </a:r>
          </a:p>
          <a:p>
            <a:pPr marL="171450" indent="-171450">
              <a:lnSpc>
                <a:spcPct val="100000"/>
              </a:lnSpc>
              <a:buFont typeface="Arial" panose="020B0604020202020204" pitchFamily="34" charset="0"/>
              <a:buChar char="•"/>
            </a:pPr>
            <a:r>
              <a:rPr lang="sv-SE" sz="1000" dirty="0"/>
              <a:t>Tydliggör och utgå från syftet med bemötandesituationen och fundera på vilka frågor som är relevanta att ställa till individen.</a:t>
            </a:r>
          </a:p>
          <a:p>
            <a:pPr marL="171450" indent="-171450">
              <a:lnSpc>
                <a:spcPct val="100000"/>
              </a:lnSpc>
              <a:buFont typeface="Arial" panose="020B0604020202020204" pitchFamily="34" charset="0"/>
              <a:buChar char="•"/>
            </a:pPr>
            <a:r>
              <a:rPr lang="sv-SE" sz="1000" dirty="0"/>
              <a:t>Använd ett inkluderande, tillgängligt och enkelt språkbruk.</a:t>
            </a:r>
          </a:p>
          <a:p>
            <a:pPr marL="171450" indent="-171450">
              <a:lnSpc>
                <a:spcPct val="100000"/>
              </a:lnSpc>
              <a:buFont typeface="Arial" panose="020B0604020202020204" pitchFamily="34" charset="0"/>
              <a:buChar char="•"/>
            </a:pPr>
            <a:r>
              <a:rPr lang="sv-SE" sz="1000" dirty="0"/>
              <a:t>Var medveten om den maktrelation som kan finnas mellan offentliganställda och individer.</a:t>
            </a:r>
          </a:p>
          <a:p>
            <a:endParaRPr lang="sv-SE" dirty="0"/>
          </a:p>
        </p:txBody>
      </p:sp>
      <p:sp>
        <p:nvSpPr>
          <p:cNvPr id="4" name="Slide Number Placeholder 3"/>
          <p:cNvSpPr>
            <a:spLocks noGrp="1"/>
          </p:cNvSpPr>
          <p:nvPr>
            <p:ph type="sldNum" sz="quarter" idx="5"/>
          </p:nvPr>
        </p:nvSpPr>
        <p:spPr/>
        <p:txBody>
          <a:bodyPr/>
          <a:lstStyle/>
          <a:p>
            <a:fld id="{1B1D025B-ACD2-45C1-B156-1DDB470CE319}" type="slidenum">
              <a:rPr lang="en-GB" smtClean="0"/>
              <a:t>22</a:t>
            </a:fld>
            <a:endParaRPr lang="en-GB"/>
          </a:p>
        </p:txBody>
      </p:sp>
      <p:sp>
        <p:nvSpPr>
          <p:cNvPr id="5" name="Date Placeholder 4"/>
          <p:cNvSpPr>
            <a:spLocks noGrp="1"/>
          </p:cNvSpPr>
          <p:nvPr>
            <p:ph type="dt" idx="1"/>
          </p:nvPr>
        </p:nvSpPr>
        <p:spPr/>
        <p:txBody>
          <a:bodyPr/>
          <a:lstStyle/>
          <a:p>
            <a:fld id="{D325BBF7-0B0C-48D4-ABAA-EF360EF241C5}" type="datetime1">
              <a:rPr lang="en-GB" smtClean="0"/>
              <a:t>16/05/2025</a:t>
            </a:fld>
            <a:endParaRPr lang="en-GB"/>
          </a:p>
        </p:txBody>
      </p:sp>
      <p:sp>
        <p:nvSpPr>
          <p:cNvPr id="6" name="Header Placeholder 5"/>
          <p:cNvSpPr>
            <a:spLocks noGrp="1"/>
          </p:cNvSpPr>
          <p:nvPr>
            <p:ph type="hdr" sz="quarter"/>
          </p:nvPr>
        </p:nvSpPr>
        <p:spPr/>
        <p:txBody>
          <a:bodyPr/>
          <a:lstStyle/>
          <a:p>
            <a:endParaRPr lang="en-GB"/>
          </a:p>
        </p:txBody>
      </p:sp>
      <p:sp>
        <p:nvSpPr>
          <p:cNvPr id="7" name="Footer Placeholder 6"/>
          <p:cNvSpPr>
            <a:spLocks noGrp="1"/>
          </p:cNvSpPr>
          <p:nvPr>
            <p:ph type="ftr" sz="quarter" idx="4"/>
          </p:nvPr>
        </p:nvSpPr>
        <p:spPr/>
        <p:txBody>
          <a:bodyPr/>
          <a:lstStyle/>
          <a:p>
            <a:endParaRPr lang="en-GB"/>
          </a:p>
        </p:txBody>
      </p:sp>
    </p:spTree>
    <p:extLst>
      <p:ext uri="{BB962C8B-B14F-4D97-AF65-F5344CB8AC3E}">
        <p14:creationId xmlns:p14="http://schemas.microsoft.com/office/powerpoint/2010/main" val="534219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r>
              <a:rPr lang="sv-SE" dirty="0">
                <a:latin typeface="Arial" panose="020B0604020202020204" pitchFamily="34" charset="0"/>
                <a:cs typeface="Arial" panose="020B0604020202020204" pitchFamily="34" charset="0"/>
              </a:rPr>
              <a:t>I del 4 går vi igenom arbetet mot diskriminering och utsatthet med 5 verksamhetssektorer som exempel. </a:t>
            </a:r>
          </a:p>
          <a:p>
            <a:endParaRPr lang="sv-SE" dirty="0">
              <a:latin typeface="Arial" panose="020B0604020202020204" pitchFamily="34" charset="0"/>
              <a:cs typeface="Arial" panose="020B0604020202020204" pitchFamily="34" charset="0"/>
            </a:endParaRP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Utbildning</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Kultur och bibliotek</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Hälso- och sjukvård</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Äldreomsorg</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Socialtjänst</a:t>
            </a:r>
          </a:p>
          <a:p>
            <a:pPr marL="0" marR="0" indent="0" algn="just" rtl="0">
              <a:buClr>
                <a:srgbClr val="000000"/>
              </a:buClr>
              <a:buFont typeface="Arial" panose="020B0604020202020204" pitchFamily="34" charset="0"/>
              <a:buNone/>
            </a:pPr>
            <a:endParaRPr lang="sv-SE" sz="1400" b="1" i="0" u="none" strike="noStrike" baseline="0" dirty="0">
              <a:solidFill>
                <a:srgbClr val="000000"/>
              </a:solidFill>
              <a:latin typeface="Times New Roman" panose="02020603050405020304" pitchFamily="18" charset="0"/>
            </a:endParaRPr>
          </a:p>
          <a:p>
            <a:pPr marR="0" algn="just" rtl="0"/>
            <a:r>
              <a:rPr lang="sv-SE" sz="1400" b="0" i="0" u="none" strike="noStrike" baseline="0" dirty="0">
                <a:solidFill>
                  <a:srgbClr val="000000"/>
                </a:solidFill>
                <a:latin typeface="Times New Roman" panose="02020603050405020304" pitchFamily="18" charset="0"/>
              </a:rPr>
              <a:t>Varje sektor innehåller följande avsnitt:</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Lagar och bestämmelser. </a:t>
            </a:r>
            <a:r>
              <a:rPr lang="sv-SE" sz="1400" b="0" i="0" u="none" strike="noStrike" baseline="0" dirty="0">
                <a:solidFill>
                  <a:srgbClr val="000000"/>
                </a:solidFill>
                <a:latin typeface="Times New Roman" panose="02020603050405020304" pitchFamily="18" charset="0"/>
              </a:rPr>
              <a:t>Här går vi igenom exempel på de lagar och bestämmelser som gäller specifikt för sektorn. </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Utsatthet inom sektorn.</a:t>
            </a:r>
            <a:r>
              <a:rPr lang="sv-SE" sz="1400" b="0" i="0" u="none" strike="noStrike" baseline="0" dirty="0">
                <a:solidFill>
                  <a:srgbClr val="000000"/>
                </a:solidFill>
                <a:latin typeface="Times New Roman" panose="02020603050405020304" pitchFamily="18" charset="0"/>
              </a:rPr>
              <a:t> I det här avsnittet finns exempel på hur utsattheten kan ta sig i uttryck för nationella minoriteter just inom den sektorn. </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Vad kan sektorn göra?</a:t>
            </a:r>
            <a:r>
              <a:rPr lang="sv-SE" sz="1400" b="0" i="0" u="none" strike="noStrike" baseline="0" dirty="0">
                <a:solidFill>
                  <a:srgbClr val="000000"/>
                </a:solidFill>
                <a:latin typeface="Times New Roman" panose="02020603050405020304" pitchFamily="18" charset="0"/>
              </a:rPr>
              <a:t> Här finns förslag på hur en kan arbeta inom en sektor för att motverka rasism, diskriminering, utsatthet och hatbrott mot nationella minoriteter.</a:t>
            </a:r>
          </a:p>
          <a:p>
            <a:pPr marL="285750" marR="0" indent="-285750" algn="just" rtl="0">
              <a:buClr>
                <a:srgbClr val="000000"/>
              </a:buClr>
              <a:buFont typeface="Arial" panose="020B0604020202020204" pitchFamily="34" charset="0"/>
              <a:buChar char="•"/>
            </a:pPr>
            <a:r>
              <a:rPr lang="sv-SE" sz="1400" b="1" i="0" u="none" strike="noStrike" baseline="0" dirty="0">
                <a:solidFill>
                  <a:srgbClr val="000000"/>
                </a:solidFill>
                <a:latin typeface="Times New Roman" panose="02020603050405020304" pitchFamily="18" charset="0"/>
              </a:rPr>
              <a:t>Reflekterande frågeställningar </a:t>
            </a:r>
            <a:r>
              <a:rPr lang="sv-SE" sz="1400" b="0" i="0" u="none" strike="noStrike" baseline="0" dirty="0">
                <a:solidFill>
                  <a:srgbClr val="000000"/>
                </a:solidFill>
                <a:latin typeface="Times New Roman" panose="02020603050405020304" pitchFamily="18" charset="0"/>
              </a:rPr>
              <a:t>kan användas för att tillsammans reflektera över verksamhetetens arbete och byta erfarenheter.</a:t>
            </a:r>
            <a:endParaRPr lang="sv-SE" sz="1400" b="0" kern="1200" dirty="0">
              <a:solidFill>
                <a:prstClr val="black"/>
              </a:solidFill>
              <a:latin typeface="Arial"/>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2073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5078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pPr algn="just">
              <a:lnSpc>
                <a:spcPts val="1300"/>
              </a:lnSpc>
              <a:spcBef>
                <a:spcPts val="300"/>
              </a:spcBef>
              <a:spcAft>
                <a:spcPts val="900"/>
              </a:spcAft>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r>
              <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Utbildning är ett brett område med en bredd olika verksamhetstyper. Diskriminering och kränkande behandling i skolan är förbjudet enligt flera olika lagar. </a:t>
            </a:r>
          </a:p>
          <a:p>
            <a:pPr algn="just">
              <a:lnSpc>
                <a:spcPts val="1300"/>
              </a:lnSpc>
              <a:spcBef>
                <a:spcPts val="300"/>
              </a:spcBef>
              <a:spcAft>
                <a:spcPts val="900"/>
              </a:spcAft>
            </a:pP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r>
              <a:rPr lang="sv-SE" sz="4000" dirty="0"/>
              <a:t>Enligt skollagen får kränkande behandling, mobbning och diskriminering inte förekomma i förskolor, skolor eller andra verksamheter som lyder under lagen. Det finns ett tydligt förbud för både huvudmannen och personalen att utsätta barn eller elever för kränkande behandling. Skollagen ställer också krav på att huvudmannen ska arbeta målinriktat för att förebygga kränkande behandling. Det innebär att skolor och förskolor aktivt måste arbeta med att skapa en trygg och respektfull miljö för alla barn och elever.</a:t>
            </a:r>
          </a:p>
          <a:p>
            <a:endParaRPr lang="sv-SE" sz="4000" dirty="0"/>
          </a:p>
          <a:p>
            <a:r>
              <a:rPr lang="sv-SE" sz="4000" dirty="0"/>
              <a:t>Dessutom ska förskolans och skolans värdegrund </a:t>
            </a:r>
            <a:r>
              <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genomsyra utbildningen. Skolan har en skyldighet att motverka alla uttryck för rasism och stå upp för den värdegrund som finns i skollagen, som alla människors lika värde. </a:t>
            </a:r>
          </a:p>
          <a:p>
            <a:endParaRPr lang="sv-SE" sz="4000" dirty="0"/>
          </a:p>
          <a:p>
            <a:r>
              <a:rPr lang="sv-SE" sz="4000" dirty="0"/>
              <a:t>Utöver det finns även diskrimineringslagen som också förbjuder diskriminering i all skolverksamhet. </a:t>
            </a:r>
          </a:p>
          <a:p>
            <a:pPr algn="just">
              <a:lnSpc>
                <a:spcPts val="1300"/>
              </a:lnSpc>
              <a:spcBef>
                <a:spcPts val="300"/>
              </a:spcBef>
              <a:spcAft>
                <a:spcPts val="900"/>
              </a:spcAft>
            </a:pP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7366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r>
              <a:rPr lang="sv-SE" sz="4000"/>
              <a:t>Det finns också lagar och bestämmelser som skyddar barns rätt till sitt språk, särskilt för de som tillhör nationella minoriteter. </a:t>
            </a:r>
          </a:p>
          <a:p>
            <a:endParaRPr lang="sv-SE" sz="4000"/>
          </a:p>
          <a:p>
            <a:r>
              <a:rPr lang="sv-SE" sz="4000"/>
              <a:t>Artikel 30 i Barnkonventionen säger att barn som tillhör etniska, religiösa eller språkliga minoriteter, eller urfolk, har rätt att bevara sitt språk, sin kultur och sin religion. Barnkonventionen betonar också att utbildningen ska förmedla respekt för mänskliga rättigheter och demokratiska värderingar.</a:t>
            </a:r>
          </a:p>
          <a:p>
            <a:endParaRPr lang="sv-SE" sz="4000"/>
          </a:p>
          <a:p>
            <a:r>
              <a:rPr lang="sv-SE" sz="4000"/>
              <a:t>Minoritetslagen förstärker detta genom att fastställa det allmännas ansvar att bevara och främja minoritetsspråk och kulturer. Lagen lägger särskilt fokus på barns rätt att utveckla sin kulturella identitet och använda sitt minoritetsspråk, vilket är en viktig del av deras uppväxt och självbild.</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88461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r>
              <a:rPr lang="sv-SE" sz="4000"/>
              <a:t>Även Läroplanen för förskola och skollagen understryker rätten till språk för barn som tillhör nationella minoriteter.</a:t>
            </a:r>
          </a:p>
          <a:p>
            <a:endParaRPr lang="sv-SE" sz="4000"/>
          </a:p>
          <a:p>
            <a:r>
              <a:rPr lang="sv-SE" sz="4000"/>
              <a:t>Enligt Läroplanen för förskola ska barn som tillhör nationella minoriteter stödjas i utvecklingen av sitt minoritetsspråk och sin kulturella identitet. Detta är en viktig del av förskolans arbete för att bevara och stärka minoritetskulturer.</a:t>
            </a:r>
          </a:p>
          <a:p>
            <a:endParaRPr lang="sv-SE" sz="4000"/>
          </a:p>
          <a:p>
            <a:r>
              <a:rPr lang="sv-SE" sz="4000"/>
              <a:t>Skollagen betonar vidare att elever från nationella minoriteter har en särskilt stark rätt till modersmålsundervisning i grundskolan, gymnasieskolan och anpassade skolformer. Det är tillräckligt att en enda elev efterfrågar modersmålsundervisning för att skolan ska vara skyldig att erbjuda den, förutsatt att det finns en lämplig lärare tillgänglig.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55919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1200" kern="1200" dirty="0">
                <a:solidFill>
                  <a:schemeClr val="tx1"/>
                </a:solidFill>
                <a:effectLst/>
                <a:latin typeface="Arial" panose="020B0604020202020204" pitchFamily="34" charset="0"/>
                <a:cs typeface="Arial" panose="020B0604020202020204" pitchFamily="34" charset="0"/>
              </a:rPr>
              <a:t>Det finns även några viktiga paragrafer som är viktiga att hålla koll på</a:t>
            </a:r>
            <a:r>
              <a:rPr lang="sv-SE" sz="1200" b="0" kern="1200" dirty="0">
                <a:solidFill>
                  <a:schemeClr val="tx1"/>
                </a:solidFill>
                <a:effectLst/>
                <a:latin typeface="Arial" panose="020B0604020202020204" pitchFamily="34" charset="0"/>
                <a:cs typeface="Arial" panose="020B0604020202020204" pitchFamily="34" charset="0"/>
              </a:rPr>
              <a:t> för </a:t>
            </a:r>
            <a:r>
              <a:rPr lang="sv-SE" sz="1200" b="0" dirty="0">
                <a:solidFill>
                  <a:prstClr val="black">
                    <a:lumMod val="75000"/>
                    <a:lumOff val="25000"/>
                  </a:prstClr>
                </a:solidFill>
                <a:latin typeface="Arial"/>
              </a:rPr>
              <a:t>förskola, skola och annan pedagogisk verksamhet.</a:t>
            </a:r>
          </a:p>
          <a:p>
            <a:endParaRPr lang="sv-SE" sz="1200" b="0" kern="1200" dirty="0">
              <a:solidFill>
                <a:prstClr val="black">
                  <a:lumMod val="75000"/>
                  <a:lumOff val="25000"/>
                </a:prstClr>
              </a:solidFill>
              <a:effectLst/>
              <a:latin typeface="Arial"/>
              <a:cs typeface="Arial" panose="020B0604020202020204" pitchFamily="34" charset="0"/>
            </a:endParaRPr>
          </a:p>
          <a:p>
            <a:r>
              <a:rPr lang="sv-SE" sz="2800" dirty="0"/>
              <a:t>Enligt skollagen ska kommuner inom dessa förvaltningsområden erbjuda plats i förskola där hela eller en väsentlig del av utbildningen bedrivs på respektive språk, om vårdnadshavaren begär det. </a:t>
            </a:r>
          </a:p>
          <a:p>
            <a:endParaRPr lang="sv-SE" sz="2800" dirty="0"/>
          </a:p>
          <a:p>
            <a:r>
              <a:rPr lang="sv-SE" sz="2800" dirty="0"/>
              <a:t>Vårdnadshavare som ansöker om förskoleplats ska också tillfrågas om de önskar plats i en sådan förskola.</a:t>
            </a:r>
          </a:p>
          <a:p>
            <a:endParaRPr lang="sv-SE" sz="2800" b="0" kern="1200" dirty="0">
              <a:solidFill>
                <a:schemeClr val="tx1"/>
              </a:solidFill>
              <a:effectLst/>
              <a:latin typeface="Arial" panose="020B0604020202020204" pitchFamily="34" charset="0"/>
              <a:cs typeface="Arial" panose="020B0604020202020204" pitchFamily="34" charset="0"/>
            </a:endParaRPr>
          </a:p>
          <a:p>
            <a:r>
              <a:rPr lang="sv-SE" sz="2800" dirty="0"/>
              <a:t>Kommunerna ska även sträva efter att erbjuda annan pedagogisk verksamhet, </a:t>
            </a:r>
            <a:r>
              <a:rPr lang="sv-SE" sz="2800" dirty="0">
                <a:solidFill>
                  <a:srgbClr val="404040"/>
                </a:solidFill>
                <a:latin typeface="Arial"/>
              </a:rPr>
              <a:t>som exempelvis fritidsverksamhet, </a:t>
            </a:r>
            <a:r>
              <a:rPr lang="sv-SE" sz="2800" dirty="0"/>
              <a:t>på finska, meänkieli eller samiska. </a:t>
            </a:r>
            <a:r>
              <a:rPr lang="sv-SE" sz="2800" dirty="0">
                <a:solidFill>
                  <a:srgbClr val="404040"/>
                </a:solidFill>
                <a:latin typeface="Arial"/>
              </a:rPr>
              <a:t>Kommuner ska också tillfråga vårdnadshavare om de vill ha pedagogisk verksamhet på dessa språk.</a:t>
            </a:r>
            <a:endParaRPr lang="sv-SE" sz="2800" dirty="0"/>
          </a:p>
          <a:p>
            <a:endParaRPr lang="sv-SE" sz="2800" dirty="0"/>
          </a:p>
          <a:p>
            <a:r>
              <a:rPr lang="sv-SE" sz="2800" dirty="0"/>
              <a:t>Det gäller också för öppen förskola, där kommunen, om det finns efterfrågan, ska sträva efter att erbjuda verksamhet på dessa språk. Syftet är att stödja minoritetsspråk och ge barn möjlighet att växa upp med sitt språk och sin kultur.</a:t>
            </a:r>
          </a:p>
          <a:p>
            <a:endParaRPr lang="sv-SE" sz="2800" dirty="0"/>
          </a:p>
          <a:p>
            <a:pPr algn="l">
              <a:lnSpc>
                <a:spcPts val="1300"/>
              </a:lnSpc>
              <a:spcBef>
                <a:spcPts val="300"/>
              </a:spcBef>
              <a:spcAft>
                <a:spcPts val="900"/>
              </a:spcAft>
            </a:pPr>
            <a:r>
              <a:rPr lang="sv-SE" sz="1800" dirty="0">
                <a:solidFill>
                  <a:srgbClr val="000000"/>
                </a:solidFill>
                <a:effectLst/>
                <a:latin typeface="Gotham Rounded Medium" panose="02000000000000000000" pitchFamily="50" charset="0"/>
                <a:ea typeface="Times New Roman" panose="02020603050405020304" pitchFamily="18" charset="0"/>
                <a:cs typeface="Times New Roman" panose="02020603050405020304" pitchFamily="18" charset="0"/>
              </a:rPr>
              <a:t>Tillsynsmyndigheter inom utbildningsområdet är: </a:t>
            </a:r>
          </a:p>
          <a:p>
            <a:pPr algn="l">
              <a:lnSpc>
                <a:spcPts val="1300"/>
              </a:lnSpc>
              <a:spcBef>
                <a:spcPts val="300"/>
              </a:spcBef>
              <a:spcAft>
                <a:spcPts val="900"/>
              </a:spcAft>
            </a:pP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Skolinspektionen</a:t>
            </a:r>
          </a:p>
          <a:p>
            <a:pPr algn="l">
              <a:lnSpc>
                <a:spcPts val="1300"/>
              </a:lnSpc>
              <a:spcBef>
                <a:spcPts val="300"/>
              </a:spcBef>
              <a:spcAft>
                <a:spcPts val="900"/>
              </a:spcAft>
            </a:pP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Diskrimineringsombudsmannen</a:t>
            </a:r>
          </a:p>
          <a:p>
            <a:pPr algn="l">
              <a:lnSpc>
                <a:spcPts val="1300"/>
              </a:lnSpc>
              <a:spcBef>
                <a:spcPts val="300"/>
              </a:spcBef>
              <a:spcAft>
                <a:spcPts val="900"/>
              </a:spcAft>
            </a:pP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Skolans huvudmän</a:t>
            </a:r>
          </a:p>
          <a:p>
            <a:endParaRPr lang="sv-SE" sz="280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2519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Tyvärr upplever många barn och unga som tillhör nationella minoriteter utsatthet i skolan.</a:t>
            </a:r>
          </a:p>
          <a:p>
            <a:endParaRPr lang="sv-SE" sz="2800"/>
          </a:p>
          <a:p>
            <a:r>
              <a:rPr lang="sv-SE" sz="2800"/>
              <a:t>I en rapport från Barnombudsmannen framkommer det att barn och unga upplever att rasistiska uttryck har normaliserats och blivit en del av deras vardag, särskilt i skolan och på nätet. Många barn beskriver skolan som en av de platser där de möter mest rasism, och forskning visar att de första upplevelserna av rasism ofta sker just i förskolan eller skolan.</a:t>
            </a:r>
          </a:p>
          <a:p>
            <a:endParaRPr lang="sv-SE" sz="2800"/>
          </a:p>
          <a:p>
            <a:r>
              <a:rPr lang="sv-SE" sz="2800"/>
              <a:t>Barn och unga som tillhör nationella minoriteter uttrycker att det saknas grundläggande kunskaper om deras kultur och rättigheter, både i skolan och i deras omgivning. Detta skapar en miljö där barn ofta möts av fördomar och stereotypa bilder, och många upplever att de själva får ta ansvar för att informera och undervisa andra om sin bakgrund.</a:t>
            </a:r>
          </a:p>
          <a:p>
            <a:endParaRPr lang="sv-SE" sz="2800"/>
          </a:p>
          <a:p>
            <a:r>
              <a:rPr lang="sv-SE" sz="2800"/>
              <a:t>Judiska, romska och samiska barn är några av de grupper som särskilt utsätts för rasism. Unga romer känner ofta otrygghet i skolan på grund av sin identitet, och nästan hälften av unga samer har upplevt trakasserier eller dålig behandling för att de är samer, med störst utsatthet bland de som tydligt uttrycker sin samiska identitet. </a:t>
            </a:r>
          </a:p>
          <a:p>
            <a:r>
              <a:rPr lang="sv-SE" sz="2800"/>
              <a:t>Judiska barn vittnar om att de ibland uppmuntras att dölja sin identitet, och det förekommer även fall där </a:t>
            </a:r>
            <a:r>
              <a:rPr lang="sv-SE" sz="2800" err="1"/>
              <a:t>koshermat</a:t>
            </a:r>
            <a:r>
              <a:rPr lang="sv-SE" sz="2800"/>
              <a:t> nekas och hot mot judar lämnas utan motstånd.</a:t>
            </a:r>
          </a:p>
          <a:p>
            <a:endParaRPr lang="sv-SE" sz="2800"/>
          </a:p>
          <a:p>
            <a:r>
              <a:rPr lang="sv-SE" sz="2800"/>
              <a:t>Bristen på tillgång till förskola och modersmålsundervisning på minoritetsspråk upplevs också som en form av diskriminering. För många barn är språket en viktig del av deras identitet, och utan tillgång till undervisning i sitt modersmål begränsas deras möjlighet att utveckla sin kulturella tillhörighet.</a:t>
            </a:r>
          </a:p>
          <a:p>
            <a:endParaRPr lang="sv-SE" sz="2800"/>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2800" b="1"/>
              <a:t>Den här utsattheten kan ta sig uttryck på olika sätt</a:t>
            </a:r>
            <a:r>
              <a:rPr lang="sv-SE" sz="2800"/>
              <a:t>. Det kan t.ex. handla om att en elev mobbas eller kränks utan att någon vuxen ingriper. Ett annat exempel kan vara att eleven inte får tillgång till att utveckla sitt språk genom modersmålsundervisning och därmed inte lär sig språket. </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2800"/>
          </a:p>
          <a:p>
            <a:endParaRPr lang="sv-SE" sz="2800"/>
          </a:p>
          <a:p>
            <a:endParaRPr lang="sv-SE" sz="1200" kern="120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6393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endParaRPr lang="sv-SE" sz="1200"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42949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1200" kern="1200" dirty="0">
                <a:solidFill>
                  <a:schemeClr val="tx1"/>
                </a:solidFill>
                <a:effectLst/>
                <a:latin typeface="Arial" panose="020B0604020202020204" pitchFamily="34" charset="0"/>
                <a:cs typeface="Arial" panose="020B0604020202020204" pitchFamily="34" charset="0"/>
              </a:rPr>
              <a:t>Det finns flera saker utbildningssektorn kan göra för att motverka diskriminering och utsatthet av barn som tillhör nationella minoriteter. </a:t>
            </a:r>
          </a:p>
          <a:p>
            <a:endParaRPr lang="sv-SE" sz="1200" kern="1200" dirty="0">
              <a:solidFill>
                <a:schemeClr val="tx1"/>
              </a:solidFill>
              <a:effectLst/>
              <a:latin typeface="Arial" panose="020B0604020202020204" pitchFamily="34" charset="0"/>
              <a:cs typeface="Arial" panose="020B0604020202020204" pitchFamily="34" charset="0"/>
            </a:endParaRPr>
          </a:p>
          <a:p>
            <a:r>
              <a:rPr lang="sv-SE" sz="2800" dirty="0"/>
              <a:t>Enligt skollagen och diskrimineringslagen ska skolverksamheter aktivt förebygga, identifiera och analysera kränkande behandling av barn och elever. Skolans huvudman har ansvar för att arbetet bedrivs målinriktat, </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har en årlig plan för kvalitetsarbete </a:t>
            </a:r>
            <a:r>
              <a:rPr lang="sv-SE" sz="2800" dirty="0"/>
              <a:t>och att förebyggande åtgärder vidtas. Skolpersonal är skyldiga att anmäla kränkande behandling, och huvudmannen har en skyldighet att utreda dessa fall. Alla skolor ska arbeta utifrån aktiva åtgärder för att motverka diskriminering.</a:t>
            </a:r>
          </a:p>
          <a:p>
            <a:endParaRPr lang="sv-SE" sz="2800" dirty="0"/>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2800" dirty="0"/>
              <a:t>Skolan har också ett ansvar att motverka intolerans, förtryck och våld genom att arbeta med kunskap och aktiva insatser. Enligt läroplanerna ska skolan utgå från ett demokratiskt och normmedvetet förhållningssätt, vilket innebär att vi behöver granska våra egna normer och hur de kan påverka undervisningen och maktstrukturer i skolan. För att kunna arbeta förebyggande krävs att lärare och skolpersonal ges god kunskap om diskriminering, utsatthet och olika former av intolerans, och hur detta kan visa sig i skolan. </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Skolans huvudman ansvarar för att personalen ges nödvändig och relevanta kunskap. </a:t>
            </a:r>
          </a:p>
          <a:p>
            <a:endParaRPr lang="sv-SE" sz="2800" dirty="0"/>
          </a:p>
          <a:p>
            <a:endParaRPr lang="sv-SE" sz="2800" dirty="0"/>
          </a:p>
          <a:p>
            <a:r>
              <a:rPr lang="sv-SE" sz="2800" dirty="0"/>
              <a:t>I tider av krig, kriser eller konflikter kan barn och elever känna oro för att bli sammankopplade med dessa händelser på grund av sin tillhörighet till en nationell minoritet. Lärare och vuxna måste då finnas som stöd och förklara att ingen elev kan hållas ansvarig för konflikter, kriser eller krig.</a:t>
            </a:r>
          </a:p>
          <a:p>
            <a:endParaRPr lang="sv-SE" sz="2800" dirty="0"/>
          </a:p>
          <a:p>
            <a:r>
              <a:rPr lang="sv-SE" sz="2800" dirty="0"/>
              <a:t>Slutligen är det också viktigt skolan tränar elever i demokratiska färdigheter, samtal och källkritik för att motverka diskriminering och hatbrott mot nationella minoriteter. Det kan skapa motstridiga känslor, men det är en del av arbetet med att utmana och förändra de normer som påverkar vår vardag.</a:t>
            </a:r>
          </a:p>
          <a:p>
            <a:endParaRPr lang="sv-SE" sz="1200" kern="1200" dirty="0">
              <a:solidFill>
                <a:schemeClr val="tx1"/>
              </a:solidFill>
              <a:effectLst/>
              <a:latin typeface="Arial" panose="020B0604020202020204" pitchFamily="34" charset="0"/>
              <a:cs typeface="Arial" panose="020B0604020202020204" pitchFamily="34" charset="0"/>
            </a:endParaRPr>
          </a:p>
          <a:p>
            <a:endParaRPr lang="sv-SE" sz="1200" kern="1200" dirty="0">
              <a:solidFill>
                <a:schemeClr val="tx1"/>
              </a:solidFill>
              <a:effectLst/>
              <a:latin typeface="Arial" panose="020B0604020202020204" pitchFamily="34" charset="0"/>
              <a:cs typeface="Arial" panose="020B0604020202020204" pitchFamily="34" charset="0"/>
            </a:endParaRPr>
          </a:p>
          <a:p>
            <a:endParaRPr lang="sv-SE" sz="1200"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852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dirty="0">
                <a:latin typeface="Arial" panose="020B0604020202020204" pitchFamily="34" charset="0"/>
                <a:cs typeface="Arial" panose="020B0604020202020204" pitchFamily="34" charset="0"/>
              </a:rPr>
              <a:t>Här finns möjlighet att diskutera vidare och byta erfarenheter</a:t>
            </a:r>
            <a:r>
              <a:rPr lang="sv-SE" dirty="0"/>
              <a:t>.</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5938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endParaRPr lang="sv-SE">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9366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i="0" u="none" strike="noStrike" kern="1200" baseline="0">
                <a:solidFill>
                  <a:schemeClr val="tx1"/>
                </a:solidFill>
                <a:latin typeface="Arial" panose="020B0604020202020204" pitchFamily="34" charset="0"/>
                <a:cs typeface="Arial" panose="020B0604020202020204" pitchFamily="34" charset="0"/>
              </a:rPr>
              <a:t>Inom kultur och bibliotek finns framför allt fyra lagar som relaterar till sektorns ansvar för att motverka diskriminering och utsatthet för nationella minoriteter: det handlar om bibliotekslagen, diskrimineringslagen, språklagen och minoritetslagen.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a:p>
            <a:r>
              <a:rPr lang="sv-SE"/>
              <a:t>I folkbibliotekens uppdrag ingår att synliggöra och öka kännedomen om de nationella minoriteternas språk och kulturer samt att främja deras bevarande och användning. Biblioteken ska också arbeta med delaktighet och motverka diskriminering och utsatthet.</a:t>
            </a:r>
          </a:p>
          <a:p>
            <a:endParaRPr lang="sv-SE"/>
          </a:p>
          <a:p>
            <a:r>
              <a:rPr lang="sv-SE"/>
              <a:t>Enligt Bibliotekslagen har folkbiblioteken ett särskilt ansvar att koppla sin verksamhet till relevant lagstiftning. De ska ägna särskild uppmärksamhet åt nationella minoriteter och personer med annat modersmål än svenska, vilket bland annat innebär att erbjuda litteratur på minoritetsspråken.</a:t>
            </a:r>
          </a:p>
          <a:p>
            <a:endParaRPr lang="sv-SE"/>
          </a:p>
          <a:p>
            <a:r>
              <a:rPr lang="sv-SE"/>
              <a:t>Diskrimineringslagen stärker detta ansvar genom att förbjuda diskriminering i möten mellan offentligt anställda och allmänheten, vilket också inkluderar biblioteken. Det innebär att biblioteken ska säkerställa en inkluderande och respektfull miljö för alla besökare.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41582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r>
              <a:rPr lang="sv-SE" dirty="0"/>
              <a:t>Språklagen framhåller att det allmänna, inklusive biblioteken, har ett särskilt ansvar för att skydda och främja de nationella minoritetsspråken. Lagen om nationella minoriteter och minoritetsspråk förstärker detta genom att tydliggöra det allmännas ansvar att stödja minoriteterna i att bevara och utveckla sin kultur och språk. Särskilt fokus ligger på barn, vars utveckling av kulturell identitet och minoritetsspråk ska främjas.</a:t>
            </a:r>
          </a:p>
          <a:p>
            <a:endParaRPr lang="sv-SE" dirty="0"/>
          </a:p>
          <a:p>
            <a:r>
              <a:rPr lang="sv-SE" dirty="0"/>
              <a:t>Minoritetslagen betonar också nationella minoriteters rätt till inflytande och delaktighet, vilket är relevant för folk- och skolbibliotek. Biblioteken behöver skapa forum där nationella minoriteter kan påverka verksamheten, särskilt vid framtagandet av nya biblioteksplaner på kommunal eller regional nivå.</a:t>
            </a:r>
          </a:p>
          <a:p>
            <a:endParaRPr lang="sv-SE" dirty="0"/>
          </a:p>
          <a:p>
            <a:r>
              <a:rPr lang="sv-SE" dirty="0"/>
              <a:t>Lagen kräver dessutom att kommunerna ska anta mål och riktlinjer för arbetet med minoriteter, och det är viktigt att bibliotekens mål är kopplade till kommunens övergripande mål och riktlinjer. Detta säkerställer att bibliotekens arbete med nationella minoriteter blir en integrerad del av kommunens strategiska arbete</a:t>
            </a:r>
          </a:p>
          <a:p>
            <a:endParaRPr lang="sv-SE" dirty="0"/>
          </a:p>
          <a:p>
            <a:r>
              <a:rPr lang="sv-SE" dirty="0"/>
              <a:t>Det finns inte någon tillsynsmyndighet gällande bibliotek idag. </a:t>
            </a:r>
            <a:endParaRPr lang="sv-SE" b="0" i="0" u="none" strike="noStrike" kern="1200" baseline="0" dirty="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6934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De nationella minoritetsspråken är avgörande för kultur och identitet, men de är också hotade och riskerar att försvinna. Många har historiskt inte fått använda sitt modersmål, vilket har lett till att språken blivit stigmatiserade och inte förts vidare till nästa generation.</a:t>
            </a:r>
          </a:p>
          <a:p>
            <a:endParaRPr lang="sv-SE" sz="2800"/>
          </a:p>
          <a:p>
            <a:r>
              <a:rPr lang="sv-SE" sz="2800"/>
              <a:t>Biblioteken har en viktig roll i att främja språkutvecklingen av minoritetsspråken, stärka de nationella minoriteternas kulturer och stödja individers identitetsskapande. </a:t>
            </a:r>
            <a:r>
              <a:rPr lang="sv-SE" sz="2800" err="1"/>
              <a:t>Revitalisering</a:t>
            </a:r>
            <a:r>
              <a:rPr lang="sv-SE" sz="2800"/>
              <a:t>, eller återuppväckande av ett språk, innebär att ge nytt liv åt språk som håller på att gå förlorade. Detta kan ske genom samarbete mellan offentlig sektor, civilsamhälle och privatpersoner, och det bidrar till att språken fortsätter leva och berikar Sveriges kulturella mångfald.</a:t>
            </a:r>
          </a:p>
          <a:p>
            <a:endParaRPr lang="sv-SE" sz="2800"/>
          </a:p>
          <a:p>
            <a:r>
              <a:rPr lang="sv-SE" sz="2800" b="1"/>
              <a:t>Utsatthet inom bibliotek och kultur kan se olika ut. </a:t>
            </a:r>
            <a:r>
              <a:rPr lang="sv-SE" sz="2800"/>
              <a:t>Det kan t.ex. handla om att en person inte vill eller vågar ta hjälp för att låna böcker på minoritetsspråk, av rädsla av att bli föremål för nedsättande kommentarer på grund av hens kulturella identitet. Det kan också vara att en </a:t>
            </a:r>
            <a:r>
              <a:rPr lang="sv-SE" sz="1200"/>
              <a:t>besökare blir ifrågasätt varför den ska låna barnböcker på minoritetsspråk eftersom föräldern inte själv kan språket. </a:t>
            </a:r>
          </a:p>
          <a:p>
            <a:pPr marL="0" indent="0">
              <a:buFont typeface="Arial" panose="020B0604020202020204" pitchFamily="34" charset="0"/>
              <a:buNone/>
            </a:pPr>
            <a:endParaRPr lang="sv-SE" sz="120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181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1200" kern="1200" dirty="0">
                <a:solidFill>
                  <a:schemeClr val="tx1"/>
                </a:solidFill>
                <a:effectLst/>
                <a:latin typeface="Arial" panose="020B0604020202020204" pitchFamily="34" charset="0"/>
                <a:cs typeface="Arial" panose="020B0604020202020204" pitchFamily="34" charset="0"/>
              </a:rPr>
              <a:t>Det finns flera saker som biblioteken kan göra för att motverka diskriminering och utsatthet av nationella minoriteter.</a:t>
            </a:r>
          </a:p>
          <a:p>
            <a:endParaRPr lang="sv-SE" sz="1200" kern="1200" dirty="0">
              <a:solidFill>
                <a:schemeClr val="tx1"/>
              </a:solidFill>
              <a:effectLst/>
              <a:latin typeface="Arial" panose="020B0604020202020204" pitchFamily="34" charset="0"/>
              <a:cs typeface="Arial" panose="020B0604020202020204" pitchFamily="34" charset="0"/>
            </a:endParaRPr>
          </a:p>
          <a:p>
            <a:r>
              <a:rPr lang="sv-SE" sz="2800" dirty="0"/>
              <a:t>Först och främst bör de nationella minoriteterna synliggöras i kommunala och regionala kultur- och biblioteksplaner. Det är viktigt att inkludera åtgärder och aktiviteter som stödjer bevarandet och utvecklingen av minoritetsspråk och kultur. Minoriteterna ska också ha inflytande i planeringsprocessen, enligt Minoritetslagen.</a:t>
            </a:r>
          </a:p>
          <a:p>
            <a:endParaRPr lang="sv-SE" sz="2800" dirty="0"/>
          </a:p>
          <a:p>
            <a:r>
              <a:rPr lang="sv-SE" sz="2800" dirty="0"/>
              <a:t>Att tillgängliggöra litteratur, kultur och programverksamhet på minoritetsspråk är också centralt. Biblioteken kan främja språken genom att erbjuda böcker och material på dessa språk och involvera minoriteterna i inköpsbeslut och aktiviteter.</a:t>
            </a:r>
          </a:p>
          <a:p>
            <a:endParaRPr lang="sv-SE" sz="2800" dirty="0"/>
          </a:p>
          <a:p>
            <a:r>
              <a:rPr lang="sv-SE" sz="2800" dirty="0"/>
              <a:t>Barn och unga bör vara i fokus, då de är nyckeln till språkens framtid. Aktiviteter som sagostunder och historieberättande på minoritetsspråk kan väcka nyfikenhet och stödja språkutveckling. Om barn får vara medskapare i verksamheten blir biblioteket mer relevant för dem.</a:t>
            </a:r>
          </a:p>
          <a:p>
            <a:endParaRPr lang="sv-SE" sz="2800" dirty="0"/>
          </a:p>
          <a:p>
            <a:r>
              <a:rPr lang="sv-SE" sz="2800" dirty="0"/>
              <a:t>Det är också viktigt att bibliotekspersonalen har den kunskap som behövs för att möta besökare med olika språkliga bakgrunder. Det innebär att förstå kulturella skillnader och kunna guida även de som inte själva talar minoritetsspråket till relevant litteratur, till exempel föräldrar som söker barnböcker på sitt minoritetsspråk.</a:t>
            </a:r>
          </a:p>
          <a:p>
            <a:endParaRPr lang="sv-SE" sz="2800" kern="1200" dirty="0">
              <a:solidFill>
                <a:schemeClr val="tx1"/>
              </a:solidFill>
              <a:effectLst/>
              <a:latin typeface="Arial" panose="020B0604020202020204" pitchFamily="34" charset="0"/>
              <a:cs typeface="Arial" panose="020B0604020202020204" pitchFamily="34" charset="0"/>
            </a:endParaRPr>
          </a:p>
          <a:p>
            <a:r>
              <a:rPr lang="sv-SE" sz="2800" dirty="0"/>
              <a:t>Slutligen är det viktigt att synliggör minoriteternas språk och kulturer i själva biblioteksrummet. Uppmärksamma högtidsdagar, arrangera utställningar och bjuda in gästföreläsare. Biblioteket kan också bidra till att informera om de rättigheter och bestämmelser som rör minoriteter, både i bibliotek</a:t>
            </a:r>
            <a:r>
              <a:rPr lang="sv-SE" sz="2800" kern="1200" dirty="0">
                <a:solidFill>
                  <a:schemeClr val="tx1"/>
                </a:solidFill>
                <a:effectLst/>
                <a:latin typeface="Arial" panose="020B0604020202020204" pitchFamily="34" charset="0"/>
                <a:cs typeface="Arial" panose="020B0604020202020204" pitchFamily="34" charset="0"/>
              </a:rPr>
              <a:t> </a:t>
            </a:r>
            <a:r>
              <a:rPr lang="sv-SE" sz="2800" dirty="0"/>
              <a:t>eller på webbplatsen. </a:t>
            </a:r>
            <a:endParaRPr lang="sv-SE" sz="1200" kern="1200" dirty="0">
              <a:solidFill>
                <a:schemeClr val="tx1"/>
              </a:solidFill>
              <a:effectLst/>
              <a:latin typeface="Arial" panose="020B0604020202020204" pitchFamily="34" charset="0"/>
              <a:cs typeface="Arial" panose="020B0604020202020204" pitchFamily="34" charset="0"/>
            </a:endParaRPr>
          </a:p>
          <a:p>
            <a:endParaRPr lang="sv-SE" sz="1200" kern="1200" dirty="0">
              <a:solidFill>
                <a:schemeClr val="tx1"/>
              </a:solidFill>
              <a:effectLst/>
              <a:latin typeface="Arial" panose="020B0604020202020204" pitchFamily="34" charset="0"/>
              <a:cs typeface="Arial" panose="020B0604020202020204" pitchFamily="34" charset="0"/>
            </a:endParaRPr>
          </a:p>
          <a:p>
            <a:endParaRPr lang="sv-SE" sz="1200"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6448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a:latin typeface="Arial" panose="020B0604020202020204" pitchFamily="34" charset="0"/>
                <a:cs typeface="Arial" panose="020B0604020202020204" pitchFamily="34" charset="0"/>
              </a:rPr>
              <a:t>Här finns möjlighet att diskutera vidare och byta erfarenheter</a:t>
            </a:r>
            <a:r>
              <a:rPr lang="sv-SE"/>
              <a:t>.</a:t>
            </a:r>
          </a:p>
          <a:p>
            <a:pPr>
              <a:buNone/>
            </a:pPr>
            <a:endParaRPr lang="sv-SE" altLang="sv-SE" sz="1000" i="1"/>
          </a:p>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91943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17741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i="0" u="none" strike="noStrike" kern="1200" baseline="0" dirty="0">
                <a:solidFill>
                  <a:schemeClr val="tx1"/>
                </a:solidFill>
                <a:latin typeface="Arial" panose="020B0604020202020204" pitchFamily="34" charset="0"/>
                <a:cs typeface="Arial" panose="020B0604020202020204" pitchFamily="34" charset="0"/>
              </a:rPr>
              <a:t>Inom hälso- och sjukvården finns lagar och bestämmelser som tar upp sektorns ansvar för att motverka diskriminering och utsatthet för nationella minoriteter.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a:p>
            <a:r>
              <a:rPr lang="sv-SE" dirty="0"/>
              <a:t>Först och främst är </a:t>
            </a:r>
            <a:r>
              <a:rPr lang="sv-SE" b="1" dirty="0"/>
              <a:t>rätten till hälsa är en grundläggande mänsklig rättighet</a:t>
            </a:r>
            <a:r>
              <a:rPr lang="sv-SE" dirty="0"/>
              <a:t>, och folkhälsoarbetet syftar till att skapa förutsättningar för en god och jämlik hälsa i hela befolkningen. Personer som tillhör de nationella minoriteterna har rätt till bästa möjliga fysiska och mentala hälsa och till vård på lika villkor. En viktig del i arbetet för en jämlik vård är att hantera normer och värderingar. För att vården ska vara jämlik måste varje individ bemötas utifrån sina specifika behov. Stereotypa föreställningar om patienter ökar risken för felbehandling eller att behandling uteblir, vilket kan leda till allvarliga konsekvenser som att sjukdomar upptäcks för sent eller i värsta fall leder till </a:t>
            </a:r>
            <a:r>
              <a:rPr lang="sv-SE" dirty="0" err="1"/>
              <a:t>förtida</a:t>
            </a:r>
            <a:r>
              <a:rPr lang="sv-SE" dirty="0"/>
              <a:t> död. Dessutom är rasism i vården ett arbetsmiljöproblem för personalen.</a:t>
            </a:r>
          </a:p>
          <a:p>
            <a:endParaRPr lang="sv-SE" dirty="0"/>
          </a:p>
          <a:p>
            <a:r>
              <a:rPr lang="sv-SE" b="1" dirty="0"/>
              <a:t>Hälso- och sjukvårdslagen </a:t>
            </a:r>
            <a:r>
              <a:rPr lang="sv-SE" dirty="0"/>
              <a:t>betonar målet om god hälsa och vård på lika villkor för hela befolkningen, med respekt för alla människors lika värde. Den som har störst behov av vård ska få företräde, och vården ska inte påverkas av ålder, kön, initiativförmåga, utbildning, betalningsförmåga, nationalitet eller kulturella skillnader.</a:t>
            </a:r>
          </a:p>
          <a:p>
            <a:endParaRPr lang="sv-SE" dirty="0"/>
          </a:p>
          <a:p>
            <a:r>
              <a:rPr lang="sv-SE" b="1" dirty="0"/>
              <a:t>Patientsäkerhetslagen</a:t>
            </a:r>
            <a:r>
              <a:rPr lang="sv-SE" dirty="0"/>
              <a:t> betonar att vårdpersonal ska arbeta enligt vetenskap och beprövad erfarenhet och bemöta patienter med omsorg och respekt. Vården ska utformas i samråd med patienten så långt som möjligt.</a:t>
            </a:r>
          </a:p>
          <a:p>
            <a:r>
              <a:rPr lang="sv-SE" dirty="0"/>
              <a:t>För att respektera de nationella minoriteternas rättigheter i vården bör det finnas tillgång till personal som behärskar finska, meänkieli och samiska, där det behövs. Detta regleras i Lagen om nationella minoriteter och minoritetsspråk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i="0" u="none" strike="noStrike" kern="1200" baseline="0" dirty="0">
              <a:solidFill>
                <a:schemeClr val="tx1"/>
              </a:solidFill>
              <a:latin typeface="Arial" panose="020B0604020202020204" pitchFamily="34" charset="0"/>
              <a:cs typeface="Arial" panose="020B0604020202020204" pitchFamily="34" charset="0"/>
            </a:endParaRPr>
          </a:p>
          <a:p>
            <a:pPr algn="l">
              <a:lnSpc>
                <a:spcPts val="1300"/>
              </a:lnSpc>
              <a:spcBef>
                <a:spcPts val="300"/>
              </a:spcBef>
              <a:spcAft>
                <a:spcPts val="900"/>
              </a:spcAft>
            </a:pPr>
            <a:r>
              <a:rPr lang="sv-SE" sz="1800" b="1" dirty="0">
                <a:solidFill>
                  <a:srgbClr val="000000"/>
                </a:solidFill>
                <a:effectLst/>
                <a:latin typeface="Gotham Rounded Medium" panose="02000000000000000000" pitchFamily="50" charset="0"/>
                <a:ea typeface="Times New Roman" panose="02020603050405020304" pitchFamily="18" charset="0"/>
                <a:cs typeface="Times New Roman" panose="02020603050405020304" pitchFamily="18" charset="0"/>
              </a:rPr>
              <a:t>Tillsynsmyndigheter</a:t>
            </a: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r>
              <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Inspektionen för vård och omsorg (IVO)</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ansvarar för tillsyn över hälso- och sjukvård, hälso- och sjukvårdspersonal, socialtjänst och verksamhet enligt lagen om stöd och service till vissa funktionshindrade (LSS).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6684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093788" y="319088"/>
            <a:ext cx="4814887" cy="3008312"/>
          </a:xfrm>
        </p:spPr>
      </p:sp>
      <p:sp>
        <p:nvSpPr>
          <p:cNvPr id="3" name="Platshållare för anteckningar 2"/>
          <p:cNvSpPr>
            <a:spLocks noGrp="1"/>
          </p:cNvSpPr>
          <p:nvPr>
            <p:ph type="body" idx="1"/>
          </p:nvPr>
        </p:nvSpPr>
        <p:spPr>
          <a:xfrm>
            <a:off x="518517" y="3667175"/>
            <a:ext cx="5868651" cy="5868652"/>
          </a:xfrm>
        </p:spPr>
        <p:txBody>
          <a:bodyPr>
            <a:noAutofit/>
          </a:bodyPr>
          <a:lstStyle/>
          <a:p>
            <a:r>
              <a:rPr lang="sv-SE" b="0" i="0" kern="1200" dirty="0">
                <a:solidFill>
                  <a:schemeClr val="tx1"/>
                </a:solidFill>
                <a:effectLst/>
                <a:latin typeface="Arial" panose="020B0604020202020204" pitchFamily="34" charset="0"/>
                <a:cs typeface="Arial" panose="020B0604020202020204" pitchFamily="34" charset="0"/>
              </a:rPr>
              <a:t>I det här avsnittet kommer vi gå igenom vilka internationella konventioner och vilken nationell lagstiftning som styr offentligt anställdas skyldighet och ansvar gentemot nationella minoriteter. </a:t>
            </a: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4</a:t>
            </a:fld>
            <a:endParaRPr lang="sv-SE"/>
          </a:p>
        </p:txBody>
      </p:sp>
    </p:spTree>
    <p:extLst>
      <p:ext uri="{BB962C8B-B14F-4D97-AF65-F5344CB8AC3E}">
        <p14:creationId xmlns:p14="http://schemas.microsoft.com/office/powerpoint/2010/main" val="26303802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Historiskt förtryck har en stor inverkan på hälsan hos nationella minoriteter och deras förtroende för hälso- och sjukvården. Studier visar att personal inom vård och äldreomsorg behöver ökad kunskap om det historiska förtryck som nationella minoriteter har upplevt, samt deras situation idag.</a:t>
            </a:r>
          </a:p>
          <a:p>
            <a:endParaRPr lang="sv-SE" sz="2800"/>
          </a:p>
          <a:p>
            <a:r>
              <a:rPr lang="sv-SE" sz="2800"/>
              <a:t>Många individer, särskilt de som identifierar sig som samer, tornedalingar eller romer, upplever en hög grad av psykisk ohälsa. Denna ohälsa är ofta kopplad till kollektiva erfarenheter av marginalisering, ifrågasättande och diskriminering från majoritetssamhället, både historiskt och i nutid.</a:t>
            </a:r>
          </a:p>
          <a:p>
            <a:endParaRPr lang="sv-SE" sz="2800"/>
          </a:p>
          <a:p>
            <a:r>
              <a:rPr lang="sv-SE" sz="2800"/>
              <a:t>För att möta dessa utmaningar och förbättra bemötandet i vården är det avgörande att vården utvecklar en djupare förståelse för de historiska och pågående effekterna av diskriminering </a:t>
            </a:r>
            <a:r>
              <a:rPr lang="sv-SE" sz="5400"/>
              <a:t>och </a:t>
            </a:r>
            <a:r>
              <a:rPr lang="sv-SE" sz="5400" err="1"/>
              <a:t>utsatthet.Det</a:t>
            </a:r>
            <a:r>
              <a:rPr lang="sv-SE" sz="5400"/>
              <a:t> innebär också att vården behöver erkänna de kollektiva trauman som dessa grupper har med sig och hur det påverkar individers hälsa och mående. Genom att öka förståelsen kan vården bli mer effektiv, empatisk och inkluderande, vilket kan bygga upp förtroendet för offentliga tjänster hos personer som tillhör nationella minoriteter. </a:t>
            </a:r>
          </a:p>
          <a:p>
            <a:endParaRPr lang="sv-SE" sz="5400"/>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2800" b="1"/>
              <a:t>Utsatthet inom hälso- och sjukvården kan se olika ut. </a:t>
            </a:r>
            <a:r>
              <a:rPr lang="sv-SE" sz="2800"/>
              <a:t>Det kan t.ex. handla om att en patient upplever fördomar eller diskriminering i kontakt med vården vilket leder till att en person inte söker vård eller söker vård för sent. Det kan också vara att e</a:t>
            </a:r>
            <a:r>
              <a:rPr lang="sv-SE" sz="1200"/>
              <a:t>n patient inte erbjuds eller nekas tolk med motiveringen att hen ”klarar sig bra på svenska”.</a:t>
            </a:r>
          </a:p>
          <a:p>
            <a:endParaRPr lang="sv-SE" sz="1200" kern="120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00408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Kunskap är en viktig nyckel till att uppnå en god och jämlik vård. Det finns många saker som hälso- och sjukvården kan göra för att stärka förutsättningarna för ett likvärdigt bemötande av nationella minoriteter:</a:t>
            </a:r>
          </a:p>
          <a:p>
            <a:endParaRPr lang="sv-SE" sz="2800"/>
          </a:p>
          <a:p>
            <a:r>
              <a:rPr lang="sv-SE" sz="2800"/>
              <a:t>Verksamheter behöver identifiera vilka processer, rutiner och verksamheter där nationella minoriteters rättigheter kan synliggöras, med fokus på att motverka utsatthet och diskriminering. Det kan handla om att se över riktlinjer för bemötande eller rutiner för att följa upp kvaliteten i vården. Det är viktigt att dessa riktlinjer och rutiner är kända och används av personalen.</a:t>
            </a:r>
          </a:p>
          <a:p>
            <a:endParaRPr lang="sv-SE" sz="2800"/>
          </a:p>
          <a:p>
            <a:r>
              <a:rPr lang="sv-SE" sz="2800"/>
              <a:t>Vidare är det också viktigt att undersöka behovet av kunskap och kompetens hos personalen. Ge regelbunden utbildning om vårdens ansvar för att motverka diskriminering och öka förståelsen för minoriteternas historia, kultur och språk. Det stärker personalens förmåga att bemöta patienter på ett sätt som bygger förtroende.</a:t>
            </a:r>
          </a:p>
          <a:p>
            <a:endParaRPr lang="sv-SE" sz="2800"/>
          </a:p>
          <a:p>
            <a:r>
              <a:rPr lang="sv-SE" sz="2800"/>
              <a:t>Man kan också involvera nationella minoriteter i utvecklingen av verksamheten. Använd deras erfarenheter när ni utvecklar arbetssätt eller följer upp verksamheter, exempelvis genom patientundersökningar, patientråd eller samråd.</a:t>
            </a:r>
          </a:p>
          <a:p>
            <a:endParaRPr lang="sv-SE" sz="2800"/>
          </a:p>
          <a:p>
            <a:r>
              <a:rPr lang="sv-SE" sz="2800"/>
              <a:t>Hälso- och sjukvården behöver arbeta systematiskt med att kartlägga skillnader i bemötande och vård som inte är motiverade. Analysera data om hälsoutfall och vårdkvalitet för olika patientgrupper för att identifiera och åtgärda ojämlikheter.</a:t>
            </a:r>
          </a:p>
          <a:p>
            <a:endParaRPr lang="sv-SE" sz="2800"/>
          </a:p>
          <a:p>
            <a:r>
              <a:rPr lang="sv-SE" sz="2800"/>
              <a:t>Slutligen är det viktigt att fånga upp nationella minoriteters upplevelser av bemötande genom intervjustudier eller patientundersökningar. Använd ordinarie struktur för uppföljning och säkerställ att arbetet följer lagstiftningen. Genom att kontinuerligt följa upp är det enklare att förstå effekten av ens åtgärder och se var det finns behov av förbättring.</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kern="1200">
              <a:solidFill>
                <a:schemeClr val="tx1"/>
              </a:solidFill>
              <a:effectLst/>
              <a:latin typeface="Arial" panose="020B0604020202020204" pitchFamily="34" charset="0"/>
              <a:cs typeface="Arial" panose="020B0604020202020204" pitchFamily="34" charset="0"/>
            </a:endParaRPr>
          </a:p>
          <a:p>
            <a:endParaRPr lang="sv-SE" sz="1200" kern="120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38555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a:latin typeface="Arial" panose="020B0604020202020204" pitchFamily="34" charset="0"/>
                <a:cs typeface="Arial" panose="020B0604020202020204" pitchFamily="34" charset="0"/>
              </a:rPr>
              <a:t>Här finns möjlighet att diskutera vidare och byta erfarenheter</a:t>
            </a:r>
            <a:r>
              <a:rPr lang="sv-SE"/>
              <a:t>.</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29698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58610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r>
              <a:rPr lang="sv-SE" b="0" i="0" u="none" strike="noStrike" kern="1200" baseline="0" dirty="0">
                <a:solidFill>
                  <a:schemeClr val="tx1"/>
                </a:solidFill>
                <a:latin typeface="Arial" panose="020B0604020202020204" pitchFamily="34" charset="0"/>
                <a:cs typeface="Arial" panose="020B0604020202020204" pitchFamily="34" charset="0"/>
              </a:rPr>
              <a:t>Minoritetspolitiken och minoritetslagstiftningen har ett särskilt fokus på äldreomsorg. </a:t>
            </a:r>
            <a:br>
              <a:rPr lang="sv-SE" b="0" i="0" u="none" strike="noStrike" kern="1200" baseline="0" dirty="0">
                <a:solidFill>
                  <a:schemeClr val="tx1"/>
                </a:solidFill>
                <a:latin typeface="Arial" panose="020B0604020202020204" pitchFamily="34" charset="0"/>
                <a:cs typeface="Arial" panose="020B0604020202020204" pitchFamily="34" charset="0"/>
              </a:rPr>
            </a:br>
            <a:br>
              <a:rPr lang="sv-SE" b="0" i="0" u="none" strike="noStrike" kern="1200" baseline="0" dirty="0">
                <a:solidFill>
                  <a:schemeClr val="tx1"/>
                </a:solidFill>
                <a:latin typeface="Arial" panose="020B0604020202020204" pitchFamily="34" charset="0"/>
                <a:cs typeface="Arial" panose="020B0604020202020204" pitchFamily="34" charset="0"/>
              </a:rPr>
            </a:br>
            <a:r>
              <a:rPr lang="sv-SE" b="0" i="0" u="none" strike="noStrike" kern="1200" baseline="0" dirty="0">
                <a:solidFill>
                  <a:schemeClr val="tx1"/>
                </a:solidFill>
                <a:latin typeface="Arial" panose="020B0604020202020204" pitchFamily="34" charset="0"/>
                <a:cs typeface="Arial" panose="020B0604020202020204" pitchFamily="34" charset="0"/>
              </a:rPr>
              <a:t>Enligt </a:t>
            </a:r>
            <a:r>
              <a:rPr lang="sv-SE" b="1" dirty="0"/>
              <a:t>Minoritetslagen</a:t>
            </a:r>
            <a:r>
              <a:rPr lang="sv-SE" dirty="0"/>
              <a:t> och </a:t>
            </a:r>
            <a:r>
              <a:rPr lang="sv-SE" b="1" dirty="0"/>
              <a:t>Socialtjänstlagen</a:t>
            </a:r>
            <a:r>
              <a:rPr lang="sv-SE" dirty="0"/>
              <a:t> har äldre som tillhör nationella minoriteter rätt till omsorg på sitt minoritetsspråk, särskilt inom förvaltningsområdena för finska, meänkieli och samiska.</a:t>
            </a:r>
          </a:p>
          <a:p>
            <a:r>
              <a:rPr lang="sv-SE" dirty="0"/>
              <a:t>Kommuner ska säkerställa att det finns personal med kunskaper i dessa språk där det behövs. Rättigheterna gäller även utanför förvaltningsområdena, om kommunen tillgång till personal som behärskar språken.</a:t>
            </a:r>
          </a:p>
          <a:p>
            <a:endParaRPr lang="sv-SE" dirty="0"/>
          </a:p>
          <a:p>
            <a:r>
              <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Minoritetslagen beskriver att kommuner inom ramen för äldreomsorg som erbjuds på minoritetsspråk </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ska beakta de äldres behov av att upprätthålla sin kulturella identitet </a:t>
            </a:r>
            <a:r>
              <a:rPr lang="sv-SE" dirty="0"/>
              <a:t>Detta kopplar till även äldreomsorgens värdegrund om ett ”värdigt liv”.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Förutom minoritetslagen finns det skrivningar i andra lagar som reglerar rättigheter för äldre som tillhör de nationella minoriteterna, till exempel hälso- och sjukvårdslagen (2017:30) och </a:t>
            </a:r>
            <a:r>
              <a:rPr lang="sv-SE" sz="1800" dirty="0" err="1">
                <a:solidFill>
                  <a:srgbClr val="000000"/>
                </a:solidFill>
                <a:effectLst/>
                <a:latin typeface="Gotham Rounded Light" pitchFamily="50" charset="0"/>
                <a:ea typeface="Times New Roman" panose="02020603050405020304" pitchFamily="18" charset="0"/>
                <a:cs typeface="Times New Roman" panose="02020603050405020304" pitchFamily="18" charset="0"/>
              </a:rPr>
              <a:t>patientlagen</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(2014:821).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a:p>
            <a:pPr algn="l">
              <a:lnSpc>
                <a:spcPts val="1300"/>
              </a:lnSpc>
              <a:spcBef>
                <a:spcPts val="300"/>
              </a:spcBef>
              <a:spcAft>
                <a:spcPts val="900"/>
              </a:spcAft>
            </a:pPr>
            <a:r>
              <a:rPr lang="sv-SE" sz="1000" b="1" dirty="0">
                <a:solidFill>
                  <a:srgbClr val="000000"/>
                </a:solidFill>
                <a:effectLst/>
                <a:latin typeface="Gotham Rounded Medium" panose="02000000000000000000" pitchFamily="50" charset="0"/>
                <a:ea typeface="Times New Roman" panose="02020603050405020304" pitchFamily="18" charset="0"/>
                <a:cs typeface="Times New Roman" panose="02020603050405020304" pitchFamily="18" charset="0"/>
              </a:rPr>
              <a:t>Tillsynsmyndigheter</a:t>
            </a:r>
            <a:endParaRPr lang="sv-SE" sz="10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r>
              <a:rPr lang="sv-SE" sz="10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Inspektionen för vård och omsorg (IVO)</a:t>
            </a:r>
            <a:r>
              <a:rPr lang="sv-SE" sz="1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ansvarar för tillsyn över hälso- och sjukvård, hälso- och sjukvårdspersonal, socialtjänst och verksamhet enligt lagen om stöd och service till vissa funktionshindrade (LSS).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07623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1200" kern="1200" dirty="0">
                <a:solidFill>
                  <a:schemeClr val="tx1"/>
                </a:solidFill>
                <a:effectLst/>
                <a:latin typeface="Arial" panose="020B0604020202020204" pitchFamily="34" charset="0"/>
                <a:cs typeface="Arial" panose="020B0604020202020204" pitchFamily="34" charset="0"/>
              </a:rPr>
              <a:t>Tidigare studier har visat att personal inom äldreomsorgen behöver få ökad kunskap om hur det historiska förtryck som nationella minoriteter upplevt påverkar individers livssituation, hälsa och förtroende för offentliga aktörer. </a:t>
            </a:r>
          </a:p>
          <a:p>
            <a:br>
              <a:rPr lang="sv-SE" sz="1200" kern="1200" dirty="0">
                <a:solidFill>
                  <a:schemeClr val="tx1"/>
                </a:solidFill>
                <a:effectLst/>
                <a:latin typeface="Arial" panose="020B0604020202020204" pitchFamily="34" charset="0"/>
                <a:cs typeface="Arial" panose="020B0604020202020204" pitchFamily="34" charset="0"/>
              </a:rPr>
            </a:br>
            <a:r>
              <a:rPr lang="sv-SE" sz="1200" kern="1200" dirty="0">
                <a:solidFill>
                  <a:schemeClr val="tx1"/>
                </a:solidFill>
                <a:effectLst/>
                <a:latin typeface="Arial" panose="020B0604020202020204" pitchFamily="34" charset="0"/>
                <a:cs typeface="Arial" panose="020B0604020202020204" pitchFamily="34" charset="0"/>
              </a:rPr>
              <a:t>Minoritetspolitiken har som sagt ett stort fokus på omvårdnaden av äldre. enligt </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Regeringens proposition (prop. 2017/18:199) finns det flera skäl till det. </a:t>
            </a:r>
            <a:endParaRPr lang="sv-SE" sz="1200" kern="1200" dirty="0">
              <a:solidFill>
                <a:schemeClr val="tx1"/>
              </a:solidFill>
              <a:effectLst/>
              <a:latin typeface="Arial" panose="020B0604020202020204" pitchFamily="34" charset="0"/>
              <a:cs typeface="Arial" panose="020B0604020202020204" pitchFamily="34" charset="0"/>
            </a:endParaRPr>
          </a:p>
          <a:p>
            <a:endParaRPr lang="sv-SE" sz="1200" kern="1200" dirty="0">
              <a:solidFill>
                <a:schemeClr val="tx1"/>
              </a:solidFill>
              <a:effectLst/>
              <a:latin typeface="Arial" panose="020B0604020202020204" pitchFamily="34" charset="0"/>
              <a:cs typeface="Arial" panose="020B0604020202020204" pitchFamily="34" charset="0"/>
            </a:endParaRPr>
          </a:p>
          <a:p>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Äldre personer kan uppleva språkbarriärer som hindrar dem från att uttrycka sina behov av stöd och omsorg. Det kan påverka om och hur den omsorg de får motsvarar deras behov. Det handlar även om att äldre personer med demenssjukdom kan förlora vissa kunskaper i svenska språket, om svenska inte är deras förstaspråk. Utöver att det kan påverka personens möjlighet att uttrycka behovet av stöd, så kan det bidra till att en person upplever sig isolerad från sin omgivning. Det finns även en risk att </a:t>
            </a:r>
            <a:r>
              <a:rPr lang="sv-SE" sz="1800" dirty="0">
                <a:solidFill>
                  <a:srgbClr val="273943"/>
                </a:solidFill>
                <a:latin typeface="Arial"/>
              </a:rPr>
              <a:t>människor avstår från att söka omsorg eller vård av rädsla att inte göra sig tillräckligt förstådd på svenska. </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Det kan bidra till trygghet att äldre får vara i en miljö som kulturellt och språkligt liknar den miljö som man är van vid. Representanter för nationella minoriteter har beskrivit att det är viktigt att få åldras på ”sitt eget språk” för att känna trygghet. </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800" kern="1200" dirty="0">
              <a:solidFill>
                <a:srgbClr val="000000"/>
              </a:solidFill>
              <a:effectLst/>
              <a:latin typeface="Gotham Rounded Light" pitchFamily="50" charset="0"/>
              <a:cs typeface="Times New Roman" panose="02020603050405020304" pitchFamily="18" charset="0"/>
            </a:endParaRP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800" b="1" kern="1200" dirty="0">
                <a:solidFill>
                  <a:srgbClr val="000000"/>
                </a:solidFill>
                <a:effectLst/>
                <a:latin typeface="Gotham Rounded Light" pitchFamily="50" charset="0"/>
                <a:cs typeface="Times New Roman" panose="02020603050405020304" pitchFamily="18" charset="0"/>
              </a:rPr>
              <a:t>Utsatthet inom äldreomsorgen kan ta sig flera olika uttryck</a:t>
            </a:r>
            <a:r>
              <a:rPr lang="sv-SE" sz="1800" kern="1200" dirty="0">
                <a:solidFill>
                  <a:srgbClr val="000000"/>
                </a:solidFill>
                <a:effectLst/>
                <a:latin typeface="Gotham Rounded Light" pitchFamily="50" charset="0"/>
                <a:cs typeface="Times New Roman" panose="02020603050405020304" pitchFamily="18" charset="0"/>
              </a:rPr>
              <a:t>. T.ex. kan det handla om ett en brukare </a:t>
            </a:r>
            <a:r>
              <a:rPr lang="sv-SE" sz="1800" dirty="0"/>
              <a:t>döljer sitt ursprung som nationell minoritet av rädsla för negativ behandling av vårdpersonal eller andra brukare. Det kan också handla om att en brukare har svårt att beskriva sitt behov av omsorg på svenska, vilket gör att den inte får omsorg som motsvarar hens verkliga behov.</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800" kern="1200" dirty="0">
              <a:solidFill>
                <a:srgbClr val="000000"/>
              </a:solidFill>
              <a:effectLst/>
              <a:latin typeface="Gotham Rounded Light" pitchFamily="50" charset="0"/>
              <a:cs typeface="Times New Roman" panose="02020603050405020304" pitchFamily="18"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81695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Vad kan då kommuner och verksamheter inom äldreomsorgen göra? Det handlar främst om att säkerställa tillgång till omvårdnad på nationella minoritetsspråk och aktiviteter för att stärka förutsättningar för äldre att behålla sin kulturella identitet.</a:t>
            </a:r>
          </a:p>
          <a:p>
            <a:endParaRPr lang="sv-SE" sz="2800"/>
          </a:p>
          <a:p>
            <a:r>
              <a:rPr lang="sv-SE" sz="2800"/>
              <a:t>Först och främst behöver det finnas rutiner för att ta reda på vilka behov som finns bland de äldre. Det kan vara att erbjuda omsorg på deras minoritetsspråk eller att skapa möjligheter för dem att utöva sina traditioner.</a:t>
            </a:r>
          </a:p>
          <a:p>
            <a:endParaRPr lang="sv-SE" sz="2800"/>
          </a:p>
          <a:p>
            <a:r>
              <a:rPr lang="sv-SE" sz="2800"/>
              <a:t>Kommunernas verksamheter måste också veta vilka språkkunskaper vår personal har och om de behöver utbildning eller stöd för att använda minoritetsspråk i sitt arbete. På så sätt kan verksamheter säkerställa att de verkligen möter de behov som finns.</a:t>
            </a:r>
          </a:p>
          <a:p>
            <a:endParaRPr lang="sv-SE" sz="2800"/>
          </a:p>
          <a:p>
            <a:r>
              <a:rPr lang="sv-SE" sz="2800"/>
              <a:t>Nästa steg är att anpassa våra rekryteringsprocesser. Språkkunskaper i minoritetsspråk kan exempelvis bli meriterande när vi anställer ny personal. Det är viktigt att det finns rätt kompetens för att kunna ge den bästa omsorgen.</a:t>
            </a:r>
          </a:p>
          <a:p>
            <a:endParaRPr lang="sv-SE" sz="2800"/>
          </a:p>
          <a:p>
            <a:r>
              <a:rPr lang="sv-SE" sz="2800"/>
              <a:t>Verksamheter måste också göra det enkelt för våra äldre att uttrycka sina behov. Det kan handla om att skapa enkla formulär eller tydliga strukturer för samtal, så att ingen ska behöva kämpa för att få specialkost eller andra anpassningar.</a:t>
            </a:r>
          </a:p>
          <a:p>
            <a:endParaRPr lang="sv-SE" sz="2800"/>
          </a:p>
          <a:p>
            <a:r>
              <a:rPr lang="sv-SE" sz="2800"/>
              <a:t>Slutligen kan verksamheter aktivt lyfta fram de nationella minoriteternas kulturer och språk genom olika aktiviteter. Det kan vara genom att fira deras högtider, spela deras musik eller bjuda på traditionell mat. Det här skapar en miljö där äldre känner sig trygga och hemma.</a:t>
            </a:r>
          </a:p>
          <a:p>
            <a:endParaRPr lang="sv-SE" sz="2800"/>
          </a:p>
          <a:p>
            <a:r>
              <a:rPr lang="sv-SE" sz="2800"/>
              <a:t>Genom att arbeta på det här sättet kan kommuner säkerställa att äldre personer som tillhör nationella minoriteter får den omsorg de behöver och har rätt till. Det skapar en omsorg där både språk och kultur får plats, vilket är avgörande för ett värdigt åldrande.</a:t>
            </a:r>
          </a:p>
          <a:p>
            <a:endParaRPr lang="sv-SE" sz="1200" kern="120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96857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a:latin typeface="Arial" panose="020B0604020202020204" pitchFamily="34" charset="0"/>
                <a:cs typeface="Arial" panose="020B0604020202020204" pitchFamily="34" charset="0"/>
              </a:rPr>
              <a:t>Här finns möjlighet att diskutera vidare och byta erfarenheter</a:t>
            </a:r>
            <a:r>
              <a:rPr lang="sv-SE"/>
              <a:t>.</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26519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15963" y="696913"/>
            <a:ext cx="5578475" cy="3486150"/>
          </a:xfrm>
        </p:spPr>
      </p:sp>
      <p:sp>
        <p:nvSpPr>
          <p:cNvPr id="3" name="Platshållare för anteckningar 2"/>
          <p:cNvSpPr>
            <a:spLocks noGrp="1"/>
          </p:cNvSpPr>
          <p:nvPr>
            <p:ph type="body" idx="1"/>
          </p:nvPr>
        </p:nvSpPr>
        <p:spPr/>
        <p:txBody>
          <a:bodyPr/>
          <a:lstStyle/>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65619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pPr marL="0" marR="0" lvl="0" indent="0" algn="l" defTabSz="822940" rtl="0" eaLnBrk="1" fontAlgn="auto" latinLnBrk="0" hangingPunct="1">
              <a:lnSpc>
                <a:spcPct val="100000"/>
              </a:lnSpc>
              <a:spcBef>
                <a:spcPts val="0"/>
              </a:spcBef>
              <a:spcAft>
                <a:spcPts val="540"/>
              </a:spcAft>
              <a:buClrTx/>
              <a:buSzTx/>
              <a:buFont typeface="Arial" panose="020B0604020202020204" pitchFamily="34" charset="0"/>
              <a:buNone/>
              <a:tabLst/>
              <a:defRPr/>
            </a:pPr>
            <a:r>
              <a:rPr lang="sv-SE" sz="1000" b="0" i="0" u="none" strike="noStrike" kern="1200" baseline="0" dirty="0">
                <a:solidFill>
                  <a:schemeClr val="tx1"/>
                </a:solidFill>
                <a:latin typeface="Arial" panose="020B0604020202020204" pitchFamily="34" charset="0"/>
                <a:cs typeface="Arial" panose="020B0604020202020204" pitchFamily="34" charset="0"/>
              </a:rPr>
              <a:t>Det finns framför allt fem lagar och bestämmelser som relaterar till socialtjänstens ansvar för att motverka diskriminering och utsatthet för nationella minoriteter: det handlar minoritetslagen, socialtjänstlagen, diskrimineringslagen, barnkonventionen och regeringens strategi för romsk inkludering.</a:t>
            </a:r>
            <a:endParaRPr lang="sv-SE" sz="1000" dirty="0">
              <a:solidFill>
                <a:prstClr val="black"/>
              </a:solidFill>
              <a:latin typeface="Arial"/>
            </a:endParaRPr>
          </a:p>
          <a:p>
            <a:pPr defTabSz="822940">
              <a:spcAft>
                <a:spcPts val="540"/>
              </a:spcAft>
            </a:pPr>
            <a:endParaRPr lang="sv-SE" sz="1000" dirty="0">
              <a:solidFill>
                <a:prstClr val="black"/>
              </a:solidFill>
              <a:latin typeface="Arial"/>
            </a:endParaRPr>
          </a:p>
          <a:p>
            <a:pPr defTabSz="822940">
              <a:spcAft>
                <a:spcPts val="540"/>
              </a:spcAft>
            </a:pPr>
            <a:r>
              <a:rPr lang="sv-SE" sz="1000" dirty="0">
                <a:solidFill>
                  <a:prstClr val="black"/>
                </a:solidFill>
                <a:latin typeface="Arial"/>
              </a:rPr>
              <a:t>Minoritetslagen framhåller att det allmänna ska främja de nationella minoriteternas förutsättningar och utveckla sitt språk och sin kultur. Det är en skyldighet som kan bli aktuell i några av socialtjänstens områden: t.ex. vid omhändertagandet av barn, i bemötande av kvinnor som utsatts för våld i nära relationer och i verksamheter som drivs enligt lagen om stöd och service till vissa funktionshindrade (LSS). </a:t>
            </a:r>
          </a:p>
          <a:p>
            <a:pPr defTabSz="822940">
              <a:spcAft>
                <a:spcPts val="540"/>
              </a:spcAft>
            </a:pPr>
            <a:endParaRPr lang="sv-SE" sz="1000" dirty="0">
              <a:solidFill>
                <a:prstClr val="black"/>
              </a:solidFill>
              <a:latin typeface="Arial"/>
            </a:endParaRPr>
          </a:p>
          <a:p>
            <a:pPr defTabSz="822940">
              <a:spcAft>
                <a:spcPts val="540"/>
              </a:spcAft>
            </a:pPr>
            <a:r>
              <a:rPr lang="sv-SE" sz="1000" dirty="0">
                <a:solidFill>
                  <a:prstClr val="black"/>
                </a:solidFill>
                <a:latin typeface="Arial"/>
              </a:rPr>
              <a:t>Minoritetslagen betonar också att enskilda har rätt att kommunicera, muntligt eller skriftligt, med förvaltningsmyndigheter på samiska, meänkieli eller finska inom ett förvaltningsområde för språket, om individen är part i ett ärende som kopplar till socialtjänstlagen.</a:t>
            </a:r>
          </a:p>
          <a:p>
            <a:pPr marL="0" marR="0" lvl="0" indent="0" algn="l" defTabSz="822940" rtl="0" eaLnBrk="1" fontAlgn="auto" latinLnBrk="0" hangingPunct="1">
              <a:lnSpc>
                <a:spcPct val="100000"/>
              </a:lnSpc>
              <a:spcBef>
                <a:spcPts val="0"/>
              </a:spcBef>
              <a:spcAft>
                <a:spcPts val="540"/>
              </a:spcAft>
              <a:buClrTx/>
              <a:buSzTx/>
              <a:buFont typeface="Arial" panose="020B0604020202020204" pitchFamily="34" charset="0"/>
              <a:buNone/>
              <a:tabLst/>
              <a:defRPr/>
            </a:pPr>
            <a:endParaRPr lang="sv-SE" sz="1000" dirty="0">
              <a:solidFill>
                <a:prstClr val="black"/>
              </a:solidFill>
              <a:latin typeface="Arial"/>
            </a:endParaRPr>
          </a:p>
          <a:p>
            <a:pPr marL="0" marR="0" lvl="0" indent="0" algn="l" defTabSz="822940" rtl="0" eaLnBrk="1" fontAlgn="auto" latinLnBrk="0" hangingPunct="1">
              <a:lnSpc>
                <a:spcPct val="100000"/>
              </a:lnSpc>
              <a:spcBef>
                <a:spcPts val="0"/>
              </a:spcBef>
              <a:spcAft>
                <a:spcPts val="540"/>
              </a:spcAft>
              <a:buClrTx/>
              <a:buSzTx/>
              <a:buFont typeface="Arial" panose="020B0604020202020204" pitchFamily="34" charset="0"/>
              <a:buNone/>
              <a:tabLst/>
              <a:defRPr/>
            </a:pPr>
            <a:r>
              <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Socialtjänstlagen nämner inte uttryckligen nationella minoriteter</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förutom i bestämmelser som gäller äldreomsorg. Trots det har lagen betydelse för att reglera socialtjänstens </a:t>
            </a:r>
            <a:r>
              <a:rPr lang="sv-SE" sz="1000" dirty="0">
                <a:solidFill>
                  <a:prstClr val="black"/>
                </a:solidFill>
                <a:latin typeface="Arial"/>
              </a:rPr>
              <a:t>arbete med att främja ekonomisk och social trygghet, jämlikhet och deltagande i samhällslivet.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a:p>
            <a:pPr algn="l">
              <a:lnSpc>
                <a:spcPts val="1300"/>
              </a:lnSpc>
              <a:spcBef>
                <a:spcPts val="300"/>
              </a:spcBef>
              <a:spcAft>
                <a:spcPts val="900"/>
              </a:spcAft>
            </a:pPr>
            <a:r>
              <a:rPr lang="sv-SE" sz="1000" b="1" dirty="0">
                <a:solidFill>
                  <a:srgbClr val="000000"/>
                </a:solidFill>
                <a:effectLst/>
                <a:latin typeface="Gotham Rounded Medium" panose="02000000000000000000" pitchFamily="50" charset="0"/>
                <a:ea typeface="Times New Roman" panose="02020603050405020304" pitchFamily="18" charset="0"/>
                <a:cs typeface="Times New Roman" panose="02020603050405020304" pitchFamily="18" charset="0"/>
              </a:rPr>
              <a:t>Tillsynsmyndigheter</a:t>
            </a:r>
            <a:endParaRPr lang="sv-SE" sz="10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r>
              <a:rPr lang="sv-SE" sz="10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Inspektionen för vård och omsorg (IVO)</a:t>
            </a:r>
            <a:r>
              <a:rPr lang="sv-SE" sz="1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ansvarar för tillsyn över hälso- och sjukvård, hälso- och sjukvårdspersonal, socialtjänst och verksamhet enligt lagen om stöd och service till vissa funktionshindrade (LSS).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dirty="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9903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19125" y="427038"/>
            <a:ext cx="5499100" cy="3436937"/>
          </a:xfrm>
        </p:spPr>
      </p:sp>
      <p:sp>
        <p:nvSpPr>
          <p:cNvPr id="3" name="Platshållare för anteckningar 2"/>
          <p:cNvSpPr>
            <a:spLocks noGrp="1"/>
          </p:cNvSpPr>
          <p:nvPr>
            <p:ph type="body" idx="1"/>
          </p:nvPr>
        </p:nvSpPr>
        <p:spPr>
          <a:xfrm>
            <a:off x="618784" y="4063219"/>
            <a:ext cx="5438140" cy="4466987"/>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Alla offentliga verksamheter har en skyldighet att motverka diskriminering. Det offentliga har också ett ansvar för att ge de nationella minoriteterna förutsättningar att delta i samhällslivet på lika villkor som majoritetsbefolkningen.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Offentliganställda har i uppdrag att främja och skydda mänskliga rättigheter och grundläggande demokratiska värden genom sitt arbete.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Arbetet styrs av såväl internationella överenskommelser, nationella lagar</a:t>
            </a:r>
            <a:r>
              <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a:t>
            </a:r>
            <a:r>
              <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och även den statliga värdegrunden. </a:t>
            </a:r>
            <a:endPar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endParaRPr lang="sv-S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80056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527175" y="333375"/>
            <a:ext cx="3708400" cy="2317750"/>
          </a:xfrm>
        </p:spPr>
      </p:sp>
      <p:sp>
        <p:nvSpPr>
          <p:cNvPr id="3" name="Platshållare för anteckningar 2"/>
          <p:cNvSpPr>
            <a:spLocks noGrp="1"/>
          </p:cNvSpPr>
          <p:nvPr>
            <p:ph type="body" idx="1"/>
          </p:nvPr>
        </p:nvSpPr>
        <p:spPr>
          <a:xfrm>
            <a:off x="482513" y="2728144"/>
            <a:ext cx="5904655" cy="6843687"/>
          </a:xfrm>
        </p:spPr>
        <p:txBody>
          <a:bodyPr>
            <a:noAutofit/>
          </a:bodyPr>
          <a:lstStyle/>
          <a:p>
            <a:r>
              <a:rPr lang="sv-SE" sz="4000"/>
              <a:t>Diskrimineringslagen förbjuder diskriminering kopplat till de sju diskrimineringsgrunderna, och detta förbud gäller även när offentlig sektor möter invånare. Lagen syftar till att skydda alla från osaklig behandling och främja lika rättigheter.</a:t>
            </a:r>
          </a:p>
          <a:p>
            <a:endParaRPr lang="sv-SE" sz="4000"/>
          </a:p>
          <a:p>
            <a:r>
              <a:rPr lang="sv-SE" sz="4000"/>
              <a:t>Barnkonventionen slår fast att barn som tillhör minoritetsgrupper eller ursprungsbefolkningar har rätt till sitt språk, sin kultur och sin religion. Artikel 30 betonar detta särskilt för barn som placeras i samhällsvård och skiljs från sina föräldrar. Socialtjänsten har ett särskilt ansvar att stödja dessa barn i att behålla sin kulturella identitet och sitt språk.</a:t>
            </a:r>
          </a:p>
          <a:p>
            <a:endParaRPr lang="sv-SE" sz="4000"/>
          </a:p>
          <a:p>
            <a:r>
              <a:rPr lang="sv-SE" sz="4000"/>
              <a:t>Regeringens strategi 'En långsiktig strategi för romsk inkludering 2012–2032' har som mål att romer som fyller 20 år 2032 ska ha likvärdiga livsmöjligheter som icke-romer. Strategin prioriterar områden som social omsorg, trygghet och bostad, med särskilt fokus på de romer som lever i socialt och ekonomiskt utanförskap. Kvinnor och barn är särskilt prioriterade i detta arbete.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u="none" strike="noStrike" kern="1200" baseline="0">
              <a:solidFill>
                <a:schemeClr val="tx1"/>
              </a:solidFill>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9076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Diskriminering, kränkningar och osynliggörande av nationella minoriteter har förekommit inom socialtjänstens verksamheter och fortsätter att vara ett problem. Varje år tar Diskrimineringsombudsmannen emot omkring 150 anmälningar om diskriminering inom socialtjänsten, främst kopplade till etnisk tillhörighet eller funktionsnedsättning.</a:t>
            </a:r>
          </a:p>
          <a:p>
            <a:endParaRPr lang="sv-SE" sz="2800"/>
          </a:p>
          <a:p>
            <a:r>
              <a:rPr lang="sv-SE" sz="2800"/>
              <a:t>Historiska och nutida processer har bidragit till ett bristande förtroende för socialtjänsten bland individer som tillhör nationella minoriteter. Särskilt stort är förtroendeproblemet bland romer, som ofta undviker att söka stöd från socialtjänsten trots att behov finns. Detta leder till ojämlik tillgång till stöd och påverkar deras levnadsvillkor och hälsa.</a:t>
            </a:r>
          </a:p>
          <a:p>
            <a:endParaRPr lang="sv-SE" sz="2800"/>
          </a:p>
          <a:p>
            <a:r>
              <a:rPr lang="sv-SE" sz="2800"/>
              <a:t>Regeringens vitbok om övergrepp mot romer under 1900-talet visar hur diskriminering hindrade romer från att få tillgång till bostäder och utbildning, och berättar om tvångssteriliseringar och omhändertagande av barn. Även idag upplever nationella minoriteter att de bemöts med fördomar och stereotypa föreställningar inom socialtjänsten. Många tjänstepersoner saknar kunskap om minoriteternas historia och kultur och förstår inte varför dessa grupper har särskilda rättigheter.</a:t>
            </a:r>
          </a:p>
          <a:p>
            <a:endParaRPr lang="sv-SE" sz="2800"/>
          </a:p>
          <a:p>
            <a:r>
              <a:rPr lang="sv-SE" sz="2800"/>
              <a:t>Särskilt utsatta är kvinnor som tillhör nationella minoriteter och utsätts för våld i nära relationer. De upplever en bristande tillit till socialtjänsten och vården, ofta på grund av en bristande kulturell förståelse från myndigheternas sida. Det är också fortfarande vanligt att barn placeras i familjehem utan att deras kulturella rättigheter beaktas.</a:t>
            </a:r>
          </a:p>
          <a:p>
            <a:endParaRPr lang="sv-SE" sz="2800"/>
          </a:p>
          <a:p>
            <a:r>
              <a:rPr lang="sv-SE" sz="2800"/>
              <a:t>Tidigare studier pekar på bristen av språk- och kulturkompetens inom kommuner som ett hinder för att minoritetslagen ska få genomslag. Språket kan bli en barriär som gör att individer inte får rätt stöd eller behandling, och rädslan för att inte bli förstådd gör att många inte söker hjälp, trots att de har behov av det.</a:t>
            </a:r>
          </a:p>
          <a:p>
            <a:endParaRPr lang="sv-SE" sz="2800"/>
          </a:p>
          <a:p>
            <a:r>
              <a:rPr lang="sv-SE" sz="2800" b="1"/>
              <a:t>Utsatthet inom socialtjänsten kan ta sig uttryck på olika sätt. </a:t>
            </a:r>
            <a:r>
              <a:rPr lang="sv-SE" sz="2800"/>
              <a:t>Det kan t.ex. handla om att en handläggare på grund av fördomar hanterar ett ärende annorlunda om det handlar om en person som tillhör en nationell minoritet. Det kan också ta sig uttryck i att en person nekas tillgång till informationen eller tolk på sitt minoritetsspråk eftersom personen anses kunna för bra svenska. </a:t>
            </a:r>
          </a:p>
          <a:p>
            <a:endParaRPr lang="sv-SE" sz="1200" kern="120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03621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492250" y="211138"/>
            <a:ext cx="4019550" cy="2513012"/>
          </a:xfrm>
        </p:spPr>
      </p:sp>
      <p:sp>
        <p:nvSpPr>
          <p:cNvPr id="3" name="Platshållare för anteckningar 2"/>
          <p:cNvSpPr>
            <a:spLocks noGrp="1"/>
          </p:cNvSpPr>
          <p:nvPr>
            <p:ph type="body" idx="1"/>
          </p:nvPr>
        </p:nvSpPr>
        <p:spPr>
          <a:xfrm>
            <a:off x="338498" y="2839083"/>
            <a:ext cx="6048672" cy="6660740"/>
          </a:xfrm>
        </p:spPr>
        <p:txBody>
          <a:bodyPr/>
          <a:lstStyle/>
          <a:p>
            <a:r>
              <a:rPr lang="sv-SE" sz="2800"/>
              <a:t>Det är avgörande att arbeta med likvärdigt bemötande och stärka tilliten hos personer som tillhör nationella minoriteter. Det finns flera saker som socialtjänsten kan göra.</a:t>
            </a:r>
          </a:p>
          <a:p>
            <a:endParaRPr lang="sv-SE" sz="2800"/>
          </a:p>
          <a:p>
            <a:r>
              <a:rPr lang="sv-SE" sz="2800"/>
              <a:t>Det behövs mer kunskap om nationella minoriteter, deras historia, kultur, språk och särskilda rättigheter. Det är viktigt att förstå hur långvarigt förtryck, fördomar och diskriminering påverkar minoriteters förmåga att ta del av sociala insatser idag. Denna kunskap är viktig för ett gott bemötande och för att undvika att fördomar påverkar utredningar och beslut.</a:t>
            </a:r>
          </a:p>
          <a:p>
            <a:endParaRPr lang="sv-SE" sz="2800"/>
          </a:p>
          <a:p>
            <a:r>
              <a:rPr lang="sv-SE" sz="2800"/>
              <a:t>Ett gott bemötande och kulturell kunskap skulle kunna stärka förtroendet för socialtjänsten. Tillit är avgörande för att personer i behov ska söka sig till och ta del av det stöd som socialtjänsten erbjuder, vilket i sin tur påverkar deras levnadsvillkor, trygghet och hälsa.</a:t>
            </a:r>
          </a:p>
          <a:p>
            <a:endParaRPr lang="sv-SE" sz="2800"/>
          </a:p>
          <a:p>
            <a:r>
              <a:rPr lang="sv-SE" sz="2800"/>
              <a:t>Det är också viktigt att vara medveten om hur maktförhållanden kan påverka bemötandesituationen. Socialarbetare har makt genom sin kunskap, expertis och lagstadgade mandat, och för nationella minoriteter kan historiska och personliga erfarenheter förstärka dessa maktobalanser.</a:t>
            </a:r>
          </a:p>
          <a:p>
            <a:endParaRPr lang="sv-SE" sz="2800"/>
          </a:p>
          <a:p>
            <a:r>
              <a:rPr lang="sv-SE" sz="2800"/>
              <a:t>Slutligen bör socialtjänsten också säkerställ att det finns rutiner för att stödja socialsekreterare vid utredningar som rör nationella minoriteters rättigheter, till exempel vid omhändertagande av barn. Det handlar om att garantera att barn har möjlighet att utveckla sin kulturella identitet och sitt språk, även när de är i samhällsvård.</a:t>
            </a:r>
          </a:p>
          <a:p>
            <a:endParaRPr lang="sv-SE" sz="1200" kern="120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83622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85788" y="427038"/>
            <a:ext cx="5499100" cy="3436937"/>
          </a:xfrm>
        </p:spPr>
      </p:sp>
      <p:sp>
        <p:nvSpPr>
          <p:cNvPr id="3" name="Platshållare för anteckningar 2"/>
          <p:cNvSpPr>
            <a:spLocks noGrp="1"/>
          </p:cNvSpPr>
          <p:nvPr>
            <p:ph type="body" idx="1"/>
          </p:nvPr>
        </p:nvSpPr>
        <p:spPr>
          <a:xfrm>
            <a:off x="587323" y="4027215"/>
            <a:ext cx="5608320" cy="4183380"/>
          </a:xfrm>
        </p:spPr>
        <p:txBody>
          <a:bodyPr>
            <a:normAutofit/>
          </a:bodyPr>
          <a:lstStyle/>
          <a:p>
            <a:r>
              <a:rPr lang="sv-SE" dirty="0">
                <a:latin typeface="Arial" panose="020B0604020202020204" pitchFamily="34" charset="0"/>
                <a:cs typeface="Arial" panose="020B0604020202020204" pitchFamily="34" charset="0"/>
              </a:rPr>
              <a:t>Här finns möjlighet att diskutera vidare och byta erfarenheter</a:t>
            </a:r>
            <a:r>
              <a:rPr lang="sv-SE" dirty="0"/>
              <a:t>.</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89253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60438" y="1143000"/>
            <a:ext cx="4937125" cy="3086100"/>
          </a:xfrm>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trike="noStrike" dirty="0">
                <a:latin typeface="Arial" panose="020B0604020202020204" pitchFamily="34" charset="0"/>
                <a:cs typeface="Arial" panose="020B0604020202020204" pitchFamily="34" charset="0"/>
              </a:rPr>
              <a:t>Stort tack för att ni lyssnat! Kunskaps- och metodstödet finns som nämndes tidigare på minoritet.se</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9029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922463" y="211138"/>
            <a:ext cx="3338512" cy="2085975"/>
          </a:xfrm>
        </p:spPr>
      </p:sp>
      <p:sp>
        <p:nvSpPr>
          <p:cNvPr id="3" name="Platshållare för anteckningar 2"/>
          <p:cNvSpPr>
            <a:spLocks noGrp="1"/>
          </p:cNvSpPr>
          <p:nvPr>
            <p:ph type="body" idx="1"/>
          </p:nvPr>
        </p:nvSpPr>
        <p:spPr>
          <a:xfrm>
            <a:off x="338497" y="2359290"/>
            <a:ext cx="6264695" cy="7248545"/>
          </a:xfrm>
        </p:spPr>
        <p:txBody>
          <a:bodyPr>
            <a:normAutofit fontScale="62500" lnSpcReduction="20000"/>
          </a:bodyPr>
          <a:lstStyle/>
          <a:p>
            <a:pPr algn="just">
              <a:lnSpc>
                <a:spcPts val="1300"/>
              </a:lnSpc>
              <a:spcBef>
                <a:spcPts val="300"/>
              </a:spcBef>
              <a:spcAft>
                <a:spcPts val="900"/>
              </a:spcAft>
            </a:pPr>
            <a:r>
              <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Vi börjar med att gå igenom de internationella överenskommelser som </a:t>
            </a:r>
            <a:r>
              <a:rPr lang="sv-SE" sz="4000" dirty="0"/>
              <a:t>skyddar minoriteters rättigheter.</a:t>
            </a: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r>
              <a:rPr lang="sv-SE" sz="4000" dirty="0"/>
              <a:t>FN:s allmänna förklaring om de mänskliga rättigheterna, och särskilt artikel 27 i konventionen om medborgerliga och politiska rättigheter, spelar en central roll. Denna artikel skyddar etniska, religiösa och språkliga minoriteters rätt att bevara sin egen kultur, religion och språk. Den förbjuder också diskriminering och ålägger stater en skyldighet att stödja och skydda minoriteter.</a:t>
            </a:r>
          </a:p>
          <a:p>
            <a:endParaRPr lang="sv-SE" sz="4000" dirty="0"/>
          </a:p>
          <a:p>
            <a:r>
              <a:rPr lang="sv-SE" sz="4000" dirty="0"/>
              <a:t>Utöver detta har FN generalförsamling antagit deklarationer om minoriteters och urfolks rättigheter. Dessa deklarationer är vägledande, vilket betyder att de ger riktlinjer och rekommendationer, men de är inte juridiskt bindande.</a:t>
            </a:r>
            <a:endParaRPr lang="sv-SE" sz="1800" b="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algn="just">
              <a:lnSpc>
                <a:spcPts val="1300"/>
              </a:lnSpc>
              <a:spcBef>
                <a:spcPts val="300"/>
              </a:spcBef>
              <a:spcAft>
                <a:spcPts val="900"/>
              </a:spcAft>
            </a:pPr>
            <a:endParaRPr lang="sv-SE" sz="1800" b="1"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2978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922463" y="211138"/>
            <a:ext cx="3338512" cy="2085975"/>
          </a:xfrm>
        </p:spPr>
      </p:sp>
      <p:sp>
        <p:nvSpPr>
          <p:cNvPr id="3" name="Platshållare för anteckningar 2"/>
          <p:cNvSpPr>
            <a:spLocks noGrp="1"/>
          </p:cNvSpPr>
          <p:nvPr>
            <p:ph type="body" idx="1"/>
          </p:nvPr>
        </p:nvSpPr>
        <p:spPr>
          <a:xfrm>
            <a:off x="338497" y="2359290"/>
            <a:ext cx="6264695" cy="7248545"/>
          </a:xfrm>
        </p:spPr>
        <p:txBody>
          <a:bodyPr>
            <a:normAutofit fontScale="55000" lnSpcReduction="20000"/>
          </a:bodyPr>
          <a:lstStyle/>
          <a:p>
            <a:r>
              <a:rPr lang="sv-SE" sz="4000" dirty="0"/>
              <a:t>Vi fortsätter med de konventioner som har antagits inom EU.</a:t>
            </a:r>
          </a:p>
          <a:p>
            <a:endParaRPr lang="sv-SE" sz="4000" dirty="0"/>
          </a:p>
          <a:p>
            <a:r>
              <a:rPr lang="sv-SE" sz="4000" i="1" dirty="0"/>
              <a:t>Europakonventionen</a:t>
            </a:r>
            <a:r>
              <a:rPr lang="sv-SE" sz="4000" dirty="0"/>
              <a:t> är ett internationellt avtal som säkerställer grundläggande rättigheter för personer i Europa. </a:t>
            </a:r>
            <a:r>
              <a:rPr lang="sv-SE" sz="4000" cap="all"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K</a:t>
            </a:r>
            <a:r>
              <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onventionen har inga särskilda bestämmelser om minoriteter, men i</a:t>
            </a:r>
            <a:r>
              <a:rPr lang="sv-SE" sz="4000" dirty="0"/>
              <a:t> artikel 14 nämns nationella minoriteter specifikt som en diskrimineringsgrund, vilket innebär ett skydd mot diskriminering baserat på minoritetsstatus.</a:t>
            </a:r>
          </a:p>
          <a:p>
            <a:endParaRPr lang="sv-SE" sz="4000" dirty="0"/>
          </a:p>
          <a:p>
            <a:pPr algn="just">
              <a:lnSpc>
                <a:spcPts val="1300"/>
              </a:lnSpc>
              <a:spcBef>
                <a:spcPts val="300"/>
              </a:spcBef>
              <a:spcAft>
                <a:spcPts val="900"/>
              </a:spcAft>
            </a:pPr>
            <a:r>
              <a:rPr lang="sv-SE" sz="4000" dirty="0"/>
              <a:t>EU har också antagit två specifika konventioner för minoriteter. Den första är </a:t>
            </a:r>
            <a:r>
              <a:rPr lang="sv-SE" sz="4000" i="1" dirty="0"/>
              <a:t>Ramkonventionen om skydd för nationella minoriteter, </a:t>
            </a:r>
            <a:r>
              <a:rPr lang="sv-SE" sz="4000" dirty="0"/>
              <a:t>som syftar till att skydda minoriteters rättigheter och främja jämlikhet. </a:t>
            </a:r>
            <a:r>
              <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Konventionen kräver att länder som har anslutit sig, som tex Sverige, aktivt arbetar för att förhindra diskriminering av minoriteter och stödja deras rätt att bevara och utveckla sin kultur, sitt språk och sin identitet. Det innebär att länderna ska införa lagar och policys som motverkar diskriminering. Det innebär också att offentliga institutioner ska arbeta för att minoriteter får delta fullt ut i samhället och att deras rättigheter skyddas.</a:t>
            </a:r>
          </a:p>
          <a:p>
            <a:pPr algn="just">
              <a:lnSpc>
                <a:spcPts val="1300"/>
              </a:lnSpc>
              <a:spcBef>
                <a:spcPts val="300"/>
              </a:spcBef>
              <a:spcAft>
                <a:spcPts val="900"/>
              </a:spcAft>
            </a:pPr>
            <a:endPar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Den andra konventionen är Språkstadgan, som syftar till att skydda och främja användningen av traditionella minoritetsspråk i Europa. Även denna har Sverige skrivit under. </a:t>
            </a:r>
            <a:r>
              <a:rPr lang="sv-SE" sz="4000"/>
              <a:t>Det </a:t>
            </a:r>
            <a:r>
              <a:rPr lang="sv-SE" sz="1800">
                <a:solidFill>
                  <a:srgbClr val="000000"/>
                </a:solidFill>
                <a:effectLst/>
                <a:latin typeface="Gotham Rounded Light" pitchFamily="50" charset="0"/>
                <a:ea typeface="Times New Roman" panose="02020603050405020304" pitchFamily="18" charset="0"/>
                <a:cs typeface="Times New Roman" panose="02020603050405020304" pitchFamily="18" charset="0"/>
              </a:rPr>
              <a:t>innebär </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att Sverige måste vidta konkreta åtgärder för att </a:t>
            </a:r>
            <a:r>
              <a:rPr lang="sv-SE" sz="1800" dirty="0">
                <a:solidFill>
                  <a:srgbClr val="000000"/>
                </a:solidFill>
                <a:effectLst/>
                <a:highlight>
                  <a:srgbClr val="FFFF00"/>
                </a:highlight>
                <a:latin typeface="Gotham Rounded Light" pitchFamily="50" charset="0"/>
                <a:ea typeface="Times New Roman" panose="02020603050405020304" pitchFamily="18" charset="0"/>
                <a:cs typeface="Times New Roman" panose="02020603050405020304" pitchFamily="18" charset="0"/>
              </a:rPr>
              <a:t>skydda minoritetsspråken  </a:t>
            </a:r>
            <a:r>
              <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och att deras användning uppmuntras och stöds.</a:t>
            </a:r>
          </a:p>
          <a:p>
            <a:endParaRPr lang="sv-SE" sz="18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8305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922463" y="211138"/>
            <a:ext cx="3338512" cy="2085975"/>
          </a:xfrm>
        </p:spPr>
      </p:sp>
      <p:sp>
        <p:nvSpPr>
          <p:cNvPr id="3" name="Platshållare för anteckningar 2"/>
          <p:cNvSpPr>
            <a:spLocks noGrp="1"/>
          </p:cNvSpPr>
          <p:nvPr>
            <p:ph type="body" idx="1"/>
          </p:nvPr>
        </p:nvSpPr>
        <p:spPr>
          <a:xfrm>
            <a:off x="338497" y="2359290"/>
            <a:ext cx="6264695" cy="7248545"/>
          </a:xfrm>
        </p:spPr>
        <p:txBody>
          <a:bodyPr>
            <a:normAutofit fontScale="40000" lnSpcReduction="20000"/>
          </a:bodyPr>
          <a:lstStyle/>
          <a:p>
            <a:pPr algn="just">
              <a:lnSpc>
                <a:spcPts val="1300"/>
              </a:lnSpc>
              <a:spcBef>
                <a:spcPts val="300"/>
              </a:spcBef>
              <a:spcAft>
                <a:spcPts val="900"/>
              </a:spcAft>
            </a:pPr>
            <a:r>
              <a:rPr lang="sv-SE" sz="1800" b="0" dirty="0">
                <a:solidFill>
                  <a:srgbClr val="000000"/>
                </a:solidFill>
                <a:effectLst/>
                <a:latin typeface="Gotham Rounded Light" pitchFamily="50" charset="0"/>
                <a:ea typeface="MS Mincho" panose="02020609040205080304" pitchFamily="49" charset="-128"/>
                <a:cs typeface="Times New Roman" panose="02020603050405020304" pitchFamily="18" charset="0"/>
              </a:rPr>
              <a:t>Det finns även nationell lagstiftning som skyddar nationella minoriteters rättigheter. </a:t>
            </a:r>
          </a:p>
          <a:p>
            <a:pPr algn="just">
              <a:lnSpc>
                <a:spcPts val="1300"/>
              </a:lnSpc>
              <a:spcBef>
                <a:spcPts val="300"/>
              </a:spcBef>
              <a:spcAft>
                <a:spcPts val="900"/>
              </a:spcAft>
            </a:pPr>
            <a:endParaRPr lang="sv-SE" sz="1800" b="0" dirty="0">
              <a:solidFill>
                <a:srgbClr val="000000"/>
              </a:solidFill>
              <a:effectLst/>
              <a:latin typeface="Gotham Rounded Light" pitchFamily="50" charset="0"/>
              <a:ea typeface="MS Mincho" panose="02020609040205080304" pitchFamily="49" charset="-128"/>
              <a:cs typeface="Times New Roman" panose="02020603050405020304" pitchFamily="18" charset="0"/>
            </a:endParaRPr>
          </a:p>
          <a:p>
            <a:r>
              <a:rPr lang="sv-SE" sz="4000" dirty="0"/>
              <a:t>Först har vi Regeringsformen, som är en av Sveriges grundlagar. Den skyddar vår demokrati och garanterar att alla människor har lika värde.</a:t>
            </a:r>
            <a:r>
              <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Regeringsformen beskriver också principerna för det offentligas uppdrag. Offentlig makt ska utövas med respekt för alla människors lika värde, frihet och värdighet. Offentliga organ ska främja delaktighet och jämlikhet, ta tillvara barns rättigheter och motverka diskriminering baserat på kön, hudfärg, etniskt ursprung, språk, religion, funktionshinder, sexuell läggning eller ålder.</a:t>
            </a:r>
            <a:endParaRPr lang="sv-SE" sz="4000" dirty="0"/>
          </a:p>
          <a:p>
            <a:endParaRPr lang="sv-SE" sz="4000" dirty="0"/>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Diskrimineringslagen är en annan viktig lag som skyddar mot diskriminering och främjar lika rättigheter och möjligheter för alla, oavsett bakgrund eller tillhörighet.</a:t>
            </a:r>
            <a:r>
              <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 Lagens syfte är att säkerställa rättvis och lika behandling samt skydd mot trakasserier och repressalier. Diskrimineringslagen förbjuder också uttryckligen diskriminering när offentligt anställda möter invånare, vilket ni ser på citatet här på sidan. </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a:t>
            </a:r>
            <a:r>
              <a:rPr lang="sv-SE" sz="4000" i="1" dirty="0">
                <a:solidFill>
                  <a:schemeClr val="bg1"/>
                </a:solidFill>
                <a:latin typeface="Arial"/>
                <a:ea typeface="Times New Roman" panose="02020603050405020304" pitchFamily="18" charset="0"/>
                <a:cs typeface="Times New Roman" panose="02020603050405020304" pitchFamily="18" charset="0"/>
              </a:rPr>
              <a:t> Diskriminering är förbjuden när den som helt eller delvis omfattas av lagen om offentlig anställning bistår allmänheten med upplysningar, vägledning, råd eller annan sådan hjälp, eller på annat sätt i anställningen har kontakter med allmänheten. </a:t>
            </a:r>
            <a:r>
              <a:rPr lang="sv-SE" sz="4000" i="1"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a:t>
            </a:r>
            <a:endPar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endParaRPr lang="sv-SE" sz="4000" dirty="0"/>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t>Slutligen har vi Förvaltningslagen, som syftar till att </a:t>
            </a:r>
            <a:r>
              <a:rPr lang="sv-SE" sz="400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myndigheterna ska behandla människor rättvist och demokratiskt. Lagen förklarar att grunderna för god förvaltning är legalitet, objektivitet och proportionalitet. </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4000" dirty="0">
              <a:solidFill>
                <a:srgbClr val="000000"/>
              </a:solidFill>
              <a:effectLst/>
              <a:latin typeface="Gotham Rounded Light" pitchFamily="50" charset="0"/>
              <a:cs typeface="Times New Roman" panose="02020603050405020304" pitchFamily="18" charset="0"/>
            </a:endParaRP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solidFill>
                  <a:srgbClr val="000000"/>
                </a:solidFill>
                <a:effectLst/>
                <a:latin typeface="Gotham Rounded Light" pitchFamily="50" charset="0"/>
                <a:cs typeface="Times New Roman" panose="02020603050405020304" pitchFamily="18" charset="0"/>
              </a:rPr>
              <a:t>Se gärna filmen om diskriminering och utsatthet</a:t>
            </a:r>
            <a:endParaRPr lang="sv-SE" sz="720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2980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922463" y="211138"/>
            <a:ext cx="3338512" cy="2085975"/>
          </a:xfrm>
        </p:spPr>
      </p:sp>
      <p:sp>
        <p:nvSpPr>
          <p:cNvPr id="3" name="Platshållare för anteckningar 2"/>
          <p:cNvSpPr>
            <a:spLocks noGrp="1"/>
          </p:cNvSpPr>
          <p:nvPr>
            <p:ph type="body" idx="1"/>
          </p:nvPr>
        </p:nvSpPr>
        <p:spPr>
          <a:xfrm>
            <a:off x="338497" y="2359290"/>
            <a:ext cx="6264695" cy="7248545"/>
          </a:xfrm>
        </p:spPr>
        <p:txBody>
          <a:bodyPr>
            <a:normAutofit fontScale="47500" lnSpcReduction="20000"/>
          </a:bodyPr>
          <a:lstStyle/>
          <a:p>
            <a:pPr algn="just">
              <a:lnSpc>
                <a:spcPts val="1300"/>
              </a:lnSpc>
              <a:spcBef>
                <a:spcPts val="300"/>
              </a:spcBef>
              <a:spcAft>
                <a:spcPts val="900"/>
              </a:spcAft>
            </a:pPr>
            <a:r>
              <a:rPr lang="sv-SE" sz="1800" b="0" i="0" dirty="0">
                <a:solidFill>
                  <a:srgbClr val="000000"/>
                </a:solidFill>
                <a:effectLst/>
                <a:latin typeface="Gotham Rounded Light" pitchFamily="50" charset="0"/>
                <a:ea typeface="Times New Roman" panose="02020603050405020304" pitchFamily="18" charset="0"/>
                <a:cs typeface="Times New Roman" panose="02020603050405020304" pitchFamily="18" charset="0"/>
              </a:rPr>
              <a:t>Det finns även två nationella lagar som särskilt behandlar nationella minoriteters rättigheter. </a:t>
            </a:r>
          </a:p>
          <a:p>
            <a:pPr algn="just">
              <a:lnSpc>
                <a:spcPts val="1300"/>
              </a:lnSpc>
              <a:spcBef>
                <a:spcPts val="300"/>
              </a:spcBef>
              <a:spcAft>
                <a:spcPts val="900"/>
              </a:spcAft>
            </a:pPr>
            <a:endParaRPr lang="sv-SE" sz="1800" b="0" i="0" dirty="0">
              <a:solidFill>
                <a:srgbClr val="000000"/>
              </a:solidFill>
              <a:effectLst/>
              <a:latin typeface="Gotham Rounded Light" pitchFamily="50" charset="0"/>
              <a:ea typeface="Times New Roman" panose="02020603050405020304" pitchFamily="18" charset="0"/>
              <a:cs typeface="Times New Roman" panose="02020603050405020304" pitchFamily="18" charset="0"/>
            </a:endParaRPr>
          </a:p>
          <a:p>
            <a:r>
              <a:rPr lang="sv-SE" sz="4000" dirty="0"/>
              <a:t>Först har vi </a:t>
            </a:r>
            <a:r>
              <a:rPr lang="sv-SE" sz="4000" i="1" dirty="0"/>
              <a:t>Lagen om nationella minoriteter och minoritetsspråk</a:t>
            </a:r>
            <a:r>
              <a:rPr lang="sv-SE" sz="4000" dirty="0"/>
              <a:t>, som betonar vikten av att främja minoriteternas språk, kultur och rättigheter. Denna lag kräver att kommuner, regioner och statliga myndigheter aktivt arbetar för att stärka minoriteternas inflytande och skydda dem mot diskriminering. Till exempel ska invånare kunna använda sina minoritetsspråk i kontakt med myndigheter, och barns rättigheter att utveckla sin minoritetskulturella identitet och språk ska särskilt beaktas.</a:t>
            </a:r>
          </a:p>
          <a:p>
            <a:endParaRPr lang="sv-SE" sz="4000" dirty="0"/>
          </a:p>
          <a:p>
            <a:r>
              <a:rPr lang="sv-SE" sz="4000" dirty="0"/>
              <a:t>En annan viktig lag är </a:t>
            </a:r>
            <a:r>
              <a:rPr lang="sv-SE" sz="4000" i="1" dirty="0"/>
              <a:t>Språklagen</a:t>
            </a:r>
            <a:r>
              <a:rPr lang="sv-SE" sz="4000" dirty="0"/>
              <a:t>, som klargör att det allmänna har ett särskilt ansvar för att skydda och främja de nationella minoritetsspråken. Detta innebär att offentliga verksamheter ska stödja språkens och kulturens fortlevnad som en del av Sveriges åtagande för de mänskliga rättigheterna.</a:t>
            </a:r>
          </a:p>
          <a:p>
            <a:endParaRPr lang="sv-SE" sz="4000" dirty="0"/>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4000" dirty="0">
                <a:solidFill>
                  <a:srgbClr val="000000"/>
                </a:solidFill>
                <a:effectLst/>
                <a:latin typeface="Gotham Rounded Light" pitchFamily="50" charset="0"/>
                <a:cs typeface="Times New Roman" panose="02020603050405020304" pitchFamily="18" charset="0"/>
              </a:rPr>
              <a:t>Se gärna filmen om diskriminering och utsatthet som finns på minoritet.se </a:t>
            </a:r>
          </a:p>
          <a:p>
            <a:pPr marL="0" marR="0" lvl="0" indent="0" algn="l" defTabSz="713232"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9600" dirty="0">
                <a:hlinkClick r:id="rId3"/>
              </a:rPr>
              <a:t>Om minoritetsstress - Minoritet.se</a:t>
            </a:r>
            <a:r>
              <a:rPr lang="sv-SE" sz="4000" dirty="0">
                <a:solidFill>
                  <a:srgbClr val="000000"/>
                </a:solidFill>
                <a:effectLst/>
                <a:latin typeface="Gotham Rounded Light" pitchFamily="50" charset="0"/>
                <a:cs typeface="Times New Roman" panose="02020603050405020304" pitchFamily="18" charset="0"/>
              </a:rPr>
              <a:t> NY länk ska in</a:t>
            </a:r>
            <a:endParaRPr lang="sv-SE" sz="7200" dirty="0"/>
          </a:p>
          <a:p>
            <a:endParaRPr lang="sv-SE" sz="400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A2826B-EABC-4CD8-8780-1D9AC963CA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29147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715000"/>
            <a:ext cx="0" cy="0"/>
          </a:xfrm>
        </p:spPr>
        <p:txBody>
          <a:bodyPr/>
          <a:lstStyle>
            <a:lvl1pPr>
              <a:defRPr sz="100">
                <a:noFill/>
              </a:defRPr>
            </a:lvl1pPr>
          </a:lstStyle>
          <a:p>
            <a:fld id="{D1903C8B-6A03-40C4-AD50-AACDEC5FDA0C}" type="datetime1">
              <a:rPr lang="en-GB" smtClean="0"/>
              <a:t>16/05/2025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900" y="0"/>
            <a:ext cx="9144900" cy="57180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2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270001" y="299035"/>
            <a:ext cx="3821186" cy="1260000"/>
          </a:xfrm>
        </p:spPr>
        <p:txBody>
          <a:bodyPr anchor="t" anchorCtr="0"/>
          <a:lstStyle>
            <a:lvl1pPr algn="l">
              <a:lnSpc>
                <a:spcPct val="91000"/>
              </a:lnSpc>
              <a:defRPr sz="2700">
                <a:solidFill>
                  <a:schemeClr val="bg1"/>
                </a:solidFill>
              </a:defRPr>
            </a:lvl1pPr>
          </a:lstStyle>
          <a:p>
            <a:r>
              <a:rPr lang="en-GB"/>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202436"/>
            <a:ext cx="1963283" cy="273000"/>
          </a:xfrm>
          <a:prstGeom prst="rect">
            <a:avLst/>
          </a:prstGeom>
        </p:spPr>
      </p:pic>
    </p:spTree>
    <p:extLst>
      <p:ext uri="{BB962C8B-B14F-4D97-AF65-F5344CB8AC3E}">
        <p14:creationId xmlns:p14="http://schemas.microsoft.com/office/powerpoint/2010/main" val="422711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DE8F052-B495-40BE-9682-094846479C8E}" type="datetime1">
              <a:rPr lang="en-GB" smtClean="0"/>
              <a:t>16/05/2025</a:t>
            </a:fld>
            <a:endParaRPr lang="en-GB"/>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801837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4572000"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69999" y="1524584"/>
            <a:ext cx="41688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706099" y="1524580"/>
            <a:ext cx="4168800"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B4C9864-BFD0-4574-B370-8DFD1BF6363B}" type="datetime1">
              <a:rPr lang="en-GB" smtClean="0"/>
              <a:t>16/05/2025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2887015281"/>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3093244"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70000" y="1524584"/>
            <a:ext cx="2687512"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27787" y="1524580"/>
            <a:ext cx="5647114"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9941A0D-1A7D-4418-872D-0A573109AE3D}" type="datetime1">
              <a:rPr lang="en-GB" smtClean="0"/>
              <a:t>16/05/2025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03915787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6050756"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6185300" y="1524584"/>
            <a:ext cx="2689601"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69999" y="1524580"/>
            <a:ext cx="5643000"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CE630481-804D-4542-835F-93D05E69FE5F}" type="datetime1">
              <a:rPr lang="en-GB" smtClean="0"/>
              <a:t>16/05/2025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423404407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4572000"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70000" y="1524584"/>
            <a:ext cx="41688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4706099" y="1524580"/>
            <a:ext cx="4168800" cy="3579000"/>
          </a:xfrm>
          <a:solidFill>
            <a:srgbClr val="F9F9F7"/>
          </a:solidFill>
        </p:spPr>
        <p:txBody>
          <a:bodyPr lIns="72000" t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7BF43399-B145-4BBC-AF2A-C9EC8B4305A6}" type="datetime1">
              <a:rPr lang="en-GB" smtClean="0"/>
              <a:t>16/05/2025</a:t>
            </a:fld>
            <a:endParaRPr lang="en-GB"/>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a:t>
            </a:fld>
            <a:endParaRPr lang="en-GB"/>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72648153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093244"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50756"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69999" y="1524580"/>
            <a:ext cx="2687514"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27785" y="1524580"/>
            <a:ext cx="2687240"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185300" y="1524580"/>
            <a:ext cx="2688431"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2D74F0F3-9842-478D-99B7-277D0E19CEC9}" type="datetime1">
              <a:rPr lang="en-GB" smtClean="0"/>
              <a:t>16/05/2025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82475010"/>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2350883"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4572038"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6793191"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69999" y="1524580"/>
            <a:ext cx="1946700"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489399" y="1524580"/>
            <a:ext cx="1946700"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4708799" y="1524580"/>
            <a:ext cx="1946700"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6928199" y="1524580"/>
            <a:ext cx="1946700" cy="3579000"/>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233B4BAF-2B92-4850-839C-D15349852EB5}" type="datetime1">
              <a:rPr lang="en-GB" smtClean="0"/>
              <a:t>16/05/2025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26103065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2350883"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4572038"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6793191" y="1524580"/>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269081" y="3236536"/>
            <a:ext cx="1946700" cy="1867277"/>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2488787" y="3236536"/>
            <a:ext cx="1946700" cy="1867277"/>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4708493" y="3236536"/>
            <a:ext cx="1946700" cy="1867277"/>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6928199" y="3236536"/>
            <a:ext cx="1946700" cy="1867277"/>
          </a:xfrm>
        </p:spPr>
        <p:txBody>
          <a:body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269999" y="1524580"/>
            <a:ext cx="1946700" cy="1578410"/>
          </a:xfrm>
          <a:solidFill>
            <a:srgbClr val="F9F9F7"/>
          </a:solidFill>
        </p:spPr>
        <p:txBody>
          <a:bodyPr lIns="72000" tIns="72000" anchor="t" anchorCtr="0"/>
          <a:lstStyle>
            <a:lvl1pPr marL="0" indent="0" algn="l">
              <a:spcAft>
                <a:spcPts val="0"/>
              </a:spcAft>
              <a:buNone/>
              <a:defRPr sz="900"/>
            </a:lvl1pPr>
          </a:lstStyle>
          <a:p>
            <a:r>
              <a:rPr lang="en-GB" noProof="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2489399" y="1524580"/>
            <a:ext cx="1946700" cy="1578410"/>
          </a:xfrm>
          <a:solidFill>
            <a:srgbClr val="F9F9F7"/>
          </a:solidFill>
        </p:spPr>
        <p:txBody>
          <a:bodyPr lIns="72000" tIns="72000" anchor="t" anchorCtr="0"/>
          <a:lstStyle>
            <a:lvl1pPr marL="0" indent="0" algn="l">
              <a:spcAft>
                <a:spcPts val="0"/>
              </a:spcAft>
              <a:buNone/>
              <a:defRPr sz="900"/>
            </a:lvl1pPr>
          </a:lstStyle>
          <a:p>
            <a:r>
              <a:rPr lang="en-GB" noProof="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4708799" y="1524580"/>
            <a:ext cx="1946700" cy="1578410"/>
          </a:xfrm>
          <a:solidFill>
            <a:srgbClr val="F9F9F7"/>
          </a:solidFill>
        </p:spPr>
        <p:txBody>
          <a:bodyPr lIns="72000" tIns="72000" anchor="t" anchorCtr="0"/>
          <a:lstStyle>
            <a:lvl1pPr marL="0" indent="0" algn="l">
              <a:spcAft>
                <a:spcPts val="0"/>
              </a:spcAft>
              <a:buNone/>
              <a:defRPr sz="900"/>
            </a:lvl1pPr>
          </a:lstStyle>
          <a:p>
            <a:r>
              <a:rPr lang="en-GB" noProof="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6928199" y="1524580"/>
            <a:ext cx="1946700" cy="1578410"/>
          </a:xfrm>
          <a:solidFill>
            <a:srgbClr val="F9F9F7"/>
          </a:solidFill>
        </p:spPr>
        <p:txBody>
          <a:bodyPr lIns="72000" tIns="72000" anchor="t" anchorCtr="0"/>
          <a:lstStyle>
            <a:lvl1pPr marL="0" indent="0" algn="l">
              <a:spcAft>
                <a:spcPts val="0"/>
              </a:spcAft>
              <a:buNone/>
              <a:defRPr sz="900"/>
            </a:lvl1pPr>
          </a:lstStyle>
          <a:p>
            <a:r>
              <a:rPr lang="en-GB" noProof="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B5352C5-81EC-4100-8EF4-0409291AC406}" type="datetime1">
              <a:rPr lang="en-GB" smtClean="0"/>
              <a:t>16/05/2025</a:t>
            </a:fld>
            <a:endParaRPr lang="en-GB"/>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a:t>Click to add title</a:t>
            </a:r>
            <a:endParaRPr lang="en-GB"/>
          </a:p>
        </p:txBody>
      </p:sp>
    </p:spTree>
    <p:extLst>
      <p:ext uri="{BB962C8B-B14F-4D97-AF65-F5344CB8AC3E}">
        <p14:creationId xmlns:p14="http://schemas.microsoft.com/office/powerpoint/2010/main" val="336716850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3" name="Content Placeholder 2"/>
          <p:cNvSpPr>
            <a:spLocks noGrp="1"/>
          </p:cNvSpPr>
          <p:nvPr>
            <p:ph idx="1" hasCustomPrompt="1"/>
          </p:nvPr>
        </p:nvSpPr>
        <p:spPr>
          <a:xfrm>
            <a:off x="269999" y="1524584"/>
            <a:ext cx="56430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545042"/>
            <a:ext cx="2408770" cy="45585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8A4F6F59-6CB3-4166-9CD8-0F5BCD967261}" type="datetime1">
              <a:rPr lang="en-GB" smtClean="0"/>
              <a:t>16/05/2025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007974" y="5365665"/>
            <a:ext cx="4905026" cy="120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270001" y="545012"/>
            <a:ext cx="5642999" cy="781878"/>
          </a:xfrm>
        </p:spPr>
        <p:txBody>
          <a:bodyPr/>
          <a:lstStyle/>
          <a:p>
            <a:r>
              <a:rPr lang="en-GB" noProof="0"/>
              <a:t>Click to add title</a:t>
            </a:r>
            <a:endParaRPr lang="en-GB"/>
          </a:p>
        </p:txBody>
      </p:sp>
    </p:spTree>
    <p:extLst>
      <p:ext uri="{BB962C8B-B14F-4D97-AF65-F5344CB8AC3E}">
        <p14:creationId xmlns:p14="http://schemas.microsoft.com/office/powerpoint/2010/main" val="70262089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2956500"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3223122" y="545046"/>
            <a:ext cx="5643000" cy="781844"/>
          </a:xfrm>
        </p:spPr>
        <p:txBody>
          <a:bodyPr/>
          <a:lstStyle/>
          <a:p>
            <a:r>
              <a:rPr lang="en-GB" noProof="0"/>
              <a:t>Click to add title</a:t>
            </a:r>
          </a:p>
        </p:txBody>
      </p:sp>
      <p:sp>
        <p:nvSpPr>
          <p:cNvPr id="3" name="Content Placeholder 2"/>
          <p:cNvSpPr>
            <a:spLocks noGrp="1"/>
          </p:cNvSpPr>
          <p:nvPr>
            <p:ph idx="1" hasCustomPrompt="1"/>
          </p:nvPr>
        </p:nvSpPr>
        <p:spPr>
          <a:xfrm>
            <a:off x="3223122" y="1524584"/>
            <a:ext cx="56430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0000" y="545042"/>
            <a:ext cx="2408770" cy="45585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6ACCEA19-5171-4127-A28C-C6D875C2D7D4}" type="datetime1">
              <a:rPr lang="en-GB" smtClean="0"/>
              <a:t>16/05/2025</a:t>
            </a:fld>
            <a:endParaRPr lang="en-GB"/>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3227787" y="5365665"/>
            <a:ext cx="4437215" cy="120000"/>
          </a:xfrm>
        </p:spPr>
        <p:txBody>
          <a:bodyPr/>
          <a:lstStyle/>
          <a:p>
            <a:endParaRPr lang="en-GB"/>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bg1"/>
                </a:solidFill>
              </a:rPr>
              <a:t>Ramboll</a:t>
            </a:r>
          </a:p>
        </p:txBody>
      </p:sp>
    </p:spTree>
    <p:extLst>
      <p:ext uri="{BB962C8B-B14F-4D97-AF65-F5344CB8AC3E}">
        <p14:creationId xmlns:p14="http://schemas.microsoft.com/office/powerpoint/2010/main" val="399696354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715000"/>
            <a:ext cx="0" cy="0"/>
          </a:xfrm>
        </p:spPr>
        <p:txBody>
          <a:bodyPr/>
          <a:lstStyle>
            <a:lvl1pPr>
              <a:defRPr sz="100">
                <a:noFill/>
              </a:defRPr>
            </a:lvl1pPr>
          </a:lstStyle>
          <a:p>
            <a:fld id="{1B42BF88-9EAB-4FF1-8C7D-3D1A57D94546}" type="datetime1">
              <a:rPr lang="en-GB" smtClean="0"/>
              <a:t>16/05/2025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9144900" cy="57180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2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270000" y="281975"/>
            <a:ext cx="3820500" cy="1435837"/>
          </a:xfrm>
        </p:spPr>
        <p:txBody>
          <a:bodyPr anchor="t" anchorCtr="0"/>
          <a:lstStyle>
            <a:lvl1pPr algn="l">
              <a:lnSpc>
                <a:spcPct val="91000"/>
              </a:lnSpc>
              <a:defRPr sz="45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268307" y="1802784"/>
            <a:ext cx="3820500" cy="353498"/>
          </a:xfrm>
        </p:spPr>
        <p:txBody>
          <a:bodyPr/>
          <a:lstStyle>
            <a:lvl1pPr marL="0" indent="0" algn="l">
              <a:spcBef>
                <a:spcPts val="0"/>
              </a:spcBef>
              <a:buFont typeface="Verdana" panose="020B0604030504040204" pitchFamily="34" charset="0"/>
              <a:buChar char="​"/>
              <a:defRPr sz="105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670903"/>
            <a:ext cx="1963283" cy="273000"/>
          </a:xfrm>
          <a:prstGeom prst="rect">
            <a:avLst/>
          </a:prstGeom>
        </p:spPr>
      </p:pic>
    </p:spTree>
    <p:extLst>
      <p:ext uri="{BB962C8B-B14F-4D97-AF65-F5344CB8AC3E}">
        <p14:creationId xmlns:p14="http://schemas.microsoft.com/office/powerpoint/2010/main" val="435628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3094486" y="1524813"/>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3" name="Content Placeholder 2"/>
          <p:cNvSpPr>
            <a:spLocks noGrp="1"/>
          </p:cNvSpPr>
          <p:nvPr>
            <p:ph idx="1" hasCustomPrompt="1"/>
          </p:nvPr>
        </p:nvSpPr>
        <p:spPr>
          <a:xfrm>
            <a:off x="269999" y="1524584"/>
            <a:ext cx="26919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3221099" y="1524584"/>
            <a:ext cx="26919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545042"/>
            <a:ext cx="2408770" cy="45585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9AA3F283-0871-412B-8A65-5C27135FA311}" type="datetime1">
              <a:rPr lang="en-GB" smtClean="0"/>
              <a:t>16/05/2025</a:t>
            </a:fld>
            <a:endParaRPr lang="en-GB"/>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007973" y="5365665"/>
            <a:ext cx="4905024" cy="120000"/>
          </a:xfrm>
        </p:spPr>
        <p:txBody>
          <a:bodyPr/>
          <a:lstStyle/>
          <a:p>
            <a:endParaRPr lang="en-GB"/>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270000" y="545012"/>
            <a:ext cx="5642998" cy="781878"/>
          </a:xfrm>
        </p:spPr>
        <p:txBody>
          <a:bodyPr/>
          <a:lstStyle/>
          <a:p>
            <a:r>
              <a:rPr lang="en-GB" noProof="0"/>
              <a:t>Click to add title</a:t>
            </a:r>
            <a:endParaRPr lang="en-GB"/>
          </a:p>
        </p:txBody>
      </p:sp>
    </p:spTree>
    <p:extLst>
      <p:ext uri="{BB962C8B-B14F-4D97-AF65-F5344CB8AC3E}">
        <p14:creationId xmlns:p14="http://schemas.microsoft.com/office/powerpoint/2010/main" val="57416277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6050986" y="1524813"/>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2956500"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3226500" y="545046"/>
            <a:ext cx="5643000" cy="781844"/>
          </a:xfrm>
        </p:spPr>
        <p:txBody>
          <a:bodyPr/>
          <a:lstStyle/>
          <a:p>
            <a:r>
              <a:rPr lang="en-GB" noProof="0"/>
              <a:t>Click to add title</a:t>
            </a:r>
          </a:p>
        </p:txBody>
      </p:sp>
      <p:sp>
        <p:nvSpPr>
          <p:cNvPr id="3" name="Content Placeholder 2"/>
          <p:cNvSpPr>
            <a:spLocks noGrp="1"/>
          </p:cNvSpPr>
          <p:nvPr>
            <p:ph idx="1" hasCustomPrompt="1"/>
          </p:nvPr>
        </p:nvSpPr>
        <p:spPr>
          <a:xfrm>
            <a:off x="3226501" y="1524584"/>
            <a:ext cx="2691899"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0000" y="545042"/>
            <a:ext cx="2408770" cy="45585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6188401" y="1524584"/>
            <a:ext cx="2686501"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67BCEC0-92C2-4FF9-A782-344903368E13}" type="datetime1">
              <a:rPr lang="en-GB" smtClean="0"/>
              <a:t>16/05/2025</a:t>
            </a:fld>
            <a:endParaRPr lang="en-GB"/>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3227787" y="5365665"/>
            <a:ext cx="4437215" cy="120000"/>
          </a:xfrm>
        </p:spPr>
        <p:txBody>
          <a:bodyPr/>
          <a:lstStyle/>
          <a:p>
            <a:endParaRPr lang="en-GB"/>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a:t>
            </a:fld>
            <a:endParaRPr lang="en-GB"/>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bg1"/>
                </a:solidFill>
              </a:rPr>
              <a:t>Ramboll</a:t>
            </a:r>
          </a:p>
        </p:txBody>
      </p:sp>
    </p:spTree>
    <p:extLst>
      <p:ext uri="{BB962C8B-B14F-4D97-AF65-F5344CB8AC3E}">
        <p14:creationId xmlns:p14="http://schemas.microsoft.com/office/powerpoint/2010/main" val="355366551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7180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69999" y="545046"/>
            <a:ext cx="5643000" cy="781844"/>
          </a:xfrm>
        </p:spPr>
        <p:txBody>
          <a:bodyPr/>
          <a:lstStyle/>
          <a:p>
            <a:r>
              <a:rPr lang="en-GB" noProof="0"/>
              <a:t>Click to add title</a:t>
            </a:r>
          </a:p>
        </p:txBody>
      </p:sp>
      <p:sp>
        <p:nvSpPr>
          <p:cNvPr id="3" name="Content Placeholder 2"/>
          <p:cNvSpPr>
            <a:spLocks noGrp="1"/>
          </p:cNvSpPr>
          <p:nvPr>
            <p:ph idx="1" hasCustomPrompt="1"/>
          </p:nvPr>
        </p:nvSpPr>
        <p:spPr>
          <a:xfrm>
            <a:off x="269999" y="1524584"/>
            <a:ext cx="56430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545042"/>
            <a:ext cx="2408770" cy="4558538"/>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14D1594-E68D-46B5-98E0-BADEBF2D8E2F}" type="datetime1">
              <a:rPr lang="en-GB" smtClean="0"/>
              <a:t>16/05/2025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5365665"/>
            <a:ext cx="4905900" cy="120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350232252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2956500" cy="57180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3223122" y="545046"/>
            <a:ext cx="5643000" cy="781844"/>
          </a:xfrm>
        </p:spPr>
        <p:txBody>
          <a:bodyPr/>
          <a:lstStyle/>
          <a:p>
            <a:r>
              <a:rPr lang="en-GB" noProof="0"/>
              <a:t>Click to add title</a:t>
            </a:r>
          </a:p>
        </p:txBody>
      </p:sp>
      <p:sp>
        <p:nvSpPr>
          <p:cNvPr id="3" name="Content Placeholder 2"/>
          <p:cNvSpPr>
            <a:spLocks noGrp="1"/>
          </p:cNvSpPr>
          <p:nvPr>
            <p:ph idx="1" hasCustomPrompt="1"/>
          </p:nvPr>
        </p:nvSpPr>
        <p:spPr>
          <a:xfrm>
            <a:off x="3223122" y="1524584"/>
            <a:ext cx="56430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0000" y="545042"/>
            <a:ext cx="2408770" cy="4558538"/>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265A58E6-12DB-4BF0-8165-AE5E60E9367A}" type="datetime1">
              <a:rPr lang="en-GB" smtClean="0"/>
              <a:t>16/05/2025</a:t>
            </a:fld>
            <a:endParaRPr lang="en-GB"/>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3227787" y="5365665"/>
            <a:ext cx="4437215" cy="120000"/>
          </a:xfrm>
        </p:spPr>
        <p:txBody>
          <a:bodyPr/>
          <a:lstStyle/>
          <a:p>
            <a:endParaRPr lang="en-GB"/>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tx2"/>
                </a:solidFill>
              </a:rPr>
              <a:t>Ramboll</a:t>
            </a:r>
          </a:p>
        </p:txBody>
      </p:sp>
    </p:spTree>
    <p:extLst>
      <p:ext uri="{BB962C8B-B14F-4D97-AF65-F5344CB8AC3E}">
        <p14:creationId xmlns:p14="http://schemas.microsoft.com/office/powerpoint/2010/main" val="2793307938"/>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71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69999" y="545046"/>
            <a:ext cx="5643000" cy="781844"/>
          </a:xfrm>
        </p:spPr>
        <p:txBody>
          <a:bodyPr/>
          <a:lstStyle/>
          <a:p>
            <a:r>
              <a:rPr lang="en-GB" noProof="0"/>
              <a:t>Click to add title</a:t>
            </a:r>
          </a:p>
        </p:txBody>
      </p:sp>
      <p:sp>
        <p:nvSpPr>
          <p:cNvPr id="3" name="Content Placeholder 2"/>
          <p:cNvSpPr>
            <a:spLocks noGrp="1"/>
          </p:cNvSpPr>
          <p:nvPr>
            <p:ph idx="1" hasCustomPrompt="1"/>
          </p:nvPr>
        </p:nvSpPr>
        <p:spPr>
          <a:xfrm>
            <a:off x="269999" y="1524584"/>
            <a:ext cx="56430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6465378" y="545042"/>
            <a:ext cx="2408770" cy="45585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904988D6-6DD0-4C39-8AE1-A7E25B5D1BF4}" type="datetime1">
              <a:rPr lang="en-GB" smtClean="0"/>
              <a:t>16/05/2025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5365665"/>
            <a:ext cx="4905900" cy="120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66005419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930000" y="0"/>
            <a:ext cx="2214000" cy="571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69999" y="545046"/>
            <a:ext cx="6385500" cy="781844"/>
          </a:xfrm>
        </p:spPr>
        <p:txBody>
          <a:bodyPr/>
          <a:lstStyle/>
          <a:p>
            <a:r>
              <a:rPr lang="en-GB" noProof="0"/>
              <a:t>Click to add title</a:t>
            </a:r>
          </a:p>
        </p:txBody>
      </p:sp>
      <p:sp>
        <p:nvSpPr>
          <p:cNvPr id="3" name="Content Placeholder 2"/>
          <p:cNvSpPr>
            <a:spLocks noGrp="1"/>
          </p:cNvSpPr>
          <p:nvPr>
            <p:ph idx="1" hasCustomPrompt="1"/>
          </p:nvPr>
        </p:nvSpPr>
        <p:spPr>
          <a:xfrm>
            <a:off x="269999" y="1524584"/>
            <a:ext cx="30753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7204503" y="545042"/>
            <a:ext cx="1669228" cy="45585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C7F6929-E9B5-46A3-B5E9-6150C85426CE}" type="datetime1">
              <a:rPr lang="en-GB" smtClean="0"/>
              <a:t>16/05/2025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4" y="5365665"/>
            <a:ext cx="5646428" cy="120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3580199" y="1524584"/>
            <a:ext cx="30753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3462916" y="1524813"/>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86216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71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69999" y="545046"/>
            <a:ext cx="5643000" cy="781844"/>
          </a:xfrm>
        </p:spPr>
        <p:txBody>
          <a:bodyPr/>
          <a:lstStyle/>
          <a:p>
            <a:r>
              <a:rPr lang="en-GB" noProof="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545042"/>
            <a:ext cx="2408770" cy="4558538"/>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59FA29BE-106E-4609-97DE-EDE0B0C087F7}" type="datetime1">
              <a:rPr lang="en-GB" smtClean="0"/>
              <a:t>16/05/2025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5365665"/>
            <a:ext cx="4905900" cy="120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269081" y="1524584"/>
            <a:ext cx="5643918"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Tree>
    <p:extLst>
      <p:ext uri="{BB962C8B-B14F-4D97-AF65-F5344CB8AC3E}">
        <p14:creationId xmlns:p14="http://schemas.microsoft.com/office/powerpoint/2010/main" val="24746200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930000" y="0"/>
            <a:ext cx="2214000" cy="571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69999" y="545046"/>
            <a:ext cx="6385500" cy="781844"/>
          </a:xfrm>
        </p:spPr>
        <p:txBody>
          <a:bodyPr/>
          <a:lstStyle/>
          <a:p>
            <a:r>
              <a:rPr lang="en-GB" noProof="0"/>
              <a:t>Click to add title</a:t>
            </a:r>
          </a:p>
        </p:txBody>
      </p:sp>
      <p:sp>
        <p:nvSpPr>
          <p:cNvPr id="3" name="Content Placeholder 2"/>
          <p:cNvSpPr>
            <a:spLocks noGrp="1"/>
          </p:cNvSpPr>
          <p:nvPr>
            <p:ph idx="1" hasCustomPrompt="1"/>
          </p:nvPr>
        </p:nvSpPr>
        <p:spPr>
          <a:xfrm>
            <a:off x="269999" y="1524584"/>
            <a:ext cx="30753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7204503" y="545042"/>
            <a:ext cx="1669228" cy="4558538"/>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EFAF684-C611-4113-B7D5-C3E527F22C4F}" type="datetime1">
              <a:rPr lang="en-GB" smtClean="0"/>
              <a:t>16/05/2025</a:t>
            </a:fld>
            <a:endParaRPr lang="en-GB"/>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5365665"/>
            <a:ext cx="5645700" cy="120000"/>
          </a:xfrm>
        </p:spPr>
        <p:txBody>
          <a:bodyPr/>
          <a:lstStyle/>
          <a:p>
            <a:endParaRPr lang="en-GB"/>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3580199" y="1524584"/>
            <a:ext cx="30753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3462916" y="1524813"/>
            <a:ext cx="0" cy="35790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83064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5715000"/>
            <a:ext cx="0" cy="0"/>
          </a:xfrm>
        </p:spPr>
        <p:txBody>
          <a:bodyPr/>
          <a:lstStyle>
            <a:lvl1pPr>
              <a:defRPr sz="100">
                <a:noFill/>
              </a:defRPr>
            </a:lvl1pPr>
          </a:lstStyle>
          <a:p>
            <a:fld id="{C4B04AE4-03BB-4174-AD21-7567A4C959F4}" type="datetime1">
              <a:rPr lang="en-GB" smtClean="0"/>
              <a:t>16/05/2025</a:t>
            </a:fld>
            <a:endParaRPr lang="en-GB"/>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2" name="Title 1"/>
          <p:cNvSpPr>
            <a:spLocks noGrp="1"/>
          </p:cNvSpPr>
          <p:nvPr>
            <p:ph type="title" hasCustomPrompt="1"/>
          </p:nvPr>
        </p:nvSpPr>
        <p:spPr>
          <a:xfrm>
            <a:off x="269999" y="545046"/>
            <a:ext cx="5643000" cy="781844"/>
          </a:xfrm>
        </p:spPr>
        <p:txBody>
          <a:bodyPr/>
          <a:lstStyle/>
          <a:p>
            <a:r>
              <a:rPr lang="en-GB" noProof="0"/>
              <a:t>Click to add title</a:t>
            </a:r>
          </a:p>
        </p:txBody>
      </p:sp>
      <p:sp>
        <p:nvSpPr>
          <p:cNvPr id="3" name="Content Placeholder 2"/>
          <p:cNvSpPr>
            <a:spLocks noGrp="1"/>
          </p:cNvSpPr>
          <p:nvPr>
            <p:ph idx="1" hasCustomPrompt="1"/>
          </p:nvPr>
        </p:nvSpPr>
        <p:spPr>
          <a:xfrm>
            <a:off x="270000" y="1524584"/>
            <a:ext cx="56430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6187500" y="0"/>
            <a:ext cx="2956500"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5" y="5365665"/>
            <a:ext cx="4907053" cy="120000"/>
          </a:xfrm>
        </p:spPr>
        <p:txBody>
          <a:bodyPr/>
          <a:lstStyle/>
          <a:p>
            <a:endParaRPr lang="en-GB"/>
          </a:p>
        </p:txBody>
      </p:sp>
    </p:spTree>
    <p:extLst>
      <p:ext uri="{BB962C8B-B14F-4D97-AF65-F5344CB8AC3E}">
        <p14:creationId xmlns:p14="http://schemas.microsoft.com/office/powerpoint/2010/main" val="184592025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2956500"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223122" y="545042"/>
            <a:ext cx="5643000" cy="780000"/>
          </a:xfrm>
        </p:spPr>
        <p:txBody>
          <a:bodyPr/>
          <a:lstStyle/>
          <a:p>
            <a:r>
              <a:rPr lang="en-GB" noProof="0"/>
              <a:t>Click to add title</a:t>
            </a:r>
          </a:p>
        </p:txBody>
      </p:sp>
      <p:sp>
        <p:nvSpPr>
          <p:cNvPr id="3" name="Content Placeholder 2"/>
          <p:cNvSpPr>
            <a:spLocks noGrp="1"/>
          </p:cNvSpPr>
          <p:nvPr>
            <p:ph idx="1" hasCustomPrompt="1"/>
          </p:nvPr>
        </p:nvSpPr>
        <p:spPr>
          <a:xfrm>
            <a:off x="3223122" y="1524584"/>
            <a:ext cx="5643000" cy="358000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3A46E679-721E-4A44-A034-B3833441D488}" type="datetime1">
              <a:rPr lang="en-GB" smtClean="0"/>
              <a:t>16/05/2025</a:t>
            </a:fld>
            <a:endParaRPr lang="en-GB"/>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3227787" y="5365665"/>
            <a:ext cx="4437215" cy="120000"/>
          </a:xfrm>
        </p:spPr>
        <p:txBody>
          <a:bodyPr/>
          <a:lstStyle/>
          <a:p>
            <a:endParaRPr lang="en-GB"/>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590505054"/>
      </p:ext>
    </p:extLst>
  </p:cSld>
  <p:clrMapOvr>
    <a:masterClrMapping/>
  </p:clrMapOvr>
  <p:extLst>
    <p:ext uri="{DCECCB84-F9BA-43D5-87BE-67443E8EF086}">
      <p15:sldGuideLst xmlns:p15="http://schemas.microsoft.com/office/powerpoint/2012/main">
        <p15:guide id="1" pos="1523" userDrawn="1">
          <p15:clr>
            <a:srgbClr val="FBAE40"/>
          </p15:clr>
        </p15:guide>
        <p15:guide id="2" pos="139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715000"/>
            <a:ext cx="0" cy="0"/>
          </a:xfrm>
        </p:spPr>
        <p:txBody>
          <a:bodyPr/>
          <a:lstStyle>
            <a:lvl1pPr>
              <a:defRPr sz="100">
                <a:noFill/>
              </a:defRPr>
            </a:lvl1pPr>
          </a:lstStyle>
          <a:p>
            <a:fld id="{ED06D66A-00D9-479B-9856-27577BF36107}" type="datetime1">
              <a:rPr lang="en-GB" smtClean="0"/>
              <a:t>16/05/2025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9144900" cy="57180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2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270000" y="3726738"/>
            <a:ext cx="3550500" cy="980200"/>
          </a:xfrm>
        </p:spPr>
        <p:txBody>
          <a:bodyPr anchor="t" anchorCtr="0"/>
          <a:lstStyle>
            <a:lvl1pPr algn="l">
              <a:lnSpc>
                <a:spcPct val="91000"/>
              </a:lnSpc>
              <a:defRPr sz="3075">
                <a:solidFill>
                  <a:schemeClr val="bg1"/>
                </a:solidFill>
              </a:defRPr>
            </a:lvl1pPr>
          </a:lstStyle>
          <a:p>
            <a:r>
              <a:rPr lang="en-GB"/>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270000" y="4884004"/>
            <a:ext cx="3550500" cy="453921"/>
          </a:xfrm>
        </p:spPr>
        <p:txBody>
          <a:bodyPr/>
          <a:lstStyle>
            <a:lvl1pPr marL="0" indent="0" algn="l">
              <a:spcBef>
                <a:spcPts val="0"/>
              </a:spcBef>
              <a:buFont typeface="Verdana" panose="020B0604030504040204" pitchFamily="34" charset="0"/>
              <a:buChar char="​"/>
              <a:defRPr sz="105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2801362"/>
            <a:ext cx="1963283" cy="273000"/>
          </a:xfrm>
          <a:prstGeom prst="rect">
            <a:avLst/>
          </a:prstGeom>
        </p:spPr>
      </p:pic>
    </p:spTree>
    <p:extLst>
      <p:ext uri="{BB962C8B-B14F-4D97-AF65-F5344CB8AC3E}">
        <p14:creationId xmlns:p14="http://schemas.microsoft.com/office/powerpoint/2010/main" val="576671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5715000"/>
            <a:ext cx="0" cy="0"/>
          </a:xfrm>
        </p:spPr>
        <p:txBody>
          <a:bodyPr/>
          <a:lstStyle>
            <a:lvl1pPr>
              <a:defRPr sz="100">
                <a:noFill/>
              </a:defRPr>
            </a:lvl1pPr>
          </a:lstStyle>
          <a:p>
            <a:fld id="{F6C1ADEE-7B52-423A-9878-0398FEFAF71F}" type="datetime1">
              <a:rPr lang="en-GB" smtClean="0"/>
              <a:t>16/05/2025</a:t>
            </a:fld>
            <a:endParaRPr lang="en-GB"/>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3968100" y="0"/>
            <a:ext cx="5175900"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270002" y="545043"/>
            <a:ext cx="3430331" cy="1957873"/>
          </a:xfrm>
        </p:spPr>
        <p:txBody>
          <a:bodyPr/>
          <a:lstStyle>
            <a:lvl1pPr>
              <a:lnSpc>
                <a:spcPct val="91000"/>
              </a:lnSpc>
              <a:defRPr sz="3075"/>
            </a:lvl1pPr>
          </a:lstStyle>
          <a:p>
            <a:r>
              <a:rPr lang="en-GB" noProof="0"/>
              <a:t>Click to add title</a:t>
            </a:r>
          </a:p>
        </p:txBody>
      </p:sp>
      <p:sp>
        <p:nvSpPr>
          <p:cNvPr id="3" name="Content Placeholder 2"/>
          <p:cNvSpPr>
            <a:spLocks noGrp="1"/>
          </p:cNvSpPr>
          <p:nvPr>
            <p:ph idx="1" hasCustomPrompt="1"/>
          </p:nvPr>
        </p:nvSpPr>
        <p:spPr>
          <a:xfrm>
            <a:off x="270002" y="2794004"/>
            <a:ext cx="3430331" cy="231058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007972" y="5300873"/>
            <a:ext cx="2691027" cy="184796"/>
          </a:xfrm>
        </p:spPr>
        <p:txBody>
          <a:bodyPr/>
          <a:lstStyle/>
          <a:p>
            <a:endParaRPr lang="en-GB"/>
          </a:p>
        </p:txBody>
      </p:sp>
    </p:spTree>
    <p:extLst>
      <p:ext uri="{BB962C8B-B14F-4D97-AF65-F5344CB8AC3E}">
        <p14:creationId xmlns:p14="http://schemas.microsoft.com/office/powerpoint/2010/main" val="2475563379"/>
      </p:ext>
    </p:extLst>
  </p:cSld>
  <p:clrMapOvr>
    <a:masterClrMapping/>
  </p:clrMapOvr>
  <p:extLst>
    <p:ext uri="{DCECCB84-F9BA-43D5-87BE-67443E8EF086}">
      <p15:sldGuideLst xmlns:p15="http://schemas.microsoft.com/office/powerpoint/2012/main">
        <p15:guide id="1" pos="1873" userDrawn="1">
          <p15:clr>
            <a:srgbClr val="FBAE40"/>
          </p15:clr>
        </p15:guide>
        <p15:guide id="2" pos="175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696300"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3967317" y="545043"/>
            <a:ext cx="4898806" cy="1957873"/>
          </a:xfrm>
        </p:spPr>
        <p:txBody>
          <a:bodyPr/>
          <a:lstStyle>
            <a:lvl1pPr>
              <a:lnSpc>
                <a:spcPct val="91000"/>
              </a:lnSpc>
              <a:defRPr sz="3075"/>
            </a:lvl1pPr>
          </a:lstStyle>
          <a:p>
            <a:r>
              <a:rPr lang="en-GB" noProof="0"/>
              <a:t>Click to add title</a:t>
            </a:r>
          </a:p>
        </p:txBody>
      </p:sp>
      <p:sp>
        <p:nvSpPr>
          <p:cNvPr id="3" name="Content Placeholder 2"/>
          <p:cNvSpPr>
            <a:spLocks noGrp="1"/>
          </p:cNvSpPr>
          <p:nvPr>
            <p:ph idx="1" hasCustomPrompt="1"/>
          </p:nvPr>
        </p:nvSpPr>
        <p:spPr>
          <a:xfrm>
            <a:off x="3967317" y="2794004"/>
            <a:ext cx="4898806" cy="231058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3FD627AC-F023-4E38-BBE2-8CC6A4B15F9B}" type="datetime1">
              <a:rPr lang="en-GB" smtClean="0"/>
              <a:t>16/05/2025</a:t>
            </a:fld>
            <a:endParaRPr lang="en-GB"/>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3967317" y="5365665"/>
            <a:ext cx="3697684" cy="120000"/>
          </a:xfrm>
        </p:spPr>
        <p:txBody>
          <a:bodyPr/>
          <a:lstStyle/>
          <a:p>
            <a:endParaRPr lang="en-GB"/>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368981122"/>
      </p:ext>
    </p:extLst>
  </p:cSld>
  <p:clrMapOvr>
    <a:masterClrMapping/>
  </p:clrMapOvr>
  <p:extLst>
    <p:ext uri="{DCECCB84-F9BA-43D5-87BE-67443E8EF086}">
      <p15:sldGuideLst xmlns:p15="http://schemas.microsoft.com/office/powerpoint/2012/main">
        <p15:guide id="1" pos="1873" userDrawn="1">
          <p15:clr>
            <a:srgbClr val="FBAE40"/>
          </p15:clr>
        </p15:guide>
        <p15:guide id="2" pos="1746"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5715000"/>
            <a:ext cx="0" cy="0"/>
          </a:xfrm>
        </p:spPr>
        <p:txBody>
          <a:bodyPr/>
          <a:lstStyle>
            <a:lvl1pPr>
              <a:defRPr sz="100">
                <a:noFill/>
              </a:defRPr>
            </a:lvl1pPr>
          </a:lstStyle>
          <a:p>
            <a:fld id="{791AE312-9C38-4B88-A1BD-03872F0FCB4A}" type="datetime1">
              <a:rPr lang="en-GB" smtClean="0"/>
              <a:t>16/05/2025</a:t>
            </a:fld>
            <a:endParaRPr lang="en-GB"/>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5175900"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5175901" y="0"/>
            <a:ext cx="3968101"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a:xfrm>
            <a:off x="270000" y="545043"/>
            <a:ext cx="4638600" cy="1957873"/>
          </a:xfrm>
        </p:spPr>
        <p:txBody>
          <a:bodyPr/>
          <a:lstStyle>
            <a:lvl1pPr>
              <a:lnSpc>
                <a:spcPct val="91000"/>
              </a:lnSpc>
              <a:defRPr sz="3075">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270000" y="2794004"/>
            <a:ext cx="4638600" cy="231058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007974" y="5306128"/>
            <a:ext cx="3898826" cy="179537"/>
          </a:xfrm>
        </p:spPr>
        <p:txBody>
          <a:bodyPr/>
          <a:lstStyle>
            <a:lvl1pPr>
              <a:defRPr>
                <a:solidFill>
                  <a:schemeClr val="bg1"/>
                </a:solidFill>
              </a:defRPr>
            </a:lvl1pPr>
          </a:lstStyle>
          <a:p>
            <a:endParaRPr lang="en-GB"/>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bg1"/>
                </a:solidFill>
              </a:rPr>
              <a:t>Ramboll</a:t>
            </a:r>
          </a:p>
        </p:txBody>
      </p:sp>
    </p:spTree>
    <p:extLst>
      <p:ext uri="{BB962C8B-B14F-4D97-AF65-F5344CB8AC3E}">
        <p14:creationId xmlns:p14="http://schemas.microsoft.com/office/powerpoint/2010/main" val="275156765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2" y="0"/>
            <a:ext cx="3968101"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3968100" y="0"/>
            <a:ext cx="5175900"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4238102" y="545043"/>
            <a:ext cx="4638600" cy="1957873"/>
          </a:xfrm>
        </p:spPr>
        <p:txBody>
          <a:bodyPr/>
          <a:lstStyle>
            <a:lvl1pPr>
              <a:lnSpc>
                <a:spcPct val="91000"/>
              </a:lnSpc>
              <a:defRPr sz="3075">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4238102" y="2794004"/>
            <a:ext cx="4638600" cy="231058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B28D1D58-AB37-4343-ADE9-EEBE954DF792}" type="datetime1">
              <a:rPr lang="en-GB" smtClean="0"/>
              <a:t>16/05/2025</a:t>
            </a:fld>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4097920717"/>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5175900"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5443669" y="545043"/>
            <a:ext cx="3422454" cy="1957873"/>
          </a:xfrm>
        </p:spPr>
        <p:txBody>
          <a:bodyPr/>
          <a:lstStyle>
            <a:lvl1pPr>
              <a:lnSpc>
                <a:spcPct val="91000"/>
              </a:lnSpc>
              <a:defRPr sz="3075"/>
            </a:lvl1pPr>
          </a:lstStyle>
          <a:p>
            <a:r>
              <a:rPr lang="en-GB" noProof="0"/>
              <a:t>Click to add title</a:t>
            </a:r>
          </a:p>
        </p:txBody>
      </p:sp>
      <p:sp>
        <p:nvSpPr>
          <p:cNvPr id="3" name="Content Placeholder 2"/>
          <p:cNvSpPr>
            <a:spLocks noGrp="1"/>
          </p:cNvSpPr>
          <p:nvPr>
            <p:ph idx="1" hasCustomPrompt="1"/>
          </p:nvPr>
        </p:nvSpPr>
        <p:spPr>
          <a:xfrm>
            <a:off x="5443669" y="2794004"/>
            <a:ext cx="3422454" cy="2310581"/>
          </a:xfrm>
        </p:spPr>
        <p:txBody>
          <a:bodyPr/>
          <a:lstStyle>
            <a:lvl1pPr>
              <a:defRPr/>
            </a:lvl1pPr>
            <a:lvl5pPr>
              <a:defRPr/>
            </a:lvl5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270002" y="545042"/>
            <a:ext cx="4638129" cy="45585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06093368-26E3-4532-8FD8-7B783022E688}" type="datetime1">
              <a:rPr lang="en-GB" smtClean="0"/>
              <a:t>16/05/2025</a:t>
            </a:fld>
            <a:endParaRPr lang="en-GB"/>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007975" y="5365665"/>
            <a:ext cx="3900157" cy="120000"/>
          </a:xfrm>
        </p:spPr>
        <p:txBody>
          <a:bodyPr/>
          <a:lstStyle>
            <a:lvl1pPr>
              <a:defRPr>
                <a:solidFill>
                  <a:schemeClr val="bg1"/>
                </a:solidFill>
              </a:defRPr>
            </a:lvl1pPr>
          </a:lstStyle>
          <a:p>
            <a:endParaRPr lang="en-GB"/>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bg1"/>
                </a:solidFill>
              </a:rPr>
              <a:t>Ramboll</a:t>
            </a:r>
          </a:p>
        </p:txBody>
      </p:sp>
    </p:spTree>
    <p:extLst>
      <p:ext uri="{BB962C8B-B14F-4D97-AF65-F5344CB8AC3E}">
        <p14:creationId xmlns:p14="http://schemas.microsoft.com/office/powerpoint/2010/main" val="363308567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3227785" cy="57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70002" y="545042"/>
            <a:ext cx="2688731" cy="979538"/>
          </a:xfrm>
        </p:spPr>
        <p:txBody>
          <a:bodyPr/>
          <a:lstStyle>
            <a:lvl1pPr>
              <a:lnSpc>
                <a:spcPct val="91000"/>
              </a:lnSpc>
              <a:defRPr sz="3075">
                <a:solidFill>
                  <a:schemeClr val="bg1"/>
                </a:solidFill>
              </a:defRPr>
            </a:lvl1pPr>
          </a:lstStyle>
          <a:p>
            <a:r>
              <a:rPr lang="en-GB" noProof="0"/>
              <a:t>Click to add title</a:t>
            </a:r>
          </a:p>
        </p:txBody>
      </p:sp>
      <p:sp>
        <p:nvSpPr>
          <p:cNvPr id="3" name="Content Placeholder 2"/>
          <p:cNvSpPr>
            <a:spLocks noGrp="1"/>
          </p:cNvSpPr>
          <p:nvPr>
            <p:ph idx="1" hasCustomPrompt="1"/>
          </p:nvPr>
        </p:nvSpPr>
        <p:spPr>
          <a:xfrm>
            <a:off x="270002" y="2793000"/>
            <a:ext cx="2688731" cy="231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9" y="545042"/>
            <a:ext cx="5377503" cy="4558538"/>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51E3A26-CACC-472F-999E-6CEDC51DAFFB}" type="datetime1">
              <a:rPr lang="en-GB" smtClean="0"/>
              <a:t>16/05/2025</a:t>
            </a:fld>
            <a:endParaRPr lang="en-GB"/>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3496498" y="5365665"/>
            <a:ext cx="4168502" cy="120000"/>
          </a:xfrm>
        </p:spPr>
        <p:txBody>
          <a:bodyPr/>
          <a:lstStyle/>
          <a:p>
            <a:endParaRPr lang="en-GB"/>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bg1"/>
                </a:solidFill>
              </a:rPr>
              <a:t>Ramboll</a:t>
            </a:r>
          </a:p>
        </p:txBody>
      </p:sp>
    </p:spTree>
    <p:extLst>
      <p:ext uri="{BB962C8B-B14F-4D97-AF65-F5344CB8AC3E}">
        <p14:creationId xmlns:p14="http://schemas.microsoft.com/office/powerpoint/2010/main" val="3914093151"/>
      </p:ext>
    </p:extLst>
  </p:cSld>
  <p:clrMapOvr>
    <a:masterClrMapping/>
  </p:clrMapOvr>
  <p:extLst>
    <p:ext uri="{DCECCB84-F9BA-43D5-87BE-67443E8EF086}">
      <p15:sldGuideLst xmlns:p15="http://schemas.microsoft.com/office/powerpoint/2012/main">
        <p15:guide id="1" pos="1651"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2" y="0"/>
            <a:ext cx="3968101"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3968100" y="0"/>
            <a:ext cx="5175900" cy="57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4236299" y="545044"/>
            <a:ext cx="4638600" cy="1957874"/>
          </a:xfrm>
        </p:spPr>
        <p:txBody>
          <a:bodyPr/>
          <a:lstStyle>
            <a:lvl1pPr>
              <a:lnSpc>
                <a:spcPct val="91000"/>
              </a:lnSpc>
              <a:defRPr sz="3075">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4236299" y="2794004"/>
            <a:ext cx="4638600" cy="2310581"/>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923212C7-A548-4370-9C24-272889F12011}" type="datetime1">
              <a:rPr lang="en-GB" smtClean="0"/>
              <a:t>16/05/2025</a:t>
            </a:fld>
            <a:endParaRPr lang="en-GB"/>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4236302" y="5365665"/>
            <a:ext cx="3428701" cy="120000"/>
          </a:xfrm>
        </p:spPr>
        <p:txBody>
          <a:bodyPr/>
          <a:lstStyle/>
          <a:p>
            <a:endParaRPr lang="en-GB"/>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409627768"/>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226500" cy="57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70002" y="545042"/>
            <a:ext cx="2688731" cy="979538"/>
          </a:xfrm>
        </p:spPr>
        <p:txBody>
          <a:bodyPr/>
          <a:lstStyle>
            <a:lvl1pPr>
              <a:lnSpc>
                <a:spcPct val="91000"/>
              </a:lnSpc>
              <a:defRPr sz="3075">
                <a:solidFill>
                  <a:schemeClr val="tx2"/>
                </a:solidFill>
              </a:defRPr>
            </a:lvl1pPr>
          </a:lstStyle>
          <a:p>
            <a:r>
              <a:rPr lang="en-GB" noProof="0"/>
              <a:t>Click to add title</a:t>
            </a:r>
          </a:p>
        </p:txBody>
      </p:sp>
      <p:sp>
        <p:nvSpPr>
          <p:cNvPr id="3" name="Content Placeholder 2"/>
          <p:cNvSpPr>
            <a:spLocks noGrp="1"/>
          </p:cNvSpPr>
          <p:nvPr>
            <p:ph idx="1" hasCustomPrompt="1"/>
          </p:nvPr>
        </p:nvSpPr>
        <p:spPr>
          <a:xfrm>
            <a:off x="270002" y="2793000"/>
            <a:ext cx="2688731" cy="2310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9" y="545042"/>
            <a:ext cx="5377503" cy="4558538"/>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3393CB94-5BA6-4B5C-8025-21D6F4E52D5E}" type="datetime1">
              <a:rPr lang="en-GB" smtClean="0"/>
              <a:t>16/05/2025</a:t>
            </a:fld>
            <a:endParaRPr lang="en-GB"/>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3493294" y="5365665"/>
            <a:ext cx="4171706" cy="120000"/>
          </a:xfrm>
        </p:spPr>
        <p:txBody>
          <a:bodyPr/>
          <a:lstStyle/>
          <a:p>
            <a:endParaRPr lang="en-GB"/>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tx2"/>
                </a:solidFill>
              </a:rPr>
              <a:t>Ramboll</a:t>
            </a:r>
          </a:p>
        </p:txBody>
      </p:sp>
    </p:spTree>
    <p:extLst>
      <p:ext uri="{BB962C8B-B14F-4D97-AF65-F5344CB8AC3E}">
        <p14:creationId xmlns:p14="http://schemas.microsoft.com/office/powerpoint/2010/main" val="3959807195"/>
      </p:ext>
    </p:extLst>
  </p:cSld>
  <p:clrMapOvr>
    <a:masterClrMapping/>
  </p:clrMapOvr>
  <p:extLst>
    <p:ext uri="{DCECCB84-F9BA-43D5-87BE-67443E8EF086}">
      <p15:sldGuideLst xmlns:p15="http://schemas.microsoft.com/office/powerpoint/2012/main">
        <p15:guide id="1" pos="1651"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177700"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177700" y="0"/>
            <a:ext cx="3966300" cy="571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bwMode="white">
          <a:xfrm>
            <a:off x="5445235" y="545043"/>
            <a:ext cx="3431468" cy="1957873"/>
          </a:xfrm>
        </p:spPr>
        <p:txBody>
          <a:bodyPr/>
          <a:lstStyle>
            <a:lvl1pPr>
              <a:lnSpc>
                <a:spcPct val="91000"/>
              </a:lnSpc>
              <a:defRPr sz="3075">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5445235" y="2794004"/>
            <a:ext cx="3431468" cy="231058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29D73515-F0A6-4B30-A688-5D4CF44B9186}" type="datetime1">
              <a:rPr lang="en-GB" smtClean="0"/>
              <a:t>16/05/2025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5445921" y="5306128"/>
            <a:ext cx="2218135" cy="179537"/>
          </a:xfrm>
        </p:spPr>
        <p:txBody>
          <a:body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76643522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226500" cy="571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bwMode="white">
          <a:xfrm>
            <a:off x="270002" y="545043"/>
            <a:ext cx="2688731" cy="1780645"/>
          </a:xfrm>
        </p:spPr>
        <p:txBody>
          <a:bodyPr/>
          <a:lstStyle>
            <a:lvl1pPr>
              <a:lnSpc>
                <a:spcPct val="91000"/>
              </a:lnSpc>
              <a:defRPr sz="3075">
                <a:solidFill>
                  <a:schemeClr val="tx2"/>
                </a:solidFill>
              </a:defRPr>
            </a:lvl1pPr>
          </a:lstStyle>
          <a:p>
            <a:r>
              <a:rPr lang="en-GB" noProof="0"/>
              <a:t>Click to add title</a:t>
            </a:r>
          </a:p>
        </p:txBody>
      </p:sp>
      <p:sp>
        <p:nvSpPr>
          <p:cNvPr id="3" name="Content Placeholder 2"/>
          <p:cNvSpPr>
            <a:spLocks noGrp="1"/>
          </p:cNvSpPr>
          <p:nvPr>
            <p:ph idx="1" hasCustomPrompt="1"/>
          </p:nvPr>
        </p:nvSpPr>
        <p:spPr bwMode="white">
          <a:xfrm>
            <a:off x="270002" y="2794004"/>
            <a:ext cx="2688731" cy="231058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9" y="545042"/>
            <a:ext cx="5377503" cy="4558538"/>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B6F065B1-CCC8-4072-99B6-C71232109F4F}" type="datetime1">
              <a:rPr lang="en-GB" smtClean="0"/>
              <a:t>16/05/2025</a:t>
            </a:fld>
            <a:endParaRPr lang="en-GB"/>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3493294" y="5365665"/>
            <a:ext cx="4171706" cy="120000"/>
          </a:xfrm>
        </p:spPr>
        <p:txBody>
          <a:bodyPr/>
          <a:lstStyle/>
          <a:p>
            <a:endParaRPr lang="en-GB"/>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tx2"/>
                </a:solidFill>
              </a:rPr>
              <a:t>Ramboll</a:t>
            </a:r>
          </a:p>
        </p:txBody>
      </p:sp>
    </p:spTree>
    <p:extLst>
      <p:ext uri="{BB962C8B-B14F-4D97-AF65-F5344CB8AC3E}">
        <p14:creationId xmlns:p14="http://schemas.microsoft.com/office/powerpoint/2010/main" val="3083077099"/>
      </p:ext>
    </p:extLst>
  </p:cSld>
  <p:clrMapOvr>
    <a:masterClrMapping/>
  </p:clrMapOvr>
  <p:extLst>
    <p:ext uri="{DCECCB84-F9BA-43D5-87BE-67443E8EF086}">
      <p15:sldGuideLst xmlns:p15="http://schemas.microsoft.com/office/powerpoint/2012/main">
        <p15:guide id="1" pos="165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715000"/>
            <a:ext cx="0" cy="0"/>
          </a:xfrm>
        </p:spPr>
        <p:txBody>
          <a:bodyPr/>
          <a:lstStyle>
            <a:lvl1pPr>
              <a:defRPr sz="100">
                <a:noFill/>
              </a:defRPr>
            </a:lvl1pPr>
          </a:lstStyle>
          <a:p>
            <a:fld id="{2D3E1E10-4E6B-4C9C-B68B-DC96BC56ABFC}" type="datetime1">
              <a:rPr lang="en-GB" smtClean="0"/>
              <a:t>16/05/2025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9144900" cy="57180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200"/>
            </a:lvl1pPr>
          </a:lstStyle>
          <a:p>
            <a:r>
              <a:rPr lang="en-GB" noProof="0"/>
              <a:t>Mark placeholder to insert image </a:t>
            </a:r>
            <a:r>
              <a:rPr lang="en-GB"/>
              <a:t>using the Insert tab – Pictures or from Templafy</a:t>
            </a:r>
          </a:p>
        </p:txBody>
      </p:sp>
      <p:sp>
        <p:nvSpPr>
          <p:cNvPr id="2" name="Title 1"/>
          <p:cNvSpPr>
            <a:spLocks noGrp="1"/>
          </p:cNvSpPr>
          <p:nvPr>
            <p:ph type="ctrTitle" hasCustomPrompt="1"/>
          </p:nvPr>
        </p:nvSpPr>
        <p:spPr bwMode="white">
          <a:xfrm>
            <a:off x="270003" y="4018969"/>
            <a:ext cx="3550913" cy="774257"/>
          </a:xfrm>
        </p:spPr>
        <p:txBody>
          <a:bodyPr anchor="t" anchorCtr="0"/>
          <a:lstStyle>
            <a:lvl1pPr algn="l">
              <a:lnSpc>
                <a:spcPct val="91000"/>
              </a:lnSpc>
              <a:defRPr sz="4500">
                <a:solidFill>
                  <a:schemeClr val="bg1"/>
                </a:solidFill>
              </a:defRPr>
            </a:lvl1pPr>
          </a:lstStyle>
          <a:p>
            <a:r>
              <a:rPr lang="en-GB"/>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270003" y="4884004"/>
            <a:ext cx="3550913" cy="353498"/>
          </a:xfrm>
        </p:spPr>
        <p:txBody>
          <a:bodyPr/>
          <a:lstStyle>
            <a:lvl1pPr marL="0" indent="0" algn="l">
              <a:spcBef>
                <a:spcPts val="0"/>
              </a:spcBef>
              <a:buFont typeface="Verdana" panose="020B0604030504040204" pitchFamily="34" charset="0"/>
              <a:buChar char="​"/>
              <a:defRPr sz="105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000" y="3148264"/>
            <a:ext cx="1963283" cy="273000"/>
          </a:xfrm>
          <a:prstGeom prst="rect">
            <a:avLst/>
          </a:prstGeom>
        </p:spPr>
      </p:pic>
    </p:spTree>
    <p:extLst>
      <p:ext uri="{BB962C8B-B14F-4D97-AF65-F5344CB8AC3E}">
        <p14:creationId xmlns:p14="http://schemas.microsoft.com/office/powerpoint/2010/main" val="3474321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177700"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177700" y="0"/>
            <a:ext cx="3966300" cy="571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5445235" y="545043"/>
            <a:ext cx="3431468" cy="1957873"/>
          </a:xfrm>
        </p:spPr>
        <p:txBody>
          <a:bodyPr/>
          <a:lstStyle>
            <a:lvl1pPr>
              <a:lnSpc>
                <a:spcPct val="91000"/>
              </a:lnSpc>
              <a:defRPr sz="3075">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5445235" y="2794004"/>
            <a:ext cx="3431468" cy="2310581"/>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4C0216E3-463B-4CB8-BE43-497F498BEEEE}" type="datetime1">
              <a:rPr lang="en-GB" smtClean="0"/>
              <a:t>16/05/2025</a:t>
            </a:fld>
            <a:endParaRPr lang="en-GB"/>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5439967" y="5306128"/>
            <a:ext cx="2224088" cy="179537"/>
          </a:xfrm>
        </p:spPr>
        <p:txBody>
          <a:bodyPr/>
          <a:lstStyle>
            <a:lvl1pPr>
              <a:defRPr>
                <a:solidFill>
                  <a:schemeClr val="accent2"/>
                </a:solidFill>
              </a:defRPr>
            </a:lvl1pPr>
          </a:lstStyle>
          <a:p>
            <a:endParaRPr lang="en-GB"/>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4792959"/>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226500" cy="571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title" hasCustomPrompt="1"/>
          </p:nvPr>
        </p:nvSpPr>
        <p:spPr>
          <a:xfrm>
            <a:off x="270002" y="545043"/>
            <a:ext cx="2688731" cy="1780645"/>
          </a:xfrm>
        </p:spPr>
        <p:txBody>
          <a:bodyPr/>
          <a:lstStyle>
            <a:lvl1pPr>
              <a:lnSpc>
                <a:spcPct val="91000"/>
              </a:lnSpc>
              <a:defRPr sz="3075">
                <a:solidFill>
                  <a:schemeClr val="accent2"/>
                </a:solidFill>
              </a:defRPr>
            </a:lvl1pPr>
          </a:lstStyle>
          <a:p>
            <a:r>
              <a:rPr lang="en-GB" noProof="0"/>
              <a:t>Click to add title</a:t>
            </a:r>
          </a:p>
        </p:txBody>
      </p:sp>
      <p:sp>
        <p:nvSpPr>
          <p:cNvPr id="3" name="Content Placeholder 2"/>
          <p:cNvSpPr>
            <a:spLocks noGrp="1"/>
          </p:cNvSpPr>
          <p:nvPr>
            <p:ph idx="1" hasCustomPrompt="1"/>
          </p:nvPr>
        </p:nvSpPr>
        <p:spPr>
          <a:xfrm>
            <a:off x="270002" y="2794004"/>
            <a:ext cx="2688731" cy="2310581"/>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9" y="545046"/>
            <a:ext cx="5377503" cy="4558538"/>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a:t>Click to add text </a:t>
            </a:r>
            <a:br>
              <a:rPr lang="en-GB" noProof="0"/>
            </a:br>
            <a:r>
              <a:rPr lang="en-GB" noProof="0"/>
              <a:t>Enter &amp; TAB for next text level</a:t>
            </a:r>
            <a:br>
              <a:rPr lang="en-GB" noProof="0"/>
            </a:br>
            <a:r>
              <a:rPr lang="en-GB" noProof="0"/>
              <a:t>SHIFT+TAB to go back in levels</a:t>
            </a:r>
            <a:endParaRPr lang="en-GB"/>
          </a:p>
          <a:p>
            <a:pPr lvl="1"/>
            <a:r>
              <a:rPr lang="en-GB"/>
              <a:t>Second level</a:t>
            </a:r>
          </a:p>
          <a:p>
            <a:pPr lvl="2"/>
            <a:r>
              <a:rPr lang="en-GB"/>
              <a:t>Third level</a:t>
            </a:r>
          </a:p>
          <a:p>
            <a:pPr lvl="3"/>
            <a:r>
              <a:rPr lang="en-GB"/>
              <a:t>Fourth level</a:t>
            </a:r>
          </a:p>
          <a:p>
            <a:pPr lvl="4"/>
            <a:r>
              <a:rPr lang="en-GB"/>
              <a:t>Fifth level</a:t>
            </a:r>
          </a:p>
          <a:p>
            <a:pPr lvl="5"/>
            <a:r>
              <a:rPr lang="en-GB" noProof="0"/>
              <a:t>6</a:t>
            </a:r>
          </a:p>
          <a:p>
            <a:pPr lvl="6"/>
            <a:r>
              <a:rPr lang="en-GB" noProof="0"/>
              <a:t>7</a:t>
            </a:r>
          </a:p>
          <a:p>
            <a:pPr lvl="7"/>
            <a:r>
              <a:rPr lang="en-GB" noProof="0"/>
              <a:t>8</a:t>
            </a:r>
          </a:p>
          <a:p>
            <a:pPr lvl="8"/>
            <a:r>
              <a:rPr lang="en-GB" noProof="0"/>
              <a:t>9</a:t>
            </a:r>
            <a:endParaRPr lang="en-GB"/>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49EE3078-35F5-4450-8DDB-1711F663AF0B}" type="datetime1">
              <a:rPr lang="en-GB" smtClean="0"/>
              <a:t>16/05/2025</a:t>
            </a:fld>
            <a:endParaRPr lang="en-GB"/>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3496498" y="5365665"/>
            <a:ext cx="4168502" cy="120000"/>
          </a:xfrm>
        </p:spPr>
        <p:txBody>
          <a:bodyPr/>
          <a:lstStyle/>
          <a:p>
            <a:endParaRPr lang="en-GB"/>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a:t>
            </a:fld>
            <a:endParaRPr lang="en-GB"/>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accent2"/>
                </a:solidFill>
              </a:rPr>
              <a:t>Ramboll</a:t>
            </a:r>
          </a:p>
        </p:txBody>
      </p:sp>
    </p:spTree>
    <p:extLst>
      <p:ext uri="{BB962C8B-B14F-4D97-AF65-F5344CB8AC3E}">
        <p14:creationId xmlns:p14="http://schemas.microsoft.com/office/powerpoint/2010/main" val="2217327958"/>
      </p:ext>
    </p:extLst>
  </p:cSld>
  <p:clrMapOvr>
    <a:masterClrMapping/>
  </p:clrMapOvr>
  <p:extLst>
    <p:ext uri="{DCECCB84-F9BA-43D5-87BE-67443E8EF086}">
      <p15:sldGuideLst xmlns:p15="http://schemas.microsoft.com/office/powerpoint/2012/main">
        <p15:guide id="1" pos="1652"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5715000"/>
            <a:ext cx="0" cy="0"/>
          </a:xfrm>
        </p:spPr>
        <p:txBody>
          <a:bodyPr/>
          <a:lstStyle>
            <a:lvl1pPr>
              <a:defRPr sz="100">
                <a:noFill/>
              </a:defRPr>
            </a:lvl1pPr>
          </a:lstStyle>
          <a:p>
            <a:fld id="{87CEE0B2-D606-4C87-BD16-18AC95AF549F}" type="datetime1">
              <a:rPr lang="en-GB" smtClean="0"/>
              <a:t>16/05/2025</a:t>
            </a:fld>
            <a:endParaRPr lang="en-GB"/>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9144900" cy="571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9144000" cy="5715000"/>
          </a:xfrm>
          <a:solidFill>
            <a:srgbClr val="F9F9F7"/>
          </a:solidFill>
        </p:spPr>
        <p:txBody>
          <a:bodyPr lIns="72000" tIns="72000" rIns="72000" anchor="t" anchorCtr="0"/>
          <a:lstStyle>
            <a:lvl1pPr marL="0" indent="0" algn="l">
              <a:spcAft>
                <a:spcPts val="0"/>
              </a:spcAft>
              <a:buNone/>
              <a:defRPr sz="1200"/>
            </a:lvl1pPr>
          </a:lstStyle>
          <a:p>
            <a:r>
              <a:rPr lang="en-GB" noProof="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a:t>Click to add title</a:t>
            </a:r>
          </a:p>
        </p:txBody>
      </p:sp>
    </p:spTree>
    <p:extLst>
      <p:ext uri="{BB962C8B-B14F-4D97-AF65-F5344CB8AC3E}">
        <p14:creationId xmlns:p14="http://schemas.microsoft.com/office/powerpoint/2010/main" val="31974764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900" cy="571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ctrTitle" hasCustomPrompt="1"/>
          </p:nvPr>
        </p:nvSpPr>
        <p:spPr bwMode="white">
          <a:xfrm>
            <a:off x="1012501" y="935306"/>
            <a:ext cx="6382472" cy="1653859"/>
          </a:xfrm>
        </p:spPr>
        <p:txBody>
          <a:bodyPr anchor="b"/>
          <a:lstStyle>
            <a:lvl1pPr algn="l">
              <a:defRPr sz="4500">
                <a:solidFill>
                  <a:schemeClr val="bg2"/>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012502" y="2919765"/>
            <a:ext cx="2954663" cy="960000"/>
          </a:xfrm>
        </p:spPr>
        <p:txBody>
          <a:bodyPr lIns="36000"/>
          <a:lstStyle>
            <a:lvl1pPr marL="0" indent="0" algn="l">
              <a:lnSpc>
                <a:spcPct val="100000"/>
              </a:lnSpc>
              <a:spcBef>
                <a:spcPts val="0"/>
              </a:spcBef>
              <a:buFont typeface="Verdana" panose="020B0604030504040204" pitchFamily="34" charset="0"/>
              <a:buChar char="​"/>
              <a:defRPr sz="1200">
                <a:solidFill>
                  <a:schemeClr val="tx1"/>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075B1503-1805-4DC5-AF6E-FDE48DB177B4}" type="datetime1">
              <a:rPr lang="en-GB" smtClean="0"/>
              <a:t>16/05/2025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a:t>
            </a:fld>
            <a:endParaRPr lang="en-GB"/>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bg2"/>
                </a:solidFill>
              </a:rPr>
              <a:t>Ramboll</a:t>
            </a:r>
          </a:p>
        </p:txBody>
      </p:sp>
    </p:spTree>
    <p:extLst>
      <p:ext uri="{BB962C8B-B14F-4D97-AF65-F5344CB8AC3E}">
        <p14:creationId xmlns:p14="http://schemas.microsoft.com/office/powerpoint/2010/main" val="1480811344"/>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900" cy="571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ctrTitle" hasCustomPrompt="1"/>
          </p:nvPr>
        </p:nvSpPr>
        <p:spPr bwMode="white">
          <a:xfrm>
            <a:off x="1012501" y="935306"/>
            <a:ext cx="6382472" cy="1653859"/>
          </a:xfrm>
        </p:spPr>
        <p:txBody>
          <a:bodyPr anchor="b"/>
          <a:lstStyle>
            <a:lvl1pPr algn="l">
              <a:defRPr sz="4500">
                <a:solidFill>
                  <a:schemeClr val="tx1"/>
                </a:solidFill>
              </a:defRPr>
            </a:lvl1pPr>
          </a:lstStyle>
          <a:p>
            <a:r>
              <a:rPr lang="en-GB" noProof="0"/>
              <a:t>Click to add </a:t>
            </a:r>
            <a:r>
              <a:rPr lang="en-GB"/>
              <a:t>Breaker text</a:t>
            </a:r>
          </a:p>
        </p:txBody>
      </p:sp>
      <p:sp>
        <p:nvSpPr>
          <p:cNvPr id="3" name="Subtitle 2"/>
          <p:cNvSpPr>
            <a:spLocks noGrp="1"/>
          </p:cNvSpPr>
          <p:nvPr>
            <p:ph type="subTitle" idx="1" hasCustomPrompt="1"/>
          </p:nvPr>
        </p:nvSpPr>
        <p:spPr bwMode="white">
          <a:xfrm>
            <a:off x="1012502" y="2919765"/>
            <a:ext cx="2954663" cy="960000"/>
          </a:xfrm>
        </p:spPr>
        <p:txBody>
          <a:bodyPr lIns="36000"/>
          <a:lstStyle>
            <a:lvl1pPr marL="0" indent="0" algn="l">
              <a:lnSpc>
                <a:spcPct val="100000"/>
              </a:lnSpc>
              <a:spcBef>
                <a:spcPts val="0"/>
              </a:spcBef>
              <a:buFont typeface="Verdana" panose="020B0604030504040204" pitchFamily="34" charset="0"/>
              <a:buChar char="​"/>
              <a:defRPr sz="1200">
                <a:solidFill>
                  <a:schemeClr val="tx1"/>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F24941B2-5F7F-4165-B2DE-D010B7A4A5F5}" type="datetime1">
              <a:rPr lang="en-GB" smtClean="0"/>
              <a:t>16/05/2025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tx1"/>
                </a:solidFill>
              </a:rPr>
              <a:t>Ramboll</a:t>
            </a:r>
          </a:p>
        </p:txBody>
      </p:sp>
    </p:spTree>
    <p:extLst>
      <p:ext uri="{BB962C8B-B14F-4D97-AF65-F5344CB8AC3E}">
        <p14:creationId xmlns:p14="http://schemas.microsoft.com/office/powerpoint/2010/main" val="4004401256"/>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900" cy="571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ctrTitle" hasCustomPrompt="1"/>
          </p:nvPr>
        </p:nvSpPr>
        <p:spPr>
          <a:xfrm>
            <a:off x="1012501" y="935306"/>
            <a:ext cx="6382472" cy="1653859"/>
          </a:xfrm>
        </p:spPr>
        <p:txBody>
          <a:bodyPr anchor="b"/>
          <a:lstStyle>
            <a:lvl1pPr algn="l">
              <a:defRPr sz="4500">
                <a:solidFill>
                  <a:schemeClr val="accent2"/>
                </a:solidFill>
              </a:defRPr>
            </a:lvl1pPr>
          </a:lstStyle>
          <a:p>
            <a:r>
              <a:rPr lang="en-GB" noProof="0"/>
              <a:t>Click to add </a:t>
            </a:r>
            <a:r>
              <a:rPr lang="en-GB"/>
              <a:t>Breaker text</a:t>
            </a:r>
          </a:p>
        </p:txBody>
      </p:sp>
      <p:sp>
        <p:nvSpPr>
          <p:cNvPr id="3" name="Subtitle 2"/>
          <p:cNvSpPr>
            <a:spLocks noGrp="1"/>
          </p:cNvSpPr>
          <p:nvPr>
            <p:ph type="subTitle" idx="1" hasCustomPrompt="1"/>
          </p:nvPr>
        </p:nvSpPr>
        <p:spPr>
          <a:xfrm>
            <a:off x="1012502" y="2919765"/>
            <a:ext cx="2954663" cy="960000"/>
          </a:xfrm>
        </p:spPr>
        <p:txBody>
          <a:bodyPr lIns="36000"/>
          <a:lstStyle>
            <a:lvl1pPr marL="0" indent="0" algn="l">
              <a:lnSpc>
                <a:spcPct val="100000"/>
              </a:lnSpc>
              <a:spcBef>
                <a:spcPts val="0"/>
              </a:spcBef>
              <a:buFont typeface="Verdana" panose="020B0604030504040204" pitchFamily="34" charset="0"/>
              <a:buChar char="​"/>
              <a:defRPr sz="1200">
                <a:solidFill>
                  <a:schemeClr val="accent2"/>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E373EE1C-D19B-4EA0-9A15-DED1DEE449B9}" type="datetime1">
              <a:rPr lang="en-GB" smtClean="0"/>
              <a:t>16/05/2025</a:t>
            </a:fld>
            <a:endParaRPr lang="en-GB"/>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a:t>
            </a:fld>
            <a:endParaRPr lang="en-GB"/>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accent2"/>
                </a:solidFill>
              </a:rPr>
              <a:t>Ramboll</a:t>
            </a:r>
          </a:p>
        </p:txBody>
      </p:sp>
    </p:spTree>
    <p:extLst>
      <p:ext uri="{BB962C8B-B14F-4D97-AF65-F5344CB8AC3E}">
        <p14:creationId xmlns:p14="http://schemas.microsoft.com/office/powerpoint/2010/main" val="709031245"/>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5715000"/>
            <a:ext cx="0" cy="0"/>
          </a:xfrm>
        </p:spPr>
        <p:txBody>
          <a:bodyPr/>
          <a:lstStyle>
            <a:lvl1pPr>
              <a:defRPr sz="100">
                <a:noFill/>
              </a:defRPr>
            </a:lvl1pPr>
          </a:lstStyle>
          <a:p>
            <a:fld id="{1466C188-1D45-4F08-8DB4-23F6002C2B91}" type="datetime1">
              <a:rPr lang="en-GB" smtClean="0"/>
              <a:t>16/05/2025</a:t>
            </a:fld>
            <a:endParaRPr lang="en-GB"/>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91449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9144900" cy="5715000"/>
          </a:xfrm>
          <a:solidFill>
            <a:schemeClr val="accent6"/>
          </a:solidFill>
        </p:spPr>
        <p:txBody>
          <a:bodyPr lIns="72000" tIns="72000"/>
          <a:lstStyle>
            <a:lvl1pPr marL="0" indent="0" algn="l">
              <a:spcAft>
                <a:spcPts val="0"/>
              </a:spcAft>
              <a:buNone/>
              <a:defRPr sz="1200"/>
            </a:lvl1pPr>
          </a:lstStyle>
          <a:p>
            <a:r>
              <a:rPr lang="en-GB"/>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012501" y="935306"/>
            <a:ext cx="6382472" cy="1653859"/>
          </a:xfrm>
        </p:spPr>
        <p:txBody>
          <a:bodyPr anchor="b"/>
          <a:lstStyle>
            <a:lvl1pPr algn="l">
              <a:defRPr sz="4500">
                <a:solidFill>
                  <a:schemeClr val="bg1"/>
                </a:solidFill>
              </a:defRPr>
            </a:lvl1pPr>
          </a:lstStyle>
          <a:p>
            <a:r>
              <a:rPr lang="en-GB" noProof="0"/>
              <a:t>Click to add </a:t>
            </a:r>
            <a:r>
              <a:rPr lang="en-GB"/>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012502" y="2919765"/>
            <a:ext cx="2954663" cy="960000"/>
          </a:xfrm>
        </p:spPr>
        <p:txBody>
          <a:bodyPr lIns="36000"/>
          <a:lstStyle>
            <a:lvl1pPr marL="0" indent="0" algn="l">
              <a:lnSpc>
                <a:spcPct val="100000"/>
              </a:lnSpc>
              <a:spcBef>
                <a:spcPts val="0"/>
              </a:spcBef>
              <a:buFont typeface="Verdana" panose="020B0604030504040204" pitchFamily="34" charset="0"/>
              <a:buChar char="​"/>
              <a:defRPr sz="1200">
                <a:solidFill>
                  <a:schemeClr val="bg1"/>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a:t>Click to add subtitle</a:t>
            </a:r>
          </a:p>
        </p:txBody>
      </p:sp>
    </p:spTree>
    <p:extLst>
      <p:ext uri="{BB962C8B-B14F-4D97-AF65-F5344CB8AC3E}">
        <p14:creationId xmlns:p14="http://schemas.microsoft.com/office/powerpoint/2010/main" val="22360431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7494C8F4-6B6A-48C1-B023-792B6BA54AED}" type="datetime1">
              <a:rPr lang="en-GB" smtClean="0"/>
              <a:t>16/05/2025</a:t>
            </a:fld>
            <a:endParaRPr lang="en-GB"/>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907839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8C247F8E-8C20-40E4-A53C-3DA358D8C9A7}" type="datetime1">
              <a:rPr lang="en-GB" smtClean="0"/>
              <a:t>16/05/2025</a:t>
            </a:fld>
            <a:endParaRPr lang="en-GB"/>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19548526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715000"/>
            <a:ext cx="0" cy="0"/>
          </a:xfrm>
          <a:prstGeom prst="rect">
            <a:avLst/>
          </a:prstGeom>
        </p:spPr>
        <p:txBody>
          <a:bodyPr vert="horz" lIns="0" tIns="0" rIns="0" bIns="0" rtlCol="0" anchor="b" anchorCtr="0"/>
          <a:lstStyle>
            <a:lvl1pPr algn="l">
              <a:defRPr sz="100">
                <a:noFill/>
              </a:defRPr>
            </a:lvl1pPr>
          </a:lstStyle>
          <a:p>
            <a:fld id="{8E8C12B2-0AE5-428E-985F-E18D4DA17AC7}" type="datetime1">
              <a:rPr lang="en-GB" smtClean="0"/>
              <a:t>16/05/2025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715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715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9144900" cy="571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2" name="Title 1"/>
          <p:cNvSpPr>
            <a:spLocks noGrp="1"/>
          </p:cNvSpPr>
          <p:nvPr>
            <p:ph type="ctrTitle" hasCustomPrompt="1"/>
          </p:nvPr>
        </p:nvSpPr>
        <p:spPr bwMode="white">
          <a:xfrm>
            <a:off x="270002" y="545046"/>
            <a:ext cx="8603729" cy="781844"/>
          </a:xfrm>
        </p:spPr>
        <p:txBody>
          <a:bodyPr anchor="t" anchorCtr="0"/>
          <a:lstStyle>
            <a:lvl1pPr algn="l">
              <a:defRPr sz="4500">
                <a:solidFill>
                  <a:schemeClr val="bg2"/>
                </a:solidFill>
              </a:defRPr>
            </a:lvl1pPr>
          </a:lstStyle>
          <a:p>
            <a:r>
              <a:rPr lang="en-GB" noProof="0"/>
              <a:t>Click to add </a:t>
            </a:r>
            <a:r>
              <a:rPr lang="en-GB"/>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269999" y="1524000"/>
            <a:ext cx="3240000" cy="468543"/>
          </a:xfrm>
        </p:spPr>
        <p:txBody>
          <a:bodyPr/>
          <a:lstStyle>
            <a:lvl1pPr marL="0" indent="0">
              <a:lnSpc>
                <a:spcPct val="100000"/>
              </a:lnSpc>
              <a:spcAft>
                <a:spcPts val="0"/>
              </a:spcAft>
              <a:buNone/>
              <a:defRPr sz="750">
                <a:solidFill>
                  <a:schemeClr val="tx1"/>
                </a:solidFill>
              </a:defRPr>
            </a:lvl1pPr>
            <a:lvl2pPr marL="0" indent="0">
              <a:lnSpc>
                <a:spcPct val="100000"/>
              </a:lnSpc>
              <a:spcBef>
                <a:spcPts val="0"/>
              </a:spcBef>
              <a:buNone/>
              <a:defRPr sz="750">
                <a:solidFill>
                  <a:schemeClr val="tx1"/>
                </a:solidFill>
              </a:defRPr>
            </a:lvl2pPr>
            <a:lvl3pPr marL="0" indent="0">
              <a:lnSpc>
                <a:spcPct val="100000"/>
              </a:lnSpc>
              <a:spcBef>
                <a:spcPts val="0"/>
              </a:spcBef>
              <a:buNone/>
              <a:defRPr sz="750">
                <a:solidFill>
                  <a:schemeClr val="tx1"/>
                </a:solidFill>
              </a:defRPr>
            </a:lvl3pPr>
            <a:lvl4pPr>
              <a:lnSpc>
                <a:spcPct val="100000"/>
              </a:lnSpc>
              <a:spcBef>
                <a:spcPts val="0"/>
              </a:spcBef>
              <a:buNone/>
              <a:defRPr sz="750">
                <a:solidFill>
                  <a:schemeClr val="tx1"/>
                </a:solidFill>
              </a:defRPr>
            </a:lvl4pPr>
            <a:lvl5pPr>
              <a:lnSpc>
                <a:spcPct val="100000"/>
              </a:lnSpc>
              <a:spcBef>
                <a:spcPts val="0"/>
              </a:spcBef>
              <a:buNone/>
              <a:defRPr sz="750">
                <a:solidFill>
                  <a:schemeClr val="tx1"/>
                </a:solidFill>
              </a:defRPr>
            </a:lvl5pPr>
            <a:lvl6pPr>
              <a:spcBef>
                <a:spcPts val="0"/>
              </a:spcBef>
              <a:buNone/>
              <a:defRPr sz="750">
                <a:solidFill>
                  <a:schemeClr val="tx1"/>
                </a:solidFill>
              </a:defRPr>
            </a:lvl6pPr>
            <a:lvl7pPr>
              <a:spcBef>
                <a:spcPts val="0"/>
              </a:spcBef>
              <a:buNone/>
              <a:defRPr sz="750">
                <a:solidFill>
                  <a:schemeClr val="tx1"/>
                </a:solidFill>
              </a:defRPr>
            </a:lvl7pPr>
            <a:lvl8pPr marL="0" indent="0">
              <a:spcBef>
                <a:spcPts val="0"/>
              </a:spcBef>
              <a:buNone/>
              <a:defRPr sz="750">
                <a:solidFill>
                  <a:schemeClr val="tx1"/>
                </a:solidFill>
              </a:defRPr>
            </a:lvl8pPr>
            <a:lvl9pPr marL="0" indent="0">
              <a:spcBef>
                <a:spcPts val="0"/>
              </a:spcBef>
              <a:buNone/>
              <a:defRPr sz="750">
                <a:solidFill>
                  <a:schemeClr val="tx1"/>
                </a:solidFill>
              </a:defRPr>
            </a:lvl9pPr>
          </a:lstStyle>
          <a:p>
            <a:pPr lvl="0"/>
            <a:r>
              <a:rPr lang="en-GB"/>
              <a:t>Click to add Name Last name</a:t>
            </a:r>
            <a:br>
              <a:rPr lang="en-GB"/>
            </a:br>
            <a:r>
              <a:rPr lang="en-GB"/>
              <a:t>Job title, Department</a:t>
            </a:r>
            <a:br>
              <a:rPr lang="en-GB"/>
            </a:br>
            <a:r>
              <a:rPr lang="en-GB"/>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70000" y="4899053"/>
            <a:ext cx="1962900" cy="272947"/>
          </a:xfrm>
          <a:prstGeom prst="rect">
            <a:avLst/>
          </a:prstGeom>
        </p:spPr>
      </p:pic>
    </p:spTree>
    <p:extLst>
      <p:ext uri="{BB962C8B-B14F-4D97-AF65-F5344CB8AC3E}">
        <p14:creationId xmlns:p14="http://schemas.microsoft.com/office/powerpoint/2010/main" val="379742527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715000"/>
            <a:ext cx="0" cy="0"/>
          </a:xfrm>
        </p:spPr>
        <p:txBody>
          <a:bodyPr/>
          <a:lstStyle>
            <a:lvl1pPr>
              <a:defRPr sz="100">
                <a:noFill/>
              </a:defRPr>
            </a:lvl1pPr>
          </a:lstStyle>
          <a:p>
            <a:fld id="{65259D24-E6A6-4D69-90CB-83073E8387B2}" type="datetime1">
              <a:rPr lang="en-GB" smtClean="0"/>
              <a:t>16/05/2025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9144900" cy="5718000"/>
          </a:xfrm>
          <a:solidFill>
            <a:srgbClr val="F9F9F7"/>
          </a:solidFill>
        </p:spPr>
        <p:txBody>
          <a:bodyPr lIns="72000" tIns="72000"/>
          <a:lstStyle>
            <a:lvl1pPr marL="0" indent="0" algn="l">
              <a:spcAft>
                <a:spcPts val="0"/>
              </a:spcAft>
              <a:buNone/>
              <a:defRPr sz="12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270000" y="4899000"/>
            <a:ext cx="1962900" cy="2730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270000" y="545042"/>
            <a:ext cx="7864350" cy="669000"/>
          </a:xfrm>
        </p:spPr>
        <p:txBody>
          <a:bodyPr anchor="b" anchorCtr="0"/>
          <a:lstStyle>
            <a:lvl1pPr algn="l">
              <a:defRPr sz="4500"/>
            </a:lvl1pPr>
          </a:lstStyle>
          <a:p>
            <a:r>
              <a:rPr lang="en-GB"/>
              <a:t>Headline</a:t>
            </a:r>
          </a:p>
        </p:txBody>
      </p:sp>
      <p:sp>
        <p:nvSpPr>
          <p:cNvPr id="3" name="Subtitle 2"/>
          <p:cNvSpPr>
            <a:spLocks noGrp="1"/>
          </p:cNvSpPr>
          <p:nvPr>
            <p:ph type="subTitle" idx="1" hasCustomPrompt="1"/>
          </p:nvPr>
        </p:nvSpPr>
        <p:spPr>
          <a:xfrm>
            <a:off x="270000" y="3906000"/>
            <a:ext cx="7864350" cy="690000"/>
          </a:xfrm>
        </p:spPr>
        <p:txBody>
          <a:bodyPr/>
          <a:lstStyle>
            <a:lvl1pPr marL="0" indent="0" algn="l">
              <a:spcBef>
                <a:spcPts val="0"/>
              </a:spcBef>
              <a:buFont typeface="Verdana" panose="020B0604030504040204" pitchFamily="34" charset="0"/>
              <a:buChar char="​"/>
              <a:defRPr sz="900"/>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270000" y="1296274"/>
            <a:ext cx="7864350" cy="1230000"/>
          </a:xfrm>
        </p:spPr>
        <p:txBody>
          <a:bodyPr/>
          <a:lstStyle>
            <a:lvl1pPr marL="0" indent="0" algn="l" defTabSz="685783" rtl="0" eaLnBrk="1" latinLnBrk="0" hangingPunct="1">
              <a:lnSpc>
                <a:spcPct val="83000"/>
              </a:lnSpc>
              <a:spcBef>
                <a:spcPct val="0"/>
              </a:spcBef>
              <a:buNone/>
              <a:defRPr lang="en-US" sz="4500" kern="1200" spc="-15" baseline="0" dirty="0" smtClean="0">
                <a:solidFill>
                  <a:srgbClr val="333333"/>
                </a:solidFill>
                <a:latin typeface="+mj-lt"/>
                <a:ea typeface="+mj-ea"/>
                <a:cs typeface="+mj-cs"/>
              </a:defRPr>
            </a:lvl1pPr>
            <a:lvl2pPr marL="107997" indent="0" algn="l" defTabSz="685783" rtl="0" eaLnBrk="1" latinLnBrk="0" hangingPunct="1">
              <a:lnSpc>
                <a:spcPct val="83000"/>
              </a:lnSpc>
              <a:spcBef>
                <a:spcPct val="0"/>
              </a:spcBef>
              <a:buNone/>
              <a:defRPr lang="en-US" sz="4500" kern="1200" spc="-15"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28575385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715000"/>
            <a:ext cx="0" cy="0"/>
          </a:xfrm>
          <a:prstGeom prst="rect">
            <a:avLst/>
          </a:prstGeom>
        </p:spPr>
        <p:txBody>
          <a:bodyPr vert="horz" lIns="0" tIns="0" rIns="0" bIns="0" rtlCol="0" anchor="b" anchorCtr="0"/>
          <a:lstStyle>
            <a:lvl1pPr algn="l">
              <a:defRPr sz="100">
                <a:noFill/>
              </a:defRPr>
            </a:lvl1pPr>
          </a:lstStyle>
          <a:p>
            <a:fld id="{D9DD72BF-EDEC-441F-B5D6-F68832F343C4}" type="datetime1">
              <a:rPr lang="en-GB" smtClean="0"/>
              <a:t>16/05/2025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715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715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91449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9144900" cy="5715000"/>
          </a:xfrm>
          <a:solidFill>
            <a:schemeClr val="accent6"/>
          </a:solidFill>
        </p:spPr>
        <p:txBody>
          <a:bodyPr lIns="72000" tIns="72000"/>
          <a:lstStyle>
            <a:lvl1pPr marL="0" indent="0" algn="l">
              <a:spcAft>
                <a:spcPts val="0"/>
              </a:spcAft>
              <a:buNone/>
              <a:defRPr sz="12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270000" y="4899000"/>
            <a:ext cx="1962900" cy="2730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270002" y="545046"/>
            <a:ext cx="8603729" cy="978959"/>
          </a:xfrm>
        </p:spPr>
        <p:txBody>
          <a:bodyPr anchor="t" anchorCtr="0"/>
          <a:lstStyle>
            <a:lvl1pPr algn="l">
              <a:defRPr sz="4500">
                <a:solidFill>
                  <a:schemeClr val="tx1"/>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269999" y="1524000"/>
            <a:ext cx="3240000" cy="468543"/>
          </a:xfrm>
        </p:spPr>
        <p:txBody>
          <a:bodyPr/>
          <a:lstStyle>
            <a:lvl1pPr marL="0" indent="0">
              <a:lnSpc>
                <a:spcPct val="100000"/>
              </a:lnSpc>
              <a:spcAft>
                <a:spcPts val="0"/>
              </a:spcAft>
              <a:buNone/>
              <a:defRPr sz="750">
                <a:solidFill>
                  <a:schemeClr val="tx1"/>
                </a:solidFill>
              </a:defRPr>
            </a:lvl1pPr>
            <a:lvl2pPr marL="0" indent="0">
              <a:lnSpc>
                <a:spcPct val="100000"/>
              </a:lnSpc>
              <a:spcBef>
                <a:spcPts val="0"/>
              </a:spcBef>
              <a:buNone/>
              <a:defRPr sz="750">
                <a:solidFill>
                  <a:schemeClr val="tx1"/>
                </a:solidFill>
              </a:defRPr>
            </a:lvl2pPr>
            <a:lvl3pPr marL="0" indent="0">
              <a:lnSpc>
                <a:spcPct val="100000"/>
              </a:lnSpc>
              <a:spcBef>
                <a:spcPts val="0"/>
              </a:spcBef>
              <a:buNone/>
              <a:defRPr sz="750">
                <a:solidFill>
                  <a:schemeClr val="tx1"/>
                </a:solidFill>
              </a:defRPr>
            </a:lvl3pPr>
            <a:lvl4pPr>
              <a:lnSpc>
                <a:spcPct val="100000"/>
              </a:lnSpc>
              <a:spcBef>
                <a:spcPts val="0"/>
              </a:spcBef>
              <a:buNone/>
              <a:defRPr sz="750">
                <a:solidFill>
                  <a:schemeClr val="tx1"/>
                </a:solidFill>
              </a:defRPr>
            </a:lvl4pPr>
            <a:lvl5pPr>
              <a:lnSpc>
                <a:spcPct val="100000"/>
              </a:lnSpc>
              <a:spcBef>
                <a:spcPts val="0"/>
              </a:spcBef>
              <a:buNone/>
              <a:defRPr sz="750">
                <a:solidFill>
                  <a:schemeClr val="tx1"/>
                </a:solidFill>
              </a:defRPr>
            </a:lvl5pPr>
            <a:lvl6pPr>
              <a:spcBef>
                <a:spcPts val="0"/>
              </a:spcBef>
              <a:buNone/>
              <a:defRPr sz="750">
                <a:solidFill>
                  <a:schemeClr val="tx1"/>
                </a:solidFill>
              </a:defRPr>
            </a:lvl6pPr>
            <a:lvl7pPr>
              <a:spcBef>
                <a:spcPts val="0"/>
              </a:spcBef>
              <a:buNone/>
              <a:defRPr sz="750">
                <a:solidFill>
                  <a:schemeClr val="tx1"/>
                </a:solidFill>
              </a:defRPr>
            </a:lvl7pPr>
            <a:lvl8pPr marL="0" indent="0">
              <a:spcBef>
                <a:spcPts val="0"/>
              </a:spcBef>
              <a:buNone/>
              <a:defRPr sz="750">
                <a:solidFill>
                  <a:schemeClr val="tx1"/>
                </a:solidFill>
              </a:defRPr>
            </a:lvl8pPr>
            <a:lvl9pPr marL="0" indent="0">
              <a:spcBef>
                <a:spcPts val="0"/>
              </a:spcBef>
              <a:buNone/>
              <a:defRPr sz="75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3980217615"/>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715000"/>
            <a:ext cx="0" cy="0"/>
          </a:xfrm>
          <a:prstGeom prst="rect">
            <a:avLst/>
          </a:prstGeom>
        </p:spPr>
        <p:txBody>
          <a:bodyPr vert="horz" lIns="0" tIns="0" rIns="0" bIns="0" rtlCol="0" anchor="b" anchorCtr="0"/>
          <a:lstStyle>
            <a:lvl1pPr algn="l">
              <a:defRPr sz="100">
                <a:noFill/>
              </a:defRPr>
            </a:lvl1pPr>
          </a:lstStyle>
          <a:p>
            <a:fld id="{D9DD72BF-EDEC-441F-B5D6-F68832F343C4}" type="datetime1">
              <a:rPr lang="en-GB" smtClean="0"/>
              <a:t>16/05/2025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715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715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91449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9144900" cy="5715000"/>
          </a:xfrm>
          <a:solidFill>
            <a:schemeClr val="accent6"/>
          </a:solidFill>
        </p:spPr>
        <p:txBody>
          <a:bodyPr lIns="72000" tIns="72000"/>
          <a:lstStyle>
            <a:lvl1pPr marL="0" indent="0" algn="l">
              <a:spcAft>
                <a:spcPts val="0"/>
              </a:spcAft>
              <a:buNone/>
              <a:defRPr sz="1200"/>
            </a:lvl1pPr>
          </a:lstStyle>
          <a:p>
            <a:r>
              <a:rPr lang="en-GB"/>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270000" y="4899000"/>
            <a:ext cx="1962900" cy="2730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270002" y="545046"/>
            <a:ext cx="8603729" cy="978959"/>
          </a:xfrm>
        </p:spPr>
        <p:txBody>
          <a:bodyPr anchor="t" anchorCtr="0"/>
          <a:lstStyle>
            <a:lvl1pPr algn="l">
              <a:defRPr sz="4500">
                <a:solidFill>
                  <a:schemeClr val="tx2"/>
                </a:solidFill>
              </a:defRPr>
            </a:lvl1pPr>
          </a:lstStyle>
          <a:p>
            <a:r>
              <a:rPr lang="en-GB" noProof="0"/>
              <a:t>Click to add </a:t>
            </a:r>
            <a:r>
              <a:rPr lang="en-GB"/>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269999" y="1524000"/>
            <a:ext cx="3240000" cy="468543"/>
          </a:xfrm>
        </p:spPr>
        <p:txBody>
          <a:bodyPr/>
          <a:lstStyle>
            <a:lvl1pPr marL="0" indent="0">
              <a:lnSpc>
                <a:spcPct val="100000"/>
              </a:lnSpc>
              <a:spcAft>
                <a:spcPts val="0"/>
              </a:spcAft>
              <a:buNone/>
              <a:defRPr sz="750">
                <a:solidFill>
                  <a:srgbClr val="333333"/>
                </a:solidFill>
              </a:defRPr>
            </a:lvl1pPr>
            <a:lvl2pPr marL="0" indent="0">
              <a:lnSpc>
                <a:spcPct val="100000"/>
              </a:lnSpc>
              <a:spcBef>
                <a:spcPts val="0"/>
              </a:spcBef>
              <a:buNone/>
              <a:defRPr sz="750">
                <a:solidFill>
                  <a:schemeClr val="tx1"/>
                </a:solidFill>
              </a:defRPr>
            </a:lvl2pPr>
            <a:lvl3pPr marL="0" indent="0">
              <a:lnSpc>
                <a:spcPct val="100000"/>
              </a:lnSpc>
              <a:spcBef>
                <a:spcPts val="0"/>
              </a:spcBef>
              <a:buNone/>
              <a:defRPr sz="750">
                <a:solidFill>
                  <a:schemeClr val="tx1"/>
                </a:solidFill>
              </a:defRPr>
            </a:lvl3pPr>
            <a:lvl4pPr>
              <a:lnSpc>
                <a:spcPct val="100000"/>
              </a:lnSpc>
              <a:spcBef>
                <a:spcPts val="0"/>
              </a:spcBef>
              <a:buNone/>
              <a:defRPr sz="750">
                <a:solidFill>
                  <a:schemeClr val="tx1"/>
                </a:solidFill>
              </a:defRPr>
            </a:lvl4pPr>
            <a:lvl5pPr>
              <a:lnSpc>
                <a:spcPct val="100000"/>
              </a:lnSpc>
              <a:spcBef>
                <a:spcPts val="0"/>
              </a:spcBef>
              <a:buNone/>
              <a:defRPr sz="750">
                <a:solidFill>
                  <a:schemeClr val="tx1"/>
                </a:solidFill>
              </a:defRPr>
            </a:lvl5pPr>
            <a:lvl6pPr>
              <a:spcBef>
                <a:spcPts val="0"/>
              </a:spcBef>
              <a:buNone/>
              <a:defRPr sz="750">
                <a:solidFill>
                  <a:schemeClr val="tx1"/>
                </a:solidFill>
              </a:defRPr>
            </a:lvl6pPr>
            <a:lvl7pPr>
              <a:spcBef>
                <a:spcPts val="0"/>
              </a:spcBef>
              <a:buNone/>
              <a:defRPr sz="750">
                <a:solidFill>
                  <a:schemeClr val="tx1"/>
                </a:solidFill>
              </a:defRPr>
            </a:lvl7pPr>
            <a:lvl8pPr marL="0" indent="0">
              <a:spcBef>
                <a:spcPts val="0"/>
              </a:spcBef>
              <a:buNone/>
              <a:defRPr sz="750">
                <a:solidFill>
                  <a:schemeClr val="tx1"/>
                </a:solidFill>
              </a:defRPr>
            </a:lvl8pPr>
            <a:lvl9pPr marL="0" indent="0">
              <a:spcBef>
                <a:spcPts val="0"/>
              </a:spcBef>
              <a:buNone/>
              <a:defRPr sz="750">
                <a:solidFill>
                  <a:schemeClr val="tx1"/>
                </a:solidFill>
              </a:defRPr>
            </a:lvl9pPr>
          </a:lstStyle>
          <a:p>
            <a:pPr lvl="0"/>
            <a:r>
              <a:rPr lang="en-GB"/>
              <a:t>Click to add Name Last name</a:t>
            </a:r>
            <a:br>
              <a:rPr lang="en-GB"/>
            </a:br>
            <a:r>
              <a:rPr lang="en-GB"/>
              <a:t>Job title, Department</a:t>
            </a:r>
            <a:br>
              <a:rPr lang="en-GB"/>
            </a:br>
            <a:r>
              <a:rPr lang="en-GB"/>
              <a:t>e-mail</a:t>
            </a:r>
          </a:p>
        </p:txBody>
      </p:sp>
    </p:spTree>
    <p:extLst>
      <p:ext uri="{BB962C8B-B14F-4D97-AF65-F5344CB8AC3E}">
        <p14:creationId xmlns:p14="http://schemas.microsoft.com/office/powerpoint/2010/main" val="2236477381"/>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715000"/>
            <a:ext cx="0" cy="0"/>
          </a:xfrm>
          <a:prstGeom prst="rect">
            <a:avLst/>
          </a:prstGeom>
        </p:spPr>
        <p:txBody>
          <a:bodyPr vert="horz" lIns="0" tIns="0" rIns="0" bIns="0" rtlCol="0" anchor="b" anchorCtr="0"/>
          <a:lstStyle>
            <a:lvl1pPr algn="l">
              <a:defRPr sz="100">
                <a:noFill/>
              </a:defRPr>
            </a:lvl1pPr>
          </a:lstStyle>
          <a:p>
            <a:fld id="{A6F26645-C2A2-4B76-9EB3-5D9CA57B224A}" type="datetime1">
              <a:rPr lang="en-GB" smtClean="0"/>
              <a:t>16/05/2025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715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715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9144900" cy="571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9266" y="1068963"/>
            <a:ext cx="3739500" cy="3539169"/>
          </a:xfrm>
          <a:prstGeom prst="rect">
            <a:avLst/>
          </a:prstGeom>
        </p:spPr>
      </p:pic>
    </p:spTree>
    <p:extLst>
      <p:ext uri="{BB962C8B-B14F-4D97-AF65-F5344CB8AC3E}">
        <p14:creationId xmlns:p14="http://schemas.microsoft.com/office/powerpoint/2010/main" val="418413711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715000"/>
            <a:ext cx="0" cy="0"/>
          </a:xfrm>
          <a:prstGeom prst="rect">
            <a:avLst/>
          </a:prstGeom>
        </p:spPr>
        <p:txBody>
          <a:bodyPr vert="horz" lIns="0" tIns="0" rIns="0" bIns="0" rtlCol="0" anchor="b" anchorCtr="0"/>
          <a:lstStyle>
            <a:lvl1pPr algn="l">
              <a:defRPr sz="100">
                <a:noFill/>
              </a:defRPr>
            </a:lvl1pPr>
          </a:lstStyle>
          <a:p>
            <a:fld id="{F25BA43C-8502-4266-A056-72866794E701}" type="datetime1">
              <a:rPr lang="en-GB" smtClean="0"/>
              <a:t>16/05/2025</a:t>
            </a:fld>
            <a:endParaRPr lang="en-GB"/>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715000"/>
            <a:ext cx="0" cy="0"/>
          </a:xfrm>
          <a:prstGeom prst="rect">
            <a:avLst/>
          </a:prstGeom>
        </p:spPr>
        <p:txBody>
          <a:bodyPr vert="horz" lIns="0" tIns="0" rIns="0" bIns="0" rtlCol="0" anchor="b" anchorCtr="0"/>
          <a:lstStyle>
            <a:lvl1pPr algn="ctr">
              <a:defRPr sz="100">
                <a:noFill/>
              </a:defRPr>
            </a:lvl1pPr>
          </a:lstStyle>
          <a:p>
            <a:endParaRPr lang="en-GB"/>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7150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a:t>
            </a:fld>
            <a:endParaRPr lang="en-GB"/>
          </a:p>
        </p:txBody>
      </p:sp>
      <p:sp>
        <p:nvSpPr>
          <p:cNvPr id="7" name="Background"/>
          <p:cNvSpPr/>
          <p:nvPr userDrawn="1"/>
        </p:nvSpPr>
        <p:spPr>
          <a:xfrm>
            <a:off x="0" y="0"/>
            <a:ext cx="9144900" cy="571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9266" y="1068963"/>
            <a:ext cx="3739500" cy="3539169"/>
          </a:xfrm>
          <a:prstGeom prst="rect">
            <a:avLst/>
          </a:prstGeom>
        </p:spPr>
      </p:pic>
    </p:spTree>
    <p:extLst>
      <p:ext uri="{BB962C8B-B14F-4D97-AF65-F5344CB8AC3E}">
        <p14:creationId xmlns:p14="http://schemas.microsoft.com/office/powerpoint/2010/main" val="952240583"/>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029067" y="3844397"/>
            <a:ext cx="746811" cy="1721576"/>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3258900" y="782119"/>
            <a:ext cx="2160000"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783" rtl="0" eaLnBrk="1" fontAlgn="auto" latinLnBrk="0" hangingPunct="1">
              <a:lnSpc>
                <a:spcPct val="100000"/>
              </a:lnSpc>
              <a:spcBef>
                <a:spcPts val="900"/>
              </a:spcBef>
              <a:spcAft>
                <a:spcPts val="450"/>
              </a:spcAft>
              <a:buClrTx/>
              <a:buSzTx/>
              <a:buFontTx/>
              <a:buNone/>
              <a:tabLst/>
              <a:defRPr/>
            </a:pPr>
            <a:r>
              <a:rPr lang="en-GB" sz="1200">
                <a:solidFill>
                  <a:srgbClr val="333333"/>
                </a:solidFill>
                <a:latin typeface="+mn-lt"/>
                <a:cs typeface="Verdana" panose="020B0604030504040204" pitchFamily="34" charset="0"/>
              </a:rPr>
              <a:t>PICTURES</a:t>
            </a:r>
            <a:br>
              <a:rPr lang="en-GB" sz="675">
                <a:solidFill>
                  <a:srgbClr val="333333"/>
                </a:solidFill>
                <a:latin typeface="+mn-lt"/>
                <a:cs typeface="Verdana" panose="020B0604030504040204" pitchFamily="34" charset="0"/>
              </a:rPr>
            </a:br>
            <a:r>
              <a:rPr lang="en-GB" sz="675" b="1" noProof="1">
                <a:solidFill>
                  <a:srgbClr val="333333"/>
                </a:solidFill>
                <a:latin typeface="+mn-lt"/>
                <a:cs typeface="Verdana" panose="020B0604030504040204" pitchFamily="34" charset="0"/>
              </a:rPr>
              <a:t>Insert corporate picture from Templafy</a:t>
            </a:r>
            <a:endParaRPr lang="en-GB" altLang="da-DK" sz="675" b="0" noProof="1">
              <a:solidFill>
                <a:srgbClr val="333333"/>
              </a:solidFill>
              <a:latin typeface="+mn-lt"/>
              <a:cs typeface="Verdana" panose="020B0604030504040204" pitchFamily="34" charset="0"/>
            </a:endParaRPr>
          </a:p>
          <a:p>
            <a:pPr marL="0" marR="0" lvl="0" indent="0" algn="l" defTabSz="685783" rtl="0" eaLnBrk="1" fontAlgn="auto" latinLnBrk="0" hangingPunct="1">
              <a:lnSpc>
                <a:spcPct val="100000"/>
              </a:lnSpc>
              <a:spcBef>
                <a:spcPts val="0"/>
              </a:spcBef>
              <a:spcAft>
                <a:spcPts val="450"/>
              </a:spcAft>
              <a:buClrTx/>
              <a:buSzTx/>
              <a:buFontTx/>
              <a:buNone/>
              <a:tabLst/>
              <a:defRPr/>
            </a:pPr>
            <a:r>
              <a:rPr lang="en-GB" altLang="da-DK" sz="675" b="1" noProof="1">
                <a:solidFill>
                  <a:srgbClr val="333333"/>
                </a:solidFill>
                <a:latin typeface="+mn-lt"/>
                <a:cs typeface="Verdana" panose="020B0604030504040204" pitchFamily="34" charset="0"/>
              </a:rPr>
              <a:t>1.</a:t>
            </a:r>
            <a:r>
              <a:rPr lang="en-GB" altLang="da-DK" sz="675" b="0" noProof="1">
                <a:solidFill>
                  <a:srgbClr val="333333"/>
                </a:solidFill>
                <a:latin typeface="+mn-lt"/>
                <a:cs typeface="Verdana" panose="020B0604030504040204" pitchFamily="34" charset="0"/>
              </a:rPr>
              <a:t> Click the blue </a:t>
            </a:r>
            <a:r>
              <a:rPr lang="en-GB" altLang="da-DK" sz="675" b="1" baseline="0" noProof="1">
                <a:solidFill>
                  <a:srgbClr val="333333"/>
                </a:solidFill>
                <a:latin typeface="+mn-lt"/>
                <a:cs typeface="Verdana" panose="020B0604030504040204" pitchFamily="34" charset="0"/>
              </a:rPr>
              <a:t>Templafy </a:t>
            </a:r>
            <a:r>
              <a:rPr lang="en-GB" altLang="da-DK" sz="675" b="0" baseline="0" noProof="1">
                <a:solidFill>
                  <a:srgbClr val="333333"/>
                </a:solidFill>
                <a:latin typeface="+mn-lt"/>
                <a:cs typeface="Verdana" panose="020B0604030504040204" pitchFamily="34" charset="0"/>
              </a:rPr>
              <a:t>button</a:t>
            </a:r>
          </a:p>
          <a:p>
            <a:pPr marL="0" marR="0" lvl="0" indent="0" algn="l" defTabSz="685783" rtl="0" eaLnBrk="1" fontAlgn="auto" latinLnBrk="0" hangingPunct="1">
              <a:lnSpc>
                <a:spcPct val="100000"/>
              </a:lnSpc>
              <a:spcBef>
                <a:spcPts val="0"/>
              </a:spcBef>
              <a:spcAft>
                <a:spcPts val="450"/>
              </a:spcAft>
              <a:buClrTx/>
              <a:buSzTx/>
              <a:buFontTx/>
              <a:buNone/>
              <a:tabLst/>
              <a:defRPr/>
            </a:pPr>
            <a:r>
              <a:rPr lang="en-GB" altLang="da-DK" sz="675" b="1" baseline="0" noProof="1">
                <a:solidFill>
                  <a:srgbClr val="333333"/>
                </a:solidFill>
                <a:latin typeface="+mn-lt"/>
                <a:cs typeface="Verdana" panose="020B0604030504040204" pitchFamily="34" charset="0"/>
              </a:rPr>
              <a:t>2. </a:t>
            </a:r>
            <a:r>
              <a:rPr lang="en-GB" altLang="da-DK" sz="675" b="0" baseline="0" noProof="1">
                <a:solidFill>
                  <a:srgbClr val="333333"/>
                </a:solidFill>
                <a:latin typeface="+mn-lt"/>
                <a:cs typeface="Verdana" panose="020B0604030504040204" pitchFamily="34" charset="0"/>
              </a:rPr>
              <a:t>In the dropdown, click </a:t>
            </a:r>
            <a:r>
              <a:rPr lang="en-GB" altLang="da-DK" sz="675" b="1" baseline="0" noProof="1">
                <a:solidFill>
                  <a:srgbClr val="333333"/>
                </a:solidFill>
                <a:latin typeface="+mn-lt"/>
                <a:cs typeface="Verdana" panose="020B0604030504040204" pitchFamily="34" charset="0"/>
              </a:rPr>
              <a:t>Images</a:t>
            </a:r>
            <a:r>
              <a:rPr lang="en-GB" altLang="da-DK" sz="675" b="0" baseline="0" noProof="1">
                <a:solidFill>
                  <a:srgbClr val="333333"/>
                </a:solidFill>
                <a:latin typeface="+mn-lt"/>
                <a:cs typeface="Verdana" panose="020B0604030504040204" pitchFamily="34" charset="0"/>
              </a:rPr>
              <a:t>, or click the </a:t>
            </a:r>
            <a:r>
              <a:rPr lang="en-GB" altLang="da-DK" sz="675" b="1" baseline="0" noProof="1">
                <a:solidFill>
                  <a:srgbClr val="333333"/>
                </a:solidFill>
                <a:latin typeface="+mn-lt"/>
                <a:cs typeface="Verdana" panose="020B0604030504040204" pitchFamily="34" charset="0"/>
              </a:rPr>
              <a:t>Images </a:t>
            </a:r>
            <a:r>
              <a:rPr lang="en-GB" altLang="da-DK" sz="675" b="0" i="0" baseline="0" noProof="1">
                <a:solidFill>
                  <a:srgbClr val="333333"/>
                </a:solidFill>
                <a:latin typeface="+mn-lt"/>
                <a:cs typeface="Verdana" panose="020B0604030504040204" pitchFamily="34" charset="0"/>
              </a:rPr>
              <a:t>button</a:t>
            </a:r>
            <a:r>
              <a:rPr lang="en-GB" altLang="da-DK" sz="675" b="0" baseline="0" noProof="1">
                <a:solidFill>
                  <a:srgbClr val="333333"/>
                </a:solidFill>
                <a:latin typeface="+mn-lt"/>
                <a:cs typeface="Verdana" panose="020B0604030504040204" pitchFamily="34" charset="0"/>
              </a:rPr>
              <a:t> in the Templafy pane on the right side of the screen</a:t>
            </a:r>
            <a:endParaRPr lang="en-GB" altLang="da-DK" sz="675" noProof="1">
              <a:solidFill>
                <a:srgbClr val="333333"/>
              </a:solidFill>
              <a:latin typeface="+mn-lt"/>
              <a:cs typeface="Verdana" panose="020B0604030504040204" pitchFamily="34" charset="0"/>
            </a:endParaRPr>
          </a:p>
          <a:p>
            <a:pPr marL="0" marR="0" lvl="0" indent="0" algn="l" defTabSz="685783" rtl="0" eaLnBrk="1" fontAlgn="auto" latinLnBrk="0" hangingPunct="1">
              <a:lnSpc>
                <a:spcPct val="100000"/>
              </a:lnSpc>
              <a:spcBef>
                <a:spcPts val="0"/>
              </a:spcBef>
              <a:spcAft>
                <a:spcPts val="450"/>
              </a:spcAft>
              <a:buClrTx/>
              <a:buSzTx/>
              <a:buFontTx/>
              <a:buNone/>
              <a:tabLst/>
              <a:defRPr/>
            </a:pPr>
            <a:endParaRPr lang="en-GB" altLang="da-DK" sz="675" b="0" baseline="0" noProof="1">
              <a:solidFill>
                <a:srgbClr val="333333"/>
              </a:solidFill>
              <a:latin typeface="+mn-lt"/>
              <a:cs typeface="Verdana" panose="020B0604030504040204" pitchFamily="34" charset="0"/>
            </a:endParaRPr>
          </a:p>
          <a:p>
            <a:pPr marL="0" marR="0" lvl="0" indent="0" algn="l" defTabSz="685783" rtl="0" eaLnBrk="1" fontAlgn="auto" latinLnBrk="0" hangingPunct="1">
              <a:lnSpc>
                <a:spcPct val="100000"/>
              </a:lnSpc>
              <a:spcBef>
                <a:spcPts val="0"/>
              </a:spcBef>
              <a:spcAft>
                <a:spcPts val="450"/>
              </a:spcAft>
              <a:buClrTx/>
              <a:buSzTx/>
              <a:buFontTx/>
              <a:buNone/>
              <a:tabLst/>
              <a:defRPr/>
            </a:pPr>
            <a:r>
              <a:rPr lang="en-GB" altLang="da-DK" sz="675" b="1" baseline="0" noProof="1">
                <a:solidFill>
                  <a:srgbClr val="333333"/>
                </a:solidFill>
                <a:latin typeface="+mn-lt"/>
                <a:cs typeface="Verdana" panose="020B0604030504040204" pitchFamily="34" charset="0"/>
              </a:rPr>
              <a:t>Insert picture</a:t>
            </a:r>
          </a:p>
          <a:p>
            <a:pPr eaLnBrk="1" hangingPunct="1">
              <a:spcAft>
                <a:spcPts val="450"/>
              </a:spcAft>
              <a:defRPr/>
            </a:pPr>
            <a:r>
              <a:rPr lang="en-GB" altLang="da-DK" sz="675" b="0" noProof="1">
                <a:solidFill>
                  <a:srgbClr val="333333"/>
                </a:solidFill>
                <a:latin typeface="+mn-lt"/>
                <a:cs typeface="Verdana" panose="020B0604030504040204" pitchFamily="34" charset="0"/>
              </a:rPr>
              <a:t>On slides with pictureplaceholder, click on the icon and choose </a:t>
            </a:r>
            <a:r>
              <a:rPr lang="en-GB" altLang="da-DK" sz="675" b="1" noProof="1">
                <a:solidFill>
                  <a:srgbClr val="333333"/>
                </a:solidFill>
                <a:latin typeface="+mn-lt"/>
                <a:cs typeface="Verdana" panose="020B0604030504040204" pitchFamily="34" charset="0"/>
              </a:rPr>
              <a:t>Insert</a:t>
            </a:r>
          </a:p>
          <a:p>
            <a:pPr eaLnBrk="1" hangingPunct="1">
              <a:spcBef>
                <a:spcPts val="900"/>
              </a:spcBef>
              <a:spcAft>
                <a:spcPts val="450"/>
              </a:spcAft>
              <a:defRPr/>
            </a:pPr>
            <a:r>
              <a:rPr lang="en-GB" sz="675" b="1" noProof="1">
                <a:solidFill>
                  <a:srgbClr val="333333"/>
                </a:solidFill>
                <a:latin typeface="+mn-lt"/>
                <a:cs typeface="Verdana" panose="020B0604030504040204" pitchFamily="34" charset="0"/>
              </a:rPr>
              <a:t>Crop picture</a:t>
            </a:r>
          </a:p>
          <a:p>
            <a:pPr eaLnBrk="1" hangingPunct="1">
              <a:spcAft>
                <a:spcPts val="450"/>
              </a:spcAft>
              <a:defRPr/>
            </a:pPr>
            <a:r>
              <a:rPr lang="en-GB" altLang="da-DK" sz="675" b="1" noProof="1">
                <a:solidFill>
                  <a:srgbClr val="333333"/>
                </a:solidFill>
                <a:latin typeface="+mn-lt"/>
                <a:cs typeface="Verdana" panose="020B0604030504040204" pitchFamily="34" charset="0"/>
              </a:rPr>
              <a:t>1. </a:t>
            </a:r>
            <a:r>
              <a:rPr lang="en-GB" altLang="da-DK" sz="675" b="0" noProof="1">
                <a:solidFill>
                  <a:srgbClr val="333333"/>
                </a:solidFill>
                <a:latin typeface="+mn-lt"/>
                <a:cs typeface="Verdana" panose="020B0604030504040204" pitchFamily="34" charset="0"/>
              </a:rPr>
              <a:t>Click </a:t>
            </a:r>
            <a:r>
              <a:rPr lang="en-GB" altLang="da-DK" sz="675" b="1" noProof="1">
                <a:solidFill>
                  <a:srgbClr val="333333"/>
                </a:solidFill>
                <a:latin typeface="+mn-lt"/>
                <a:cs typeface="Verdana" panose="020B0604030504040204" pitchFamily="34" charset="0"/>
              </a:rPr>
              <a:t>Crop</a:t>
            </a:r>
            <a:r>
              <a:rPr lang="en-GB" altLang="da-DK" sz="675" b="0" noProof="1">
                <a:solidFill>
                  <a:srgbClr val="333333"/>
                </a:solidFill>
                <a:latin typeface="+mn-lt"/>
                <a:cs typeface="Verdana" panose="020B0604030504040204" pitchFamily="34" charset="0"/>
              </a:rPr>
              <a:t> to change size or focus of the picture</a:t>
            </a:r>
          </a:p>
          <a:p>
            <a:pPr eaLnBrk="1" hangingPunct="1">
              <a:spcAft>
                <a:spcPts val="450"/>
              </a:spcAft>
              <a:defRPr/>
            </a:pPr>
            <a:r>
              <a:rPr lang="en-GB" altLang="da-DK" sz="675" b="1" noProof="1">
                <a:solidFill>
                  <a:srgbClr val="333333"/>
                </a:solidFill>
                <a:latin typeface="+mn-lt"/>
                <a:cs typeface="Verdana" panose="020B0604030504040204" pitchFamily="34" charset="0"/>
              </a:rPr>
              <a:t>2. </a:t>
            </a:r>
            <a:r>
              <a:rPr lang="en-GB" altLang="da-DK" sz="675" b="0" noProof="1">
                <a:solidFill>
                  <a:srgbClr val="333333"/>
                </a:solidFill>
                <a:latin typeface="+mn-lt"/>
                <a:cs typeface="Verdana" panose="020B0604030504040204" pitchFamily="34" charset="0"/>
              </a:rPr>
              <a:t>If you want to scale the picture, hold </a:t>
            </a:r>
            <a:r>
              <a:rPr lang="en-GB" altLang="da-DK" sz="675" b="1" noProof="1">
                <a:solidFill>
                  <a:srgbClr val="333333"/>
                </a:solidFill>
                <a:latin typeface="+mn-lt"/>
                <a:cs typeface="Verdana" panose="020B0604030504040204" pitchFamily="34" charset="0"/>
              </a:rPr>
              <a:t>SHIFT</a:t>
            </a:r>
            <a:r>
              <a:rPr lang="en-GB" altLang="da-DK" sz="675" b="0" noProof="1">
                <a:solidFill>
                  <a:srgbClr val="333333"/>
                </a:solidFill>
                <a:latin typeface="+mn-lt"/>
                <a:cs typeface="Verdana" panose="020B0604030504040204" pitchFamily="34" charset="0"/>
              </a:rPr>
              <a:t>-key down while dragging the corners of the picture</a:t>
            </a:r>
            <a:br>
              <a:rPr lang="en-GB" altLang="da-DK" sz="675" b="0" noProof="1">
                <a:solidFill>
                  <a:srgbClr val="333333"/>
                </a:solidFill>
                <a:latin typeface="+mn-lt"/>
                <a:cs typeface="Verdana" panose="020B0604030504040204" pitchFamily="34" charset="0"/>
              </a:rPr>
            </a:br>
            <a:endParaRPr lang="en-GB" altLang="da-DK" sz="675" b="0" noProof="1">
              <a:solidFill>
                <a:srgbClr val="333333"/>
              </a:solidFill>
              <a:latin typeface="+mn-lt"/>
              <a:cs typeface="Verdana" panose="020B0604030504040204" pitchFamily="34" charset="0"/>
            </a:endParaRPr>
          </a:p>
          <a:p>
            <a:pPr eaLnBrk="1" hangingPunct="1">
              <a:spcAft>
                <a:spcPts val="450"/>
              </a:spcAft>
              <a:defRPr/>
            </a:pPr>
            <a:r>
              <a:rPr lang="en-GB" altLang="da-DK" sz="675" b="1" noProof="1">
                <a:solidFill>
                  <a:srgbClr val="333333"/>
                </a:solidFill>
                <a:latin typeface="+mn-lt"/>
                <a:cs typeface="Verdana" panose="020B0604030504040204" pitchFamily="34" charset="0"/>
              </a:rPr>
              <a:t>HINT: </a:t>
            </a:r>
            <a:r>
              <a:rPr lang="en-GB" altLang="da-DK" sz="675"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675" b="1" noProof="1">
                <a:solidFill>
                  <a:srgbClr val="333333"/>
                </a:solidFill>
                <a:latin typeface="+mn-lt"/>
                <a:cs typeface="Verdana" panose="020B0604030504040204" pitchFamily="34" charset="0"/>
              </a:rPr>
              <a:t>Send to Back</a:t>
            </a:r>
          </a:p>
          <a:p>
            <a:pPr marL="0" marR="0" lvl="0" indent="0" algn="l" defTabSz="685783" rtl="0" eaLnBrk="1" fontAlgn="auto" latinLnBrk="0" hangingPunct="1">
              <a:lnSpc>
                <a:spcPct val="100000"/>
              </a:lnSpc>
              <a:spcBef>
                <a:spcPts val="900"/>
              </a:spcBef>
              <a:spcAft>
                <a:spcPts val="450"/>
              </a:spcAft>
              <a:buClrTx/>
              <a:buSzTx/>
              <a:buFontTx/>
              <a:buNone/>
              <a:tabLst/>
              <a:defRPr/>
            </a:pPr>
            <a:r>
              <a:rPr lang="en-GB" sz="1200">
                <a:solidFill>
                  <a:srgbClr val="333333"/>
                </a:solidFill>
                <a:latin typeface="+mn-lt"/>
                <a:cs typeface="Verdana" panose="020B0604030504040204" pitchFamily="34" charset="0"/>
              </a:rPr>
              <a:t>GUIDES</a:t>
            </a:r>
            <a:endParaRPr lang="en-GB" sz="1200" b="1" noProof="1">
              <a:solidFill>
                <a:srgbClr val="333333"/>
              </a:solidFill>
              <a:latin typeface="+mn-lt"/>
              <a:cs typeface="Verdana" panose="020B0604030504040204" pitchFamily="34" charset="0"/>
            </a:endParaRPr>
          </a:p>
          <a:p>
            <a:pPr eaLnBrk="1" hangingPunct="1">
              <a:spcAft>
                <a:spcPts val="450"/>
              </a:spcAft>
              <a:defRPr/>
            </a:pPr>
            <a:r>
              <a:rPr lang="en-GB" altLang="da-DK" sz="675" b="0" noProof="1">
                <a:solidFill>
                  <a:srgbClr val="333333"/>
                </a:solidFill>
                <a:latin typeface="+mn-lt"/>
                <a:cs typeface="Verdana" panose="020B0604030504040204" pitchFamily="34" charset="0"/>
              </a:rPr>
              <a:t>Click the </a:t>
            </a:r>
            <a:r>
              <a:rPr lang="en-GB" altLang="da-DK" sz="675" b="1" noProof="1">
                <a:solidFill>
                  <a:srgbClr val="333333"/>
                </a:solidFill>
                <a:latin typeface="+mn-lt"/>
                <a:cs typeface="Verdana" panose="020B0604030504040204" pitchFamily="34" charset="0"/>
              </a:rPr>
              <a:t>View</a:t>
            </a:r>
            <a:r>
              <a:rPr lang="en-GB" altLang="da-DK" sz="675" b="0" noProof="1">
                <a:solidFill>
                  <a:srgbClr val="333333"/>
                </a:solidFill>
                <a:latin typeface="+mn-lt"/>
                <a:cs typeface="Verdana" panose="020B0604030504040204" pitchFamily="34" charset="0"/>
              </a:rPr>
              <a:t> tab and set tick mark next to </a:t>
            </a:r>
            <a:r>
              <a:rPr lang="en-GB" altLang="da-DK" sz="675" b="1" noProof="1">
                <a:solidFill>
                  <a:srgbClr val="333333"/>
                </a:solidFill>
                <a:latin typeface="+mn-lt"/>
                <a:cs typeface="Verdana" panose="020B0604030504040204" pitchFamily="34" charset="0"/>
              </a:rPr>
              <a:t>Guides</a:t>
            </a:r>
            <a:endParaRPr lang="en-GB" altLang="da-DK" sz="675" b="0" noProof="1">
              <a:solidFill>
                <a:srgbClr val="333333"/>
              </a:solidFill>
              <a:latin typeface="+mn-lt"/>
              <a:cs typeface="Verdana" panose="020B0604030504040204" pitchFamily="34" charset="0"/>
            </a:endParaRPr>
          </a:p>
          <a:p>
            <a:pPr eaLnBrk="1" hangingPunct="1">
              <a:spcAft>
                <a:spcPts val="450"/>
              </a:spcAft>
              <a:defRPr/>
            </a:pPr>
            <a:r>
              <a:rPr lang="en-GB" altLang="da-DK" sz="675" b="1" noProof="1">
                <a:solidFill>
                  <a:srgbClr val="333333"/>
                </a:solidFill>
                <a:latin typeface="+mn-lt"/>
                <a:cs typeface="Verdana" panose="020B0604030504040204" pitchFamily="34" charset="0"/>
              </a:rPr>
              <a:t>HINT: Alt + F9 </a:t>
            </a:r>
            <a:r>
              <a:rPr lang="en-GB" altLang="da-DK" sz="675" b="0" noProof="1">
                <a:solidFill>
                  <a:srgbClr val="333333"/>
                </a:solidFill>
                <a:latin typeface="+mn-lt"/>
                <a:cs typeface="Verdana" panose="020B0604030504040204" pitchFamily="34" charset="0"/>
              </a:rPr>
              <a:t>for quick view of guides</a:t>
            </a:r>
            <a:br>
              <a:rPr lang="en-GB" altLang="da-DK" sz="675" b="0" noProof="1">
                <a:solidFill>
                  <a:srgbClr val="333333"/>
                </a:solidFill>
                <a:latin typeface="+mn-lt"/>
                <a:cs typeface="Verdana" panose="020B0604030504040204" pitchFamily="34" charset="0"/>
              </a:rPr>
            </a:br>
            <a:r>
              <a:rPr lang="en-GB" altLang="da-DK" sz="675" b="1" noProof="1">
                <a:solidFill>
                  <a:srgbClr val="333333"/>
                </a:solidFill>
                <a:latin typeface="+mn-lt"/>
                <a:cs typeface="Verdana" panose="020B0604030504040204" pitchFamily="34" charset="0"/>
              </a:rPr>
              <a:t>Mac: </a:t>
            </a:r>
            <a:r>
              <a:rPr lang="en-GB" sz="675" b="0" i="0">
                <a:solidFill>
                  <a:srgbClr val="333333"/>
                </a:solidFill>
                <a:effectLst/>
                <a:latin typeface="Verdana"/>
              </a:rPr>
              <a:t>⌘ </a:t>
            </a:r>
            <a:r>
              <a:rPr lang="en-GB" altLang="da-DK" sz="675"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5407362" y="989531"/>
            <a:ext cx="507502" cy="831420"/>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5438684" y="2623775"/>
            <a:ext cx="235341" cy="45325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6259235" y="782118"/>
            <a:ext cx="2160000" cy="383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783" rtl="0" eaLnBrk="1" fontAlgn="auto" latinLnBrk="0" hangingPunct="1">
              <a:lnSpc>
                <a:spcPct val="100000"/>
              </a:lnSpc>
              <a:spcBef>
                <a:spcPts val="0"/>
              </a:spcBef>
              <a:spcAft>
                <a:spcPts val="450"/>
              </a:spcAft>
              <a:buClrTx/>
              <a:buSzTx/>
              <a:buFontTx/>
              <a:buNone/>
              <a:tabLst/>
              <a:defRPr/>
            </a:pPr>
            <a:r>
              <a:rPr lang="en-GB" sz="1200">
                <a:solidFill>
                  <a:srgbClr val="333333"/>
                </a:solidFill>
                <a:latin typeface="+mn-lt"/>
                <a:cs typeface="Verdana" panose="020B0604030504040204" pitchFamily="34" charset="0"/>
              </a:rPr>
              <a:t>HEADER &amp; FOOTER</a:t>
            </a:r>
          </a:p>
          <a:p>
            <a:pPr eaLnBrk="1" hangingPunct="1">
              <a:spcAft>
                <a:spcPts val="450"/>
              </a:spcAft>
              <a:defRPr/>
            </a:pPr>
            <a:r>
              <a:rPr lang="en-GB" altLang="da-DK" sz="675" b="0" noProof="1">
                <a:solidFill>
                  <a:srgbClr val="333333"/>
                </a:solidFill>
                <a:latin typeface="+mn-lt"/>
                <a:cs typeface="Verdana" panose="020B0604030504040204" pitchFamily="34" charset="0"/>
              </a:rPr>
              <a:t>Do this at the very end to apply the changes on all slides</a:t>
            </a:r>
          </a:p>
          <a:p>
            <a:pPr eaLnBrk="1" hangingPunct="1">
              <a:spcAft>
                <a:spcPts val="450"/>
              </a:spcAft>
              <a:defRPr/>
            </a:pPr>
            <a:r>
              <a:rPr lang="en-GB" altLang="da-DK" sz="675" b="0" noProof="1">
                <a:solidFill>
                  <a:srgbClr val="333333"/>
                </a:solidFill>
                <a:latin typeface="+mn-lt"/>
                <a:cs typeface="Verdana" panose="020B0604030504040204" pitchFamily="34" charset="0"/>
              </a:rPr>
              <a:t>Click on </a:t>
            </a:r>
            <a:r>
              <a:rPr lang="en-GB" altLang="da-DK" sz="675" b="1" noProof="1">
                <a:solidFill>
                  <a:srgbClr val="333333"/>
                </a:solidFill>
                <a:latin typeface="+mn-lt"/>
                <a:cs typeface="Verdana" panose="020B0604030504040204" pitchFamily="34" charset="0"/>
              </a:rPr>
              <a:t>Header and Footer </a:t>
            </a:r>
            <a:r>
              <a:rPr lang="en-GB" altLang="da-DK" sz="675" b="0" noProof="1">
                <a:solidFill>
                  <a:srgbClr val="333333"/>
                </a:solidFill>
                <a:latin typeface="+mn-lt"/>
                <a:cs typeface="Verdana" panose="020B0604030504040204" pitchFamily="34" charset="0"/>
              </a:rPr>
              <a:t>in the </a:t>
            </a:r>
            <a:r>
              <a:rPr lang="en-GB" altLang="da-DK" sz="675" b="1" noProof="1">
                <a:solidFill>
                  <a:srgbClr val="333333"/>
                </a:solidFill>
                <a:latin typeface="+mn-lt"/>
                <a:cs typeface="Verdana" panose="020B0604030504040204" pitchFamily="34" charset="0"/>
              </a:rPr>
              <a:t>Insert</a:t>
            </a:r>
            <a:r>
              <a:rPr lang="en-GB" altLang="da-DK" sz="675" b="0" noProof="1">
                <a:solidFill>
                  <a:srgbClr val="333333"/>
                </a:solidFill>
                <a:latin typeface="+mn-lt"/>
                <a:cs typeface="Verdana" panose="020B0604030504040204" pitchFamily="34" charset="0"/>
              </a:rPr>
              <a:t> tab (write the desired text, click date or page number from or to)</a:t>
            </a:r>
          </a:p>
          <a:p>
            <a:pPr eaLnBrk="1" hangingPunct="1">
              <a:spcAft>
                <a:spcPts val="450"/>
              </a:spcAft>
              <a:defRPr/>
            </a:pPr>
            <a:r>
              <a:rPr lang="en-GB" altLang="da-DK" sz="675" b="0" noProof="1">
                <a:solidFill>
                  <a:srgbClr val="333333"/>
                </a:solidFill>
                <a:latin typeface="+mn-lt"/>
                <a:cs typeface="Verdana" panose="020B0604030504040204" pitchFamily="34" charset="0"/>
              </a:rPr>
              <a:t>Click </a:t>
            </a:r>
            <a:r>
              <a:rPr lang="en-GB" altLang="da-DK" sz="675" b="1" noProof="1">
                <a:solidFill>
                  <a:srgbClr val="333333"/>
                </a:solidFill>
                <a:latin typeface="+mn-lt"/>
                <a:cs typeface="Verdana" panose="020B0604030504040204" pitchFamily="34" charset="0"/>
              </a:rPr>
              <a:t>Apply to All </a:t>
            </a:r>
            <a:r>
              <a:rPr lang="en-GB" altLang="da-DK" sz="675" b="0" noProof="1">
                <a:solidFill>
                  <a:srgbClr val="333333"/>
                </a:solidFill>
                <a:latin typeface="+mn-lt"/>
                <a:cs typeface="Verdana" panose="020B0604030504040204" pitchFamily="34" charset="0"/>
              </a:rPr>
              <a:t>or </a:t>
            </a:r>
            <a:r>
              <a:rPr lang="en-GB" altLang="da-DK" sz="675" b="1" noProof="1">
                <a:solidFill>
                  <a:srgbClr val="333333"/>
                </a:solidFill>
                <a:latin typeface="+mn-lt"/>
                <a:cs typeface="Verdana" panose="020B0604030504040204" pitchFamily="34" charset="0"/>
              </a:rPr>
              <a:t>Apply</a:t>
            </a:r>
            <a:r>
              <a:rPr lang="en-GB" altLang="da-DK" sz="675" b="0" noProof="1">
                <a:solidFill>
                  <a:srgbClr val="333333"/>
                </a:solidFill>
                <a:latin typeface="+mn-lt"/>
                <a:cs typeface="Verdana" panose="020B0604030504040204" pitchFamily="34" charset="0"/>
              </a:rPr>
              <a:t> if only used on one slide</a:t>
            </a:r>
          </a:p>
          <a:p>
            <a:pPr eaLnBrk="1" hangingPunct="1">
              <a:spcAft>
                <a:spcPts val="450"/>
              </a:spcAft>
              <a:defRPr/>
            </a:pPr>
            <a:endParaRPr lang="en-GB" altLang="da-DK" sz="675" b="0" noProof="1">
              <a:solidFill>
                <a:srgbClr val="333333"/>
              </a:solidFill>
              <a:latin typeface="+mn-lt"/>
              <a:cs typeface="Verdana" panose="020B0604030504040204" pitchFamily="34" charset="0"/>
            </a:endParaRPr>
          </a:p>
          <a:p>
            <a:pPr eaLnBrk="1" hangingPunct="1">
              <a:spcAft>
                <a:spcPts val="450"/>
              </a:spcAft>
              <a:defRPr/>
            </a:pPr>
            <a:r>
              <a:rPr lang="en-GB" altLang="da-DK" sz="1200" b="0" noProof="1">
                <a:solidFill>
                  <a:srgbClr val="333333"/>
                </a:solidFill>
                <a:latin typeface="+mn-lt"/>
                <a:cs typeface="Verdana" panose="020B0604030504040204" pitchFamily="34" charset="0"/>
              </a:rPr>
              <a:t>COPY/PASTE CONTENT</a:t>
            </a:r>
          </a:p>
          <a:p>
            <a:pPr eaLnBrk="1" hangingPunct="1">
              <a:spcAft>
                <a:spcPts val="450"/>
              </a:spcAft>
              <a:defRPr/>
            </a:pPr>
            <a:r>
              <a:rPr lang="en-GB" altLang="da-DK" sz="675"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450"/>
              </a:spcAft>
              <a:defRPr/>
            </a:pPr>
            <a:r>
              <a:rPr lang="en-GB" altLang="da-DK" sz="675" b="1" noProof="1">
                <a:solidFill>
                  <a:srgbClr val="333333"/>
                </a:solidFill>
                <a:latin typeface="+mn-lt"/>
                <a:cs typeface="Verdana" panose="020B0604030504040204" pitchFamily="34" charset="0"/>
              </a:rPr>
              <a:t>1. Best practice: </a:t>
            </a:r>
            <a:r>
              <a:rPr lang="en-GB" altLang="da-DK" sz="675" b="0" noProof="1">
                <a:solidFill>
                  <a:srgbClr val="333333"/>
                </a:solidFill>
                <a:latin typeface="+mn-lt"/>
                <a:cs typeface="Verdana" panose="020B0604030504040204" pitchFamily="34" charset="0"/>
              </a:rPr>
              <a:t>Create a slide in your new presentation and copy </a:t>
            </a:r>
            <a:r>
              <a:rPr lang="en-GB" altLang="da-DK" sz="675" b="0" i="0" u="sng" noProof="1">
                <a:solidFill>
                  <a:srgbClr val="333333"/>
                </a:solidFill>
                <a:latin typeface="+mn-lt"/>
                <a:cs typeface="Verdana" panose="020B0604030504040204" pitchFamily="34" charset="0"/>
              </a:rPr>
              <a:t>one</a:t>
            </a:r>
            <a:r>
              <a:rPr lang="en-GB" altLang="da-DK" sz="675" b="0" i="0" u="none" noProof="1">
                <a:solidFill>
                  <a:srgbClr val="333333"/>
                </a:solidFill>
                <a:latin typeface="+mn-lt"/>
                <a:cs typeface="Verdana" panose="020B0604030504040204" pitchFamily="34" charset="0"/>
              </a:rPr>
              <a:t> piece of content at a time (e.g. copy all text from </a:t>
            </a:r>
            <a:r>
              <a:rPr lang="en-GB" altLang="da-DK" sz="675" b="0" i="0" u="sng" noProof="1">
                <a:solidFill>
                  <a:srgbClr val="333333"/>
                </a:solidFill>
                <a:latin typeface="+mn-lt"/>
                <a:cs typeface="Verdana" panose="020B0604030504040204" pitchFamily="34" charset="0"/>
              </a:rPr>
              <a:t>one</a:t>
            </a:r>
            <a:r>
              <a:rPr lang="en-GB" altLang="da-DK" sz="675" b="0" i="0" u="none" noProof="1">
                <a:solidFill>
                  <a:srgbClr val="333333"/>
                </a:solidFill>
                <a:latin typeface="+mn-lt"/>
                <a:cs typeface="Verdana" panose="020B0604030504040204" pitchFamily="34" charset="0"/>
              </a:rPr>
              <a:t> textbox)</a:t>
            </a:r>
            <a:endParaRPr lang="en-GB" altLang="da-DK" sz="675" b="1" i="0" u="sng" noProof="1">
              <a:solidFill>
                <a:srgbClr val="333333"/>
              </a:solidFill>
              <a:latin typeface="+mn-lt"/>
              <a:cs typeface="Verdana" panose="020B0604030504040204" pitchFamily="34" charset="0"/>
            </a:endParaRPr>
          </a:p>
          <a:p>
            <a:pPr eaLnBrk="1" hangingPunct="1">
              <a:spcAft>
                <a:spcPts val="450"/>
              </a:spcAft>
              <a:defRPr/>
            </a:pPr>
            <a:r>
              <a:rPr lang="en-GB" altLang="da-DK" sz="675" b="1" noProof="1">
                <a:solidFill>
                  <a:srgbClr val="333333"/>
                </a:solidFill>
                <a:latin typeface="+mn-lt"/>
                <a:cs typeface="Verdana" panose="020B0604030504040204" pitchFamily="34" charset="0"/>
              </a:rPr>
              <a:t>2. </a:t>
            </a:r>
            <a:r>
              <a:rPr lang="en-GB" altLang="da-DK" sz="675"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675" b="1" noProof="1">
              <a:solidFill>
                <a:srgbClr val="333333"/>
              </a:solidFill>
              <a:latin typeface="+mn-lt"/>
              <a:cs typeface="Verdana" panose="020B0604030504040204" pitchFamily="34" charset="0"/>
            </a:endParaRPr>
          </a:p>
          <a:p>
            <a:pPr eaLnBrk="1" hangingPunct="1">
              <a:spcAft>
                <a:spcPts val="450"/>
              </a:spcAft>
              <a:defRPr/>
            </a:pPr>
            <a:endParaRPr lang="en-GB" altLang="da-DK" sz="675" b="0" noProof="1">
              <a:solidFill>
                <a:srgbClr val="333333"/>
              </a:solidFill>
              <a:latin typeface="+mn-lt"/>
              <a:cs typeface="Verdana" panose="020B0604030504040204" pitchFamily="34" charset="0"/>
            </a:endParaRPr>
          </a:p>
          <a:p>
            <a:pPr marL="0" marR="0" lvl="0" indent="0" algn="l" defTabSz="685783" rtl="0" eaLnBrk="1" fontAlgn="auto" latinLnBrk="0" hangingPunct="1">
              <a:lnSpc>
                <a:spcPct val="100000"/>
              </a:lnSpc>
              <a:spcBef>
                <a:spcPts val="0"/>
              </a:spcBef>
              <a:spcAft>
                <a:spcPts val="450"/>
              </a:spcAft>
              <a:buClrTx/>
              <a:buSzTx/>
              <a:buFontTx/>
              <a:buNone/>
              <a:tabLst/>
              <a:defRPr/>
            </a:pPr>
            <a:r>
              <a:rPr lang="en-GB" sz="1200">
                <a:solidFill>
                  <a:srgbClr val="333333"/>
                </a:solidFill>
                <a:latin typeface="+mn-lt"/>
                <a:cs typeface="Verdana" panose="020B0604030504040204" pitchFamily="34" charset="0"/>
              </a:rPr>
              <a:t>SLIDES &amp; SLIDE ELEMENTS</a:t>
            </a:r>
          </a:p>
          <a:p>
            <a:pPr marL="0" marR="0" lvl="0" indent="0" algn="l" defTabSz="685783" rtl="0" eaLnBrk="1" fontAlgn="auto" latinLnBrk="0" hangingPunct="1">
              <a:lnSpc>
                <a:spcPct val="100000"/>
              </a:lnSpc>
              <a:spcBef>
                <a:spcPts val="0"/>
              </a:spcBef>
              <a:spcAft>
                <a:spcPts val="450"/>
              </a:spcAft>
              <a:buClrTx/>
              <a:buSzTx/>
              <a:buFontTx/>
              <a:buNone/>
              <a:tabLst/>
              <a:defRPr/>
            </a:pPr>
            <a:r>
              <a:rPr lang="en-GB" altLang="da-DK" sz="675" b="0" noProof="1">
                <a:solidFill>
                  <a:srgbClr val="333333"/>
                </a:solidFill>
                <a:latin typeface="+mn-lt"/>
                <a:cs typeface="Verdana" panose="020B0604030504040204" pitchFamily="34" charset="0"/>
              </a:rPr>
              <a:t>Insert predefined slides and elements from the Templafy button. Choose </a:t>
            </a:r>
            <a:r>
              <a:rPr lang="en-GB" altLang="da-DK" sz="675" b="1" noProof="1">
                <a:solidFill>
                  <a:srgbClr val="333333"/>
                </a:solidFill>
                <a:latin typeface="+mn-lt"/>
                <a:cs typeface="Verdana" panose="020B0604030504040204" pitchFamily="34" charset="0"/>
              </a:rPr>
              <a:t>Slides</a:t>
            </a:r>
            <a:r>
              <a:rPr lang="en-GB" altLang="da-DK" sz="675" b="0" noProof="1">
                <a:solidFill>
                  <a:srgbClr val="333333"/>
                </a:solidFill>
                <a:latin typeface="+mn-lt"/>
                <a:cs typeface="Verdana" panose="020B0604030504040204" pitchFamily="34" charset="0"/>
              </a:rPr>
              <a:t> and </a:t>
            </a:r>
            <a:r>
              <a:rPr lang="en-GB" altLang="da-DK" sz="675" b="1" noProof="1">
                <a:solidFill>
                  <a:srgbClr val="333333"/>
                </a:solidFill>
                <a:latin typeface="+mn-lt"/>
                <a:cs typeface="Verdana" panose="020B0604030504040204" pitchFamily="34" charset="0"/>
              </a:rPr>
              <a:t>Slide elements </a:t>
            </a:r>
            <a:r>
              <a:rPr lang="en-GB" altLang="da-DK" sz="675"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675"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269083" y="203444"/>
            <a:ext cx="8467724" cy="541809"/>
          </a:xfrm>
          <a:prstGeom prst="rect">
            <a:avLst/>
          </a:prstGeom>
          <a:noFill/>
        </p:spPr>
        <p:txBody>
          <a:bodyPr wrap="square" lIns="0" tIns="0" rIns="0" bIns="0" rtlCol="0" anchor="t" anchorCtr="0">
            <a:noAutofit/>
          </a:bodyPr>
          <a:lstStyle/>
          <a:p>
            <a:r>
              <a:rPr lang="en-GB" sz="24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8381913" y="1244883"/>
            <a:ext cx="283720" cy="452805"/>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5715000"/>
            <a:ext cx="0" cy="0"/>
          </a:xfrm>
        </p:spPr>
        <p:txBody>
          <a:bodyPr/>
          <a:lstStyle>
            <a:lvl1pPr>
              <a:defRPr sz="100">
                <a:noFill/>
              </a:defRPr>
            </a:lvl1pPr>
          </a:lstStyle>
          <a:p>
            <a:fld id="{A5B220B3-5DAB-45AB-9B6A-9B7C36B5A57F}" type="datetime1">
              <a:rPr lang="en-GB" smtClean="0"/>
              <a:t>16/05/2025</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5407559" y="2025142"/>
            <a:ext cx="255903" cy="268089"/>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8381914" y="3860381"/>
            <a:ext cx="488138" cy="811523"/>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273950" y="782119"/>
            <a:ext cx="2160000" cy="3376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783" rtl="0" eaLnBrk="1" fontAlgn="auto" latinLnBrk="0" hangingPunct="1">
              <a:lnSpc>
                <a:spcPct val="100000"/>
              </a:lnSpc>
              <a:spcBef>
                <a:spcPts val="0"/>
              </a:spcBef>
              <a:spcAft>
                <a:spcPts val="450"/>
              </a:spcAft>
              <a:buClrTx/>
              <a:buSzTx/>
              <a:buFontTx/>
              <a:buNone/>
              <a:tabLst/>
              <a:defRPr/>
            </a:pPr>
            <a:r>
              <a:rPr lang="en-GB" sz="1200">
                <a:solidFill>
                  <a:srgbClr val="333333"/>
                </a:solidFill>
                <a:latin typeface="+mn-lt"/>
                <a:cs typeface="Verdana" panose="020B0604030504040204" pitchFamily="34" charset="0"/>
              </a:rPr>
              <a:t>TEXT STYLES</a:t>
            </a:r>
            <a:endParaRPr lang="en-GB" altLang="da-DK" sz="1200" b="0" noProof="1">
              <a:solidFill>
                <a:srgbClr val="333333"/>
              </a:solidFill>
              <a:latin typeface="+mn-lt"/>
              <a:cs typeface="Verdana" panose="020B0604030504040204" pitchFamily="34" charset="0"/>
            </a:endParaRPr>
          </a:p>
          <a:p>
            <a:pPr eaLnBrk="1" hangingPunct="1">
              <a:spcAft>
                <a:spcPts val="450"/>
              </a:spcAft>
              <a:defRPr/>
            </a:pPr>
            <a:r>
              <a:rPr lang="en-GB" altLang="da-DK" sz="675" b="0" noProof="1">
                <a:solidFill>
                  <a:srgbClr val="333333"/>
                </a:solidFill>
                <a:latin typeface="+mn-lt"/>
                <a:cs typeface="Verdana" panose="020B0604030504040204" pitchFamily="34" charset="0"/>
              </a:rPr>
              <a:t>Use the </a:t>
            </a:r>
            <a:r>
              <a:rPr lang="en-GB" altLang="da-DK" sz="675" b="1" noProof="1">
                <a:solidFill>
                  <a:srgbClr val="333333"/>
                </a:solidFill>
                <a:latin typeface="+mn-lt"/>
                <a:cs typeface="Verdana" panose="020B0604030504040204" pitchFamily="34" charset="0"/>
              </a:rPr>
              <a:t>TAB</a:t>
            </a:r>
            <a:r>
              <a:rPr lang="en-GB" altLang="da-DK" sz="675" b="0" noProof="1">
                <a:solidFill>
                  <a:srgbClr val="333333"/>
                </a:solidFill>
                <a:latin typeface="+mn-lt"/>
                <a:cs typeface="Verdana" panose="020B0604030504040204" pitchFamily="34" charset="0"/>
              </a:rPr>
              <a:t>-key</a:t>
            </a:r>
            <a:r>
              <a:rPr lang="en-GB" altLang="da-DK" sz="675" b="0" baseline="0" noProof="1">
                <a:solidFill>
                  <a:srgbClr val="333333"/>
                </a:solidFill>
                <a:latin typeface="+mn-lt"/>
                <a:cs typeface="Verdana" panose="020B0604030504040204" pitchFamily="34" charset="0"/>
              </a:rPr>
              <a:t> to jump through levels. Click </a:t>
            </a:r>
            <a:r>
              <a:rPr lang="en-GB" altLang="da-DK" sz="675" b="1" baseline="0" noProof="1">
                <a:solidFill>
                  <a:srgbClr val="333333"/>
                </a:solidFill>
                <a:latin typeface="+mn-lt"/>
                <a:cs typeface="Verdana" panose="020B0604030504040204" pitchFamily="34" charset="0"/>
              </a:rPr>
              <a:t>ENTER</a:t>
            </a:r>
            <a:r>
              <a:rPr lang="en-GB" altLang="da-DK" sz="675" b="0" baseline="0" noProof="1">
                <a:solidFill>
                  <a:srgbClr val="333333"/>
                </a:solidFill>
                <a:latin typeface="+mn-lt"/>
                <a:cs typeface="Verdana" panose="020B0604030504040204" pitchFamily="34" charset="0"/>
              </a:rPr>
              <a:t>, then </a:t>
            </a:r>
            <a:r>
              <a:rPr lang="en-GB" altLang="da-DK" sz="675" b="1" baseline="0" noProof="1">
                <a:solidFill>
                  <a:srgbClr val="333333"/>
                </a:solidFill>
                <a:latin typeface="+mn-lt"/>
                <a:cs typeface="Verdana" panose="020B0604030504040204" pitchFamily="34" charset="0"/>
              </a:rPr>
              <a:t>TAB</a:t>
            </a:r>
            <a:r>
              <a:rPr lang="en-GB" altLang="da-DK" sz="675" b="0" baseline="0" noProof="1">
                <a:solidFill>
                  <a:srgbClr val="333333"/>
                </a:solidFill>
                <a:latin typeface="+mn-lt"/>
                <a:cs typeface="Verdana" panose="020B0604030504040204" pitchFamily="34" charset="0"/>
              </a:rPr>
              <a:t> to switch from one level to the next level</a:t>
            </a:r>
          </a:p>
          <a:p>
            <a:pPr eaLnBrk="1" hangingPunct="1">
              <a:spcAft>
                <a:spcPts val="450"/>
              </a:spcAft>
              <a:defRPr/>
            </a:pPr>
            <a:r>
              <a:rPr lang="en-GB" altLang="da-DK" sz="675" b="0" baseline="0" noProof="1">
                <a:solidFill>
                  <a:srgbClr val="333333"/>
                </a:solidFill>
                <a:latin typeface="+mn-lt"/>
                <a:cs typeface="Verdana" panose="020B0604030504040204" pitchFamily="34" charset="0"/>
              </a:rPr>
              <a:t>To go back in levels use </a:t>
            </a:r>
            <a:r>
              <a:rPr lang="en-GB" altLang="da-DK" sz="675" b="1" baseline="0" noProof="1">
                <a:solidFill>
                  <a:srgbClr val="333333"/>
                </a:solidFill>
                <a:latin typeface="+mn-lt"/>
                <a:cs typeface="Verdana" panose="020B0604030504040204" pitchFamily="34" charset="0"/>
              </a:rPr>
              <a:t>SHIFT-TAB</a:t>
            </a:r>
            <a:endParaRPr lang="en-GB" sz="675" b="1" noProof="1">
              <a:solidFill>
                <a:srgbClr val="333333"/>
              </a:solidFill>
              <a:latin typeface="+mn-lt"/>
              <a:cs typeface="Verdana" panose="020B0604030504040204" pitchFamily="34" charset="0"/>
            </a:endParaRPr>
          </a:p>
          <a:p>
            <a:pPr eaLnBrk="1" hangingPunct="1">
              <a:spcAft>
                <a:spcPts val="450"/>
              </a:spcAft>
              <a:defRPr/>
            </a:pPr>
            <a:r>
              <a:rPr lang="en-GB" sz="675" noProof="1">
                <a:solidFill>
                  <a:srgbClr val="333333"/>
                </a:solidFill>
                <a:latin typeface="+mn-lt"/>
                <a:cs typeface="Verdana" panose="020B0604030504040204" pitchFamily="34" charset="0"/>
              </a:rPr>
              <a:t>Alternatively, </a:t>
            </a:r>
            <a:r>
              <a:rPr lang="en-GB" sz="675" b="1" noProof="1">
                <a:solidFill>
                  <a:srgbClr val="333333"/>
                </a:solidFill>
                <a:latin typeface="+mn-lt"/>
                <a:cs typeface="Verdana" panose="020B0604030504040204" pitchFamily="34" charset="0"/>
              </a:rPr>
              <a:t>Increase</a:t>
            </a:r>
            <a:r>
              <a:rPr lang="en-GB" sz="675" baseline="0" noProof="1">
                <a:solidFill>
                  <a:srgbClr val="333333"/>
                </a:solidFill>
                <a:latin typeface="+mn-lt"/>
                <a:cs typeface="Verdana" panose="020B0604030504040204" pitchFamily="34" charset="0"/>
              </a:rPr>
              <a:t> and </a:t>
            </a:r>
            <a:r>
              <a:rPr lang="en-GB" sz="675" b="1" baseline="0" noProof="1">
                <a:solidFill>
                  <a:srgbClr val="333333"/>
                </a:solidFill>
                <a:latin typeface="+mn-lt"/>
                <a:cs typeface="Verdana" panose="020B0604030504040204" pitchFamily="34" charset="0"/>
              </a:rPr>
              <a:t>Decrease </a:t>
            </a:r>
            <a:r>
              <a:rPr lang="en-GB" sz="675" baseline="0" noProof="1">
                <a:solidFill>
                  <a:srgbClr val="333333"/>
                </a:solidFill>
                <a:latin typeface="+mn-lt"/>
                <a:cs typeface="Verdana" panose="020B0604030504040204" pitchFamily="34" charset="0"/>
              </a:rPr>
              <a:t>list level can be used</a:t>
            </a:r>
            <a:br>
              <a:rPr lang="en-GB" altLang="da-DK" sz="675" b="0" noProof="1">
                <a:solidFill>
                  <a:srgbClr val="333333"/>
                </a:solidFill>
                <a:latin typeface="+mn-lt"/>
                <a:cs typeface="Verdana" panose="020B0604030504040204" pitchFamily="34" charset="0"/>
              </a:rPr>
            </a:br>
            <a:br>
              <a:rPr lang="en-GB" altLang="da-DK" sz="675" b="0" noProof="1">
                <a:solidFill>
                  <a:srgbClr val="333333"/>
                </a:solidFill>
                <a:latin typeface="+mn-lt"/>
                <a:cs typeface="Verdana" panose="020B0604030504040204" pitchFamily="34" charset="0"/>
              </a:rPr>
            </a:br>
            <a:r>
              <a:rPr lang="en-GB" sz="675" b="1" noProof="1">
                <a:solidFill>
                  <a:srgbClr val="333333"/>
                </a:solidFill>
                <a:latin typeface="+mn-lt"/>
                <a:cs typeface="Verdana" panose="020B0604030504040204" pitchFamily="34" charset="0"/>
              </a:rPr>
              <a:t>Reset slide</a:t>
            </a:r>
          </a:p>
          <a:p>
            <a:pPr marL="0" marR="0" indent="0" algn="l" defTabSz="685783" rtl="0" eaLnBrk="1" fontAlgn="auto" latinLnBrk="0" hangingPunct="1">
              <a:lnSpc>
                <a:spcPct val="100000"/>
              </a:lnSpc>
              <a:spcBef>
                <a:spcPts val="0"/>
              </a:spcBef>
              <a:spcAft>
                <a:spcPts val="450"/>
              </a:spcAft>
              <a:buClrTx/>
              <a:buSzTx/>
              <a:buFont typeface="+mj-lt"/>
              <a:buNone/>
              <a:tabLst/>
              <a:defRPr/>
            </a:pPr>
            <a:r>
              <a:rPr lang="en-GB" altLang="da-DK" sz="675" noProof="1">
                <a:solidFill>
                  <a:srgbClr val="333333"/>
                </a:solidFill>
                <a:latin typeface="+mn-lt"/>
                <a:cs typeface="Verdana" panose="020B0604030504040204" pitchFamily="34" charset="0"/>
              </a:rPr>
              <a:t>Click the </a:t>
            </a:r>
            <a:r>
              <a:rPr lang="en-GB" altLang="da-DK" sz="675" b="1" baseline="0" noProof="1">
                <a:solidFill>
                  <a:srgbClr val="333333"/>
                </a:solidFill>
                <a:latin typeface="+mn-lt"/>
                <a:cs typeface="Verdana" panose="020B0604030504040204" pitchFamily="34" charset="0"/>
              </a:rPr>
              <a:t>Reset </a:t>
            </a:r>
            <a:r>
              <a:rPr lang="en-GB" altLang="da-DK" sz="675" noProof="1">
                <a:solidFill>
                  <a:srgbClr val="333333"/>
                </a:solidFill>
                <a:latin typeface="+mn-lt"/>
                <a:cs typeface="Verdana" panose="020B0604030504040204" pitchFamily="34" charset="0"/>
              </a:rPr>
              <a:t>menu to reset position, size</a:t>
            </a:r>
            <a:r>
              <a:rPr lang="en-GB" altLang="da-DK" sz="675"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685783" rtl="0" eaLnBrk="1" fontAlgn="auto" latinLnBrk="0" hangingPunct="1">
              <a:lnSpc>
                <a:spcPct val="100000"/>
              </a:lnSpc>
              <a:spcBef>
                <a:spcPts val="0"/>
              </a:spcBef>
              <a:spcAft>
                <a:spcPts val="450"/>
              </a:spcAft>
              <a:buClrTx/>
              <a:buSzTx/>
              <a:buFontTx/>
              <a:buNone/>
              <a:tabLst/>
              <a:defRPr/>
            </a:pPr>
            <a:br>
              <a:rPr lang="en-GB" altLang="da-DK" sz="675" b="0" noProof="1">
                <a:solidFill>
                  <a:srgbClr val="333333"/>
                </a:solidFill>
                <a:latin typeface="+mn-lt"/>
                <a:cs typeface="Verdana" panose="020B0604030504040204" pitchFamily="34" charset="0"/>
              </a:rPr>
            </a:br>
            <a:r>
              <a:rPr lang="en-GB" sz="1200">
                <a:solidFill>
                  <a:srgbClr val="333333"/>
                </a:solidFill>
                <a:latin typeface="+mn-lt"/>
                <a:cs typeface="Verdana" panose="020B0604030504040204" pitchFamily="34" charset="0"/>
              </a:rPr>
              <a:t>SLIDES &amp; LAYOUTS</a:t>
            </a:r>
          </a:p>
          <a:p>
            <a:pPr marL="0" marR="0" lvl="0" indent="0" algn="l" defTabSz="685783" rtl="0" eaLnBrk="1" fontAlgn="auto" latinLnBrk="0" hangingPunct="1">
              <a:lnSpc>
                <a:spcPct val="100000"/>
              </a:lnSpc>
              <a:spcBef>
                <a:spcPts val="0"/>
              </a:spcBef>
              <a:spcAft>
                <a:spcPts val="450"/>
              </a:spcAft>
              <a:buClrTx/>
              <a:buSzTx/>
              <a:buFontTx/>
              <a:buNone/>
              <a:tabLst/>
              <a:defRPr/>
            </a:pPr>
            <a:r>
              <a:rPr lang="en-GB" altLang="da-DK" sz="675" b="0" noProof="1">
                <a:solidFill>
                  <a:srgbClr val="333333"/>
                </a:solidFill>
                <a:latin typeface="+mn-lt"/>
                <a:cs typeface="Verdana" panose="020B0604030504040204" pitchFamily="34" charset="0"/>
              </a:rPr>
              <a:t>Click on the menu </a:t>
            </a:r>
            <a:r>
              <a:rPr lang="en-GB" altLang="da-DK" sz="675" b="1" noProof="1">
                <a:solidFill>
                  <a:srgbClr val="333333"/>
                </a:solidFill>
                <a:latin typeface="+mn-lt"/>
                <a:cs typeface="Verdana" panose="020B0604030504040204" pitchFamily="34" charset="0"/>
              </a:rPr>
              <a:t>New Slide </a:t>
            </a:r>
            <a:r>
              <a:rPr lang="en-GB" altLang="da-DK" sz="675" b="0" noProof="1">
                <a:solidFill>
                  <a:srgbClr val="333333"/>
                </a:solidFill>
                <a:latin typeface="+mn-lt"/>
                <a:cs typeface="Verdana" panose="020B0604030504040204" pitchFamily="34" charset="0"/>
              </a:rPr>
              <a:t>in the </a:t>
            </a:r>
            <a:r>
              <a:rPr lang="en-GB" altLang="da-DK" sz="675" b="1" noProof="1">
                <a:solidFill>
                  <a:srgbClr val="333333"/>
                </a:solidFill>
                <a:latin typeface="+mn-lt"/>
                <a:cs typeface="Verdana" panose="020B0604030504040204" pitchFamily="34" charset="0"/>
              </a:rPr>
              <a:t>Home</a:t>
            </a:r>
            <a:r>
              <a:rPr lang="en-GB" altLang="da-DK" sz="675" b="0" noProof="1">
                <a:solidFill>
                  <a:srgbClr val="333333"/>
                </a:solidFill>
                <a:latin typeface="+mn-lt"/>
                <a:cs typeface="Verdana" panose="020B0604030504040204" pitchFamily="34" charset="0"/>
              </a:rPr>
              <a:t> tab to insert a new slide</a:t>
            </a:r>
            <a:br>
              <a:rPr lang="en-GB" altLang="da-DK" sz="675" b="0" noProof="1">
                <a:solidFill>
                  <a:srgbClr val="333333"/>
                </a:solidFill>
                <a:latin typeface="+mn-lt"/>
                <a:cs typeface="Verdana" panose="020B0604030504040204" pitchFamily="34" charset="0"/>
              </a:rPr>
            </a:br>
            <a:br>
              <a:rPr lang="en-GB" altLang="da-DK" sz="675" b="0" noProof="1">
                <a:solidFill>
                  <a:srgbClr val="333333"/>
                </a:solidFill>
                <a:latin typeface="+mn-lt"/>
                <a:cs typeface="Verdana" panose="020B0604030504040204" pitchFamily="34" charset="0"/>
              </a:rPr>
            </a:br>
            <a:r>
              <a:rPr lang="en-GB" altLang="da-DK" sz="675" b="1" noProof="1">
                <a:solidFill>
                  <a:srgbClr val="333333"/>
                </a:solidFill>
                <a:latin typeface="+mn-lt"/>
                <a:cs typeface="Verdana" panose="020B0604030504040204" pitchFamily="34" charset="0"/>
              </a:rPr>
              <a:t>Change layout</a:t>
            </a:r>
            <a:endParaRPr lang="en-GB" altLang="da-DK" sz="675" b="0" noProof="1">
              <a:solidFill>
                <a:srgbClr val="333333"/>
              </a:solidFill>
              <a:latin typeface="+mn-lt"/>
              <a:cs typeface="Verdana" panose="020B0604030504040204" pitchFamily="34" charset="0"/>
            </a:endParaRPr>
          </a:p>
          <a:p>
            <a:pPr marL="0" indent="0">
              <a:spcAft>
                <a:spcPts val="450"/>
              </a:spcAft>
              <a:buFont typeface="+mj-lt"/>
              <a:buNone/>
            </a:pPr>
            <a:r>
              <a:rPr lang="en-GB" sz="675">
                <a:solidFill>
                  <a:srgbClr val="333333"/>
                </a:solidFill>
                <a:latin typeface="+mn-lt"/>
                <a:ea typeface="Verdana" panose="020B0604030504040204" pitchFamily="34" charset="0"/>
              </a:rPr>
              <a:t>Click on the arrow next to </a:t>
            </a:r>
            <a:r>
              <a:rPr lang="en-GB" sz="675" b="1">
                <a:solidFill>
                  <a:srgbClr val="333333"/>
                </a:solidFill>
                <a:latin typeface="+mn-lt"/>
                <a:ea typeface="Verdana" panose="020B0604030504040204" pitchFamily="34" charset="0"/>
              </a:rPr>
              <a:t>Layout </a:t>
            </a:r>
            <a:r>
              <a:rPr lang="en-GB" sz="675">
                <a:solidFill>
                  <a:srgbClr val="333333"/>
                </a:solidFill>
                <a:latin typeface="+mn-lt"/>
                <a:ea typeface="Verdana" panose="020B0604030504040204" pitchFamily="34" charset="0"/>
              </a:rPr>
              <a:t>to view a dropdown menu of possible slide layouts</a:t>
            </a:r>
          </a:p>
          <a:p>
            <a:pPr marL="0" indent="0">
              <a:spcAft>
                <a:spcPts val="450"/>
              </a:spcAft>
              <a:buFont typeface="+mj-lt"/>
              <a:buNone/>
            </a:pPr>
            <a:endParaRPr lang="en-GB" sz="675">
              <a:solidFill>
                <a:srgbClr val="333333"/>
              </a:solidFill>
              <a:latin typeface="+mn-lt"/>
              <a:ea typeface="Verdana" panose="020B0604030504040204" pitchFamily="34" charset="0"/>
            </a:endParaRPr>
          </a:p>
          <a:p>
            <a:pPr marL="0" marR="0" lvl="0" indent="0" algn="l" defTabSz="685783" rtl="0" eaLnBrk="1" fontAlgn="auto" latinLnBrk="0" hangingPunct="1">
              <a:lnSpc>
                <a:spcPct val="100000"/>
              </a:lnSpc>
              <a:spcBef>
                <a:spcPts val="0"/>
              </a:spcBef>
              <a:spcAft>
                <a:spcPts val="450"/>
              </a:spcAft>
              <a:buClrTx/>
              <a:buSzTx/>
              <a:buFontTx/>
              <a:buNone/>
              <a:tabLst/>
              <a:defRPr/>
            </a:pPr>
            <a:r>
              <a:rPr lang="en-GB" sz="1200">
                <a:solidFill>
                  <a:srgbClr val="333333"/>
                </a:solidFill>
                <a:latin typeface="+mn-lt"/>
                <a:cs typeface="Verdana" panose="020B0604030504040204" pitchFamily="34" charset="0"/>
              </a:rPr>
              <a:t>Color</a:t>
            </a:r>
          </a:p>
          <a:p>
            <a:pPr marL="0" marR="0" lvl="0" indent="0" algn="l" defTabSz="685783" rtl="0" eaLnBrk="1" fontAlgn="auto" latinLnBrk="0" hangingPunct="1">
              <a:lnSpc>
                <a:spcPct val="100000"/>
              </a:lnSpc>
              <a:spcBef>
                <a:spcPts val="0"/>
              </a:spcBef>
              <a:spcAft>
                <a:spcPts val="450"/>
              </a:spcAft>
              <a:buClrTx/>
              <a:buSzTx/>
              <a:buFontTx/>
              <a:buNone/>
              <a:tabLst/>
              <a:defRPr/>
            </a:pPr>
            <a:r>
              <a:rPr lang="en-GB" altLang="da-DK" sz="675" b="0" noProof="1">
                <a:solidFill>
                  <a:srgbClr val="333333"/>
                </a:solidFill>
                <a:latin typeface="+mn-lt"/>
                <a:cs typeface="Verdana" panose="020B0604030504040204" pitchFamily="34" charset="0"/>
              </a:rPr>
              <a:t>Use </a:t>
            </a:r>
            <a:r>
              <a:rPr lang="en-GB" altLang="da-DK" sz="675" b="1" noProof="1">
                <a:solidFill>
                  <a:srgbClr val="333333"/>
                </a:solidFill>
                <a:latin typeface="+mn-lt"/>
                <a:cs typeface="Verdana" panose="020B0604030504040204" pitchFamily="34" charset="0"/>
              </a:rPr>
              <a:t>Custom Colors </a:t>
            </a:r>
            <a:r>
              <a:rPr lang="en-GB" altLang="da-DK" sz="675" b="0" noProof="1">
                <a:solidFill>
                  <a:srgbClr val="333333"/>
                </a:solidFill>
                <a:latin typeface="+mn-lt"/>
                <a:cs typeface="Verdana" panose="020B0604030504040204" pitchFamily="34" charset="0"/>
              </a:rPr>
              <a:t>to change color.</a:t>
            </a:r>
            <a:br>
              <a:rPr lang="en-GB" altLang="da-DK" sz="675" b="0" noProof="1">
                <a:solidFill>
                  <a:srgbClr val="333333"/>
                </a:solidFill>
                <a:latin typeface="+mn-lt"/>
                <a:cs typeface="Verdana" panose="020B0604030504040204" pitchFamily="34" charset="0"/>
              </a:rPr>
            </a:br>
            <a:endParaRPr lang="en-GB" sz="675">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2387930" y="3573317"/>
            <a:ext cx="356571" cy="14730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2387932" y="2892491"/>
            <a:ext cx="246661" cy="421251"/>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2389955" y="2281529"/>
            <a:ext cx="403849" cy="144034"/>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2387932" y="1688787"/>
            <a:ext cx="342857" cy="214286"/>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068176" y="4164116"/>
            <a:ext cx="680836" cy="25840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063277" y="4164116"/>
            <a:ext cx="680836" cy="25840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068176" y="5062902"/>
            <a:ext cx="680836" cy="25840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063277" y="5062902"/>
            <a:ext cx="680836" cy="25840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4368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9144000" cy="57150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spcBef>
                <a:spcPts val="450"/>
              </a:spcBef>
              <a:buClr>
                <a:srgbClr val="003755"/>
              </a:buClr>
            </a:pPr>
            <a:endParaRPr lang="en-GB" sz="1050" err="1">
              <a:solidFill>
                <a:schemeClr val="tx1"/>
              </a:solidFill>
            </a:endParaRPr>
          </a:p>
        </p:txBody>
      </p:sp>
      <p:sp>
        <p:nvSpPr>
          <p:cNvPr id="5" name="Do not use"/>
          <p:cNvSpPr txBox="1"/>
          <p:nvPr userDrawn="1"/>
        </p:nvSpPr>
        <p:spPr>
          <a:xfrm>
            <a:off x="269084" y="547354"/>
            <a:ext cx="8604647" cy="1384995"/>
          </a:xfrm>
          <a:prstGeom prst="rect">
            <a:avLst/>
          </a:prstGeom>
          <a:noFill/>
        </p:spPr>
        <p:txBody>
          <a:bodyPr wrap="square" lIns="0" tIns="0" rIns="0" bIns="0" rtlCol="0">
            <a:spAutoFit/>
          </a:bodyPr>
          <a:lstStyle/>
          <a:p>
            <a:pPr marL="0" marR="0" indent="0" algn="ctr" fontAlgn="auto">
              <a:lnSpc>
                <a:spcPct val="100000"/>
              </a:lnSpc>
              <a:spcBef>
                <a:spcPts val="450"/>
              </a:spcBef>
              <a:spcAft>
                <a:spcPts val="0"/>
              </a:spcAft>
              <a:buClr>
                <a:srgbClr val="003755"/>
              </a:buClr>
              <a:buSzTx/>
              <a:buFontTx/>
              <a:buNone/>
              <a:tabLst/>
            </a:pPr>
            <a:r>
              <a:rPr lang="en-GB" sz="3000" b="0" noProof="0">
                <a:solidFill>
                  <a:schemeClr val="tx1"/>
                </a:solidFill>
              </a:rPr>
              <a:t>If you see any </a:t>
            </a:r>
            <a:r>
              <a:rPr lang="en-GB" sz="3000" b="1" i="1" noProof="0">
                <a:solidFill>
                  <a:schemeClr val="tx1"/>
                </a:solidFill>
              </a:rPr>
              <a:t>layouts after this </a:t>
            </a:r>
            <a:r>
              <a:rPr lang="en-GB" sz="3000" b="0" i="0" noProof="0">
                <a:solidFill>
                  <a:schemeClr val="tx1"/>
                </a:solidFill>
              </a:rPr>
              <a:t>one</a:t>
            </a:r>
            <a:r>
              <a:rPr lang="en-GB" sz="3000" b="1" i="1" noProof="0">
                <a:solidFill>
                  <a:schemeClr val="tx1"/>
                </a:solidFill>
              </a:rPr>
              <a:t>,</a:t>
            </a:r>
            <a:br>
              <a:rPr lang="en-GB" sz="3000" b="0" i="0" noProof="0">
                <a:solidFill>
                  <a:schemeClr val="tx1"/>
                </a:solidFill>
              </a:rPr>
            </a:br>
            <a:r>
              <a:rPr lang="en-GB" sz="3000" b="0" noProof="0">
                <a:solidFill>
                  <a:schemeClr val="tx1"/>
                </a:solidFill>
              </a:rPr>
              <a:t>do not use them. These layouts </a:t>
            </a:r>
            <a:r>
              <a:rPr lang="en-GB" sz="3000" b="1" i="1" u="none" noProof="0">
                <a:solidFill>
                  <a:schemeClr val="tx1"/>
                </a:solidFill>
              </a:rPr>
              <a:t>are not </a:t>
            </a:r>
            <a:r>
              <a:rPr lang="en-GB" sz="3000" b="0" noProof="0">
                <a:solidFill>
                  <a:schemeClr val="tx1"/>
                </a:solidFill>
              </a:rPr>
              <a:t>part of our corporate template.</a:t>
            </a:r>
            <a:endParaRPr lang="en-GB" sz="1800" b="0" noProof="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7803656" y="2771022"/>
            <a:ext cx="777591" cy="863990"/>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50"/>
                </a:spcBef>
                <a:buClr>
                  <a:srgbClr val="003755"/>
                </a:buClr>
              </a:pPr>
              <a:endParaRPr lang="en-GB" sz="105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50"/>
                </a:spcBef>
                <a:buClr>
                  <a:srgbClr val="003755"/>
                </a:buClr>
              </a:pPr>
              <a:endParaRPr lang="en-GB" sz="105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322660" y="2287512"/>
            <a:ext cx="7614260" cy="1419619"/>
          </a:xfrm>
          <a:prstGeom prst="rect">
            <a:avLst/>
          </a:prstGeom>
        </p:spPr>
        <p:txBody>
          <a:bodyPr wrap="square">
            <a:spAutoFit/>
          </a:bodyPr>
          <a:lstStyle/>
          <a:p>
            <a:pPr algn="ctr"/>
            <a:r>
              <a:rPr lang="en-GB" sz="8625" b="1" i="1" noProof="0">
                <a:solidFill>
                  <a:schemeClr val="tx1"/>
                </a:solidFill>
              </a:rPr>
              <a:t>Do not use </a:t>
            </a:r>
            <a:endParaRPr lang="en-GB" sz="1500" b="1" i="1">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269084" y="4322046"/>
            <a:ext cx="8604647" cy="479618"/>
          </a:xfrm>
          <a:prstGeom prst="rect">
            <a:avLst/>
          </a:prstGeom>
          <a:noFill/>
        </p:spPr>
        <p:txBody>
          <a:bodyPr wrap="square" lIns="0" tIns="0" rIns="0" bIns="0" rtlCol="0">
            <a:spAutoFit/>
          </a:bodyPr>
          <a:lstStyle/>
          <a:p>
            <a:pPr marL="0" marR="0" indent="0" algn="ctr" fontAlgn="auto">
              <a:lnSpc>
                <a:spcPct val="100000"/>
              </a:lnSpc>
              <a:spcBef>
                <a:spcPts val="450"/>
              </a:spcBef>
              <a:spcAft>
                <a:spcPts val="0"/>
              </a:spcAft>
              <a:buClr>
                <a:srgbClr val="003755"/>
              </a:buClr>
              <a:buSzTx/>
              <a:buFontTx/>
              <a:buNone/>
              <a:tabLst/>
            </a:pPr>
            <a:r>
              <a:rPr lang="en-GB" sz="1350" b="0" noProof="0">
                <a:solidFill>
                  <a:schemeClr val="tx1"/>
                </a:solidFill>
              </a:rPr>
              <a:t>Due to PowerPoint’s standard Copy/Paste functionality extra undesirable layouts can appear.</a:t>
            </a:r>
          </a:p>
          <a:p>
            <a:pPr marL="0" marR="0" indent="0" algn="ctr" fontAlgn="auto">
              <a:lnSpc>
                <a:spcPct val="100000"/>
              </a:lnSpc>
              <a:spcBef>
                <a:spcPts val="450"/>
              </a:spcBef>
              <a:spcAft>
                <a:spcPts val="0"/>
              </a:spcAft>
              <a:buClr>
                <a:srgbClr val="003755"/>
              </a:buClr>
              <a:buSzTx/>
              <a:buFontTx/>
              <a:buNone/>
              <a:tabLst/>
            </a:pPr>
            <a:r>
              <a:rPr lang="en-GB" sz="1350" b="0" noProof="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5715000"/>
            <a:ext cx="0" cy="0"/>
          </a:xfrm>
        </p:spPr>
        <p:txBody>
          <a:bodyPr/>
          <a:lstStyle>
            <a:lvl1pPr>
              <a:defRPr sz="100">
                <a:noFill/>
              </a:defRPr>
            </a:lvl1pPr>
          </a:lstStyle>
          <a:p>
            <a:fld id="{06357EC7-0D53-4A60-9E41-D75A47B48389}" type="datetime1">
              <a:rPr lang="en-GB" smtClean="0"/>
              <a:t>16/05/2025</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2129834854"/>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4517984" y="2894014"/>
            <a:ext cx="4482511" cy="775597"/>
          </a:xfrm>
        </p:spPr>
        <p:txBody>
          <a:bodyPr wrap="square" anchor="t">
            <a:spAutoFit/>
          </a:bodyPr>
          <a:lstStyle>
            <a:lvl1pPr algn="l">
              <a:defRPr sz="2520" b="1">
                <a:solidFill>
                  <a:schemeClr val="accent3"/>
                </a:solidFill>
              </a:defRPr>
            </a:lvl1pPr>
          </a:lstStyle>
          <a:p>
            <a:r>
              <a:rPr lang="sv-SE"/>
              <a:t>Rubrik</a:t>
            </a:r>
            <a:br>
              <a:rPr lang="sv-SE"/>
            </a:br>
            <a:endParaRPr lang="sv-SE"/>
          </a:p>
        </p:txBody>
      </p:sp>
      <p:sp>
        <p:nvSpPr>
          <p:cNvPr id="3" name="Underrubrik 2"/>
          <p:cNvSpPr>
            <a:spLocks noGrp="1"/>
          </p:cNvSpPr>
          <p:nvPr>
            <p:ph type="subTitle" idx="1"/>
          </p:nvPr>
        </p:nvSpPr>
        <p:spPr>
          <a:xfrm>
            <a:off x="4517988" y="3349229"/>
            <a:ext cx="4446618" cy="339822"/>
          </a:xfrm>
          <a:solidFill>
            <a:schemeClr val="bg1"/>
          </a:solidFill>
        </p:spPr>
        <p:txBody>
          <a:bodyPr wrap="square" lIns="72000" tIns="36000" rIns="72000" bIns="108000" anchor="t">
            <a:spAutoFit/>
          </a:bodyPr>
          <a:lstStyle>
            <a:lvl1pPr marL="0" indent="0" algn="l">
              <a:spcBef>
                <a:spcPts val="0"/>
              </a:spcBef>
              <a:spcAft>
                <a:spcPts val="180"/>
              </a:spcAft>
              <a:buNone/>
              <a:defRPr sz="1260" cap="all" baseline="0">
                <a:solidFill>
                  <a:schemeClr val="tx1">
                    <a:lumMod val="65000"/>
                    <a:lumOff val="35000"/>
                  </a:schemeClr>
                </a:solidFill>
              </a:defRPr>
            </a:lvl1pPr>
            <a:lvl2pPr marL="411470" indent="0" algn="ctr">
              <a:buNone/>
              <a:defRPr>
                <a:solidFill>
                  <a:schemeClr val="tx1">
                    <a:tint val="75000"/>
                  </a:schemeClr>
                </a:solidFill>
              </a:defRPr>
            </a:lvl2pPr>
            <a:lvl3pPr marL="822940" indent="0" algn="ctr">
              <a:buNone/>
              <a:defRPr>
                <a:solidFill>
                  <a:schemeClr val="tx1">
                    <a:tint val="75000"/>
                  </a:schemeClr>
                </a:solidFill>
              </a:defRPr>
            </a:lvl3pPr>
            <a:lvl4pPr marL="1234409" indent="0" algn="ctr">
              <a:buNone/>
              <a:defRPr>
                <a:solidFill>
                  <a:schemeClr val="tx1">
                    <a:tint val="75000"/>
                  </a:schemeClr>
                </a:solidFill>
              </a:defRPr>
            </a:lvl4pPr>
            <a:lvl5pPr marL="1645879" indent="0" algn="ctr">
              <a:buNone/>
              <a:defRPr>
                <a:solidFill>
                  <a:schemeClr val="tx1">
                    <a:tint val="75000"/>
                  </a:schemeClr>
                </a:solidFill>
              </a:defRPr>
            </a:lvl5pPr>
            <a:lvl6pPr marL="2057348" indent="0" algn="ctr">
              <a:buNone/>
              <a:defRPr>
                <a:solidFill>
                  <a:schemeClr val="tx1">
                    <a:tint val="75000"/>
                  </a:schemeClr>
                </a:solidFill>
              </a:defRPr>
            </a:lvl6pPr>
            <a:lvl7pPr marL="2468819" indent="0" algn="ctr">
              <a:buNone/>
              <a:defRPr>
                <a:solidFill>
                  <a:schemeClr val="tx1">
                    <a:tint val="75000"/>
                  </a:schemeClr>
                </a:solidFill>
              </a:defRPr>
            </a:lvl7pPr>
            <a:lvl8pPr marL="2880288" indent="0" algn="ctr">
              <a:buNone/>
              <a:defRPr>
                <a:solidFill>
                  <a:schemeClr val="tx1">
                    <a:tint val="75000"/>
                  </a:schemeClr>
                </a:solidFill>
              </a:defRPr>
            </a:lvl8pPr>
            <a:lvl9pPr marL="3291758" indent="0" algn="ctr">
              <a:buNone/>
              <a:defRPr>
                <a:solidFill>
                  <a:schemeClr val="tx1">
                    <a:tint val="75000"/>
                  </a:schemeClr>
                </a:solidFill>
              </a:defRPr>
            </a:lvl9pPr>
          </a:lstStyle>
          <a:p>
            <a:endParaRPr lang="sv-SE"/>
          </a:p>
        </p:txBody>
      </p:sp>
    </p:spTree>
    <p:extLst>
      <p:ext uri="{BB962C8B-B14F-4D97-AF65-F5344CB8AC3E}">
        <p14:creationId xmlns:p14="http://schemas.microsoft.com/office/powerpoint/2010/main" val="4146233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9790848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5772763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C8C75A2-54A8-4ED8-B3D7-A25EF344C66B}" type="datetime1">
              <a:rPr lang="sv-SE" smtClean="0">
                <a:solidFill>
                  <a:prstClr val="black">
                    <a:tint val="75000"/>
                  </a:prstClr>
                </a:solidFill>
              </a:rPr>
              <a:pPr/>
              <a:t>2025-05-16</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140075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715000"/>
            <a:ext cx="0" cy="0"/>
          </a:xfrm>
        </p:spPr>
        <p:txBody>
          <a:bodyPr/>
          <a:lstStyle>
            <a:lvl1pPr>
              <a:defRPr sz="100">
                <a:noFill/>
              </a:defRPr>
            </a:lvl1pPr>
          </a:lstStyle>
          <a:p>
            <a:fld id="{9BED15FA-6EE8-4B82-A537-F53ACAF84CA4}" type="datetime1">
              <a:rPr lang="en-GB" smtClean="0"/>
              <a:t>16/05/2025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9144900" cy="5718000"/>
          </a:xfrm>
          <a:solidFill>
            <a:srgbClr val="F9F9F7"/>
          </a:solidFill>
        </p:spPr>
        <p:txBody>
          <a:bodyPr lIns="72000" tIns="72000"/>
          <a:lstStyle>
            <a:lvl1pPr marL="0" indent="0" algn="l">
              <a:spcAft>
                <a:spcPts val="0"/>
              </a:spcAft>
              <a:buNone/>
              <a:defRPr sz="1200"/>
            </a:lvl1pPr>
          </a:lstStyle>
          <a:p>
            <a:r>
              <a:rPr lang="en-GB" noProof="0"/>
              <a:t>Mark placeholder to insert image </a:t>
            </a:r>
            <a:r>
              <a:rPr lang="en-GB"/>
              <a:t>using the Insert tab – Pictures or from Templafy</a:t>
            </a:r>
          </a:p>
          <a:p>
            <a:endParaRPr lang="en-GB"/>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270000" y="4898882"/>
            <a:ext cx="1962900" cy="273000"/>
          </a:xfrm>
          <a:blipFill>
            <a:blip r:embed="rId2"/>
            <a:stretch>
              <a:fillRect/>
            </a:stretch>
          </a:blipFill>
        </p:spPr>
        <p:txBody>
          <a:bodyPr/>
          <a:lstStyle>
            <a:lvl1pPr>
              <a:defRPr sz="100">
                <a:noFill/>
              </a:defRPr>
            </a:lvl1pPr>
          </a:lstStyle>
          <a:p>
            <a:pPr lvl="0"/>
            <a:r>
              <a:rPr lang="en-GB"/>
              <a:t>.</a:t>
            </a:r>
          </a:p>
        </p:txBody>
      </p:sp>
      <p:sp>
        <p:nvSpPr>
          <p:cNvPr id="2" name="Title 1"/>
          <p:cNvSpPr>
            <a:spLocks noGrp="1"/>
          </p:cNvSpPr>
          <p:nvPr>
            <p:ph type="ctrTitle" hasCustomPrompt="1"/>
          </p:nvPr>
        </p:nvSpPr>
        <p:spPr>
          <a:xfrm>
            <a:off x="270000" y="545042"/>
            <a:ext cx="7864350" cy="669000"/>
          </a:xfrm>
        </p:spPr>
        <p:txBody>
          <a:bodyPr anchor="b" anchorCtr="0"/>
          <a:lstStyle>
            <a:lvl1pPr algn="l">
              <a:defRPr sz="4500"/>
            </a:lvl1pPr>
          </a:lstStyle>
          <a:p>
            <a:r>
              <a:rPr lang="en-GB"/>
              <a:t>Headline</a:t>
            </a:r>
          </a:p>
        </p:txBody>
      </p:sp>
      <p:sp>
        <p:nvSpPr>
          <p:cNvPr id="3" name="Subtitle 2"/>
          <p:cNvSpPr>
            <a:spLocks noGrp="1"/>
          </p:cNvSpPr>
          <p:nvPr>
            <p:ph type="subTitle" idx="1" hasCustomPrompt="1"/>
          </p:nvPr>
        </p:nvSpPr>
        <p:spPr>
          <a:xfrm>
            <a:off x="270000" y="3906000"/>
            <a:ext cx="7864350" cy="690000"/>
          </a:xfrm>
        </p:spPr>
        <p:txBody>
          <a:bodyPr/>
          <a:lstStyle>
            <a:lvl1pPr marL="0" indent="0" algn="l">
              <a:spcBef>
                <a:spcPts val="0"/>
              </a:spcBef>
              <a:buFont typeface="Verdana" panose="020B0604030504040204" pitchFamily="34" charset="0"/>
              <a:buChar char="​"/>
              <a:defRPr sz="90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270000" y="1296276"/>
            <a:ext cx="7864350" cy="1230000"/>
          </a:xfrm>
        </p:spPr>
        <p:txBody>
          <a:bodyPr/>
          <a:lstStyle>
            <a:lvl1pPr marL="0" indent="0" algn="l" defTabSz="685783" rtl="0" eaLnBrk="1" latinLnBrk="0" hangingPunct="1">
              <a:lnSpc>
                <a:spcPct val="83000"/>
              </a:lnSpc>
              <a:spcBef>
                <a:spcPct val="0"/>
              </a:spcBef>
              <a:buNone/>
              <a:defRPr lang="en-US" sz="4500" kern="1200" spc="-15" baseline="0" dirty="0" smtClean="0">
                <a:solidFill>
                  <a:schemeClr val="bg1"/>
                </a:solidFill>
                <a:latin typeface="+mj-lt"/>
                <a:ea typeface="+mj-ea"/>
                <a:cs typeface="+mj-cs"/>
              </a:defRPr>
            </a:lvl1pPr>
            <a:lvl2pPr marL="107997" indent="0" algn="l" defTabSz="685783" rtl="0" eaLnBrk="1" latinLnBrk="0" hangingPunct="1">
              <a:lnSpc>
                <a:spcPct val="83000"/>
              </a:lnSpc>
              <a:spcBef>
                <a:spcPct val="0"/>
              </a:spcBef>
              <a:buNone/>
              <a:defRPr lang="en-US" sz="4500" kern="1200" spc="-15" baseline="0" dirty="0" smtClean="0">
                <a:solidFill>
                  <a:schemeClr val="tx2"/>
                </a:solidFill>
                <a:latin typeface="+mj-lt"/>
                <a:ea typeface="+mj-ea"/>
                <a:cs typeface="+mj-cs"/>
              </a:defRPr>
            </a:lvl2pPr>
          </a:lstStyle>
          <a:p>
            <a:pPr lvl="0"/>
            <a:r>
              <a:rPr lang="en-GB"/>
              <a:t>Headline</a:t>
            </a:r>
          </a:p>
        </p:txBody>
      </p:sp>
    </p:spTree>
    <p:extLst>
      <p:ext uri="{BB962C8B-B14F-4D97-AF65-F5344CB8AC3E}">
        <p14:creationId xmlns:p14="http://schemas.microsoft.com/office/powerpoint/2010/main" val="402351870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Check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lvl1pPr marL="162874" indent="-162874">
              <a:spcBef>
                <a:spcPts val="360"/>
              </a:spcBef>
              <a:spcAft>
                <a:spcPts val="360"/>
              </a:spcAft>
              <a:buSzPct val="200000"/>
              <a:buFontTx/>
              <a:buBlip>
                <a:blip r:embed="rId2"/>
              </a:buBlip>
              <a:defRPr/>
            </a:lvl1pPr>
            <a:lvl2pPr>
              <a:spcAft>
                <a:spcPts val="360"/>
              </a:spcAft>
              <a:defRPr/>
            </a:lvl2pPr>
            <a:lvl3pPr>
              <a:spcAft>
                <a:spcPts val="360"/>
              </a:spcAft>
              <a:defRPr/>
            </a:lvl3pPr>
            <a:lvl4pPr>
              <a:spcAft>
                <a:spcPts val="360"/>
              </a:spcAft>
              <a:defRPr/>
            </a:lvl4pPr>
            <a:lvl5pPr>
              <a:spcAft>
                <a:spcPts val="36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C8C75A2-54A8-4ED8-B3D7-A25EF344C66B}" type="datetime1">
              <a:rPr lang="sv-SE" smtClean="0">
                <a:solidFill>
                  <a:prstClr val="black">
                    <a:tint val="75000"/>
                  </a:prstClr>
                </a:solidFill>
              </a:rPr>
              <a:pPr/>
              <a:t>2025-05-16</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0180168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neåll och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5094226" y="1489348"/>
            <a:ext cx="3420467" cy="3420467"/>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539751" y="1333504"/>
            <a:ext cx="4211638" cy="377163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C8C75A2-54A8-4ED8-B3D7-A25EF344C66B}" type="datetime1">
              <a:rPr lang="sv-SE" smtClean="0">
                <a:solidFill>
                  <a:prstClr val="black">
                    <a:tint val="75000"/>
                  </a:prstClr>
                </a:solidFill>
              </a:rPr>
              <a:pPr/>
              <a:t>2025-05-16</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1595864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539751" y="1344613"/>
            <a:ext cx="3956050" cy="3745135"/>
          </a:xfrm>
        </p:spPr>
        <p:txBody>
          <a:bodyPr>
            <a:normAutofit/>
          </a:bodyPr>
          <a:lstStyle>
            <a:lvl1pPr>
              <a:defRPr sz="1620"/>
            </a:lvl1pPr>
            <a:lvl2pPr>
              <a:defRPr sz="1440"/>
            </a:lvl2pPr>
            <a:lvl3pPr>
              <a:defRPr sz="1260"/>
            </a:lvl3pPr>
            <a:lvl4pPr>
              <a:defRPr sz="1080"/>
            </a:lvl4pPr>
            <a:lvl5pPr>
              <a:defRPr sz="1080"/>
            </a:lvl5pPr>
            <a:lvl6pPr>
              <a:defRPr sz="1620"/>
            </a:lvl6pPr>
            <a:lvl7pPr>
              <a:defRPr sz="1620"/>
            </a:lvl7pPr>
            <a:lvl8pPr>
              <a:defRPr sz="1620"/>
            </a:lvl8pPr>
            <a:lvl9pPr>
              <a:defRPr sz="162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3439" y="1344613"/>
            <a:ext cx="4043362" cy="3745135"/>
          </a:xfrm>
        </p:spPr>
        <p:txBody>
          <a:bodyPr>
            <a:normAutofit/>
          </a:bodyPr>
          <a:lstStyle>
            <a:lvl1pPr>
              <a:defRPr sz="1620"/>
            </a:lvl1pPr>
            <a:lvl2pPr>
              <a:defRPr sz="1440"/>
            </a:lvl2pPr>
            <a:lvl3pPr>
              <a:defRPr sz="1260"/>
            </a:lvl3pPr>
            <a:lvl4pPr>
              <a:defRPr sz="1080"/>
            </a:lvl4pPr>
            <a:lvl5pPr>
              <a:defRPr sz="1080"/>
            </a:lvl5pPr>
            <a:lvl6pPr>
              <a:defRPr sz="1620"/>
            </a:lvl6pPr>
            <a:lvl7pPr>
              <a:defRPr sz="1620"/>
            </a:lvl7pPr>
            <a:lvl8pPr>
              <a:defRPr sz="1620"/>
            </a:lvl8pPr>
            <a:lvl9pPr>
              <a:defRPr sz="162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C8DCBBD1-E0BE-4975-817F-2ECD15526983}" type="datetime1">
              <a:rPr lang="sv-SE" smtClean="0">
                <a:solidFill>
                  <a:prstClr val="black">
                    <a:tint val="75000"/>
                  </a:prstClr>
                </a:solidFill>
              </a:rPr>
              <a:pPr/>
              <a:t>2025-05-16</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0606148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8B98091B-68FC-4837-B709-9279433118DC}" type="datetime1">
              <a:rPr lang="sv-SE" smtClean="0">
                <a:solidFill>
                  <a:prstClr val="black">
                    <a:tint val="75000"/>
                  </a:prstClr>
                </a:solidFill>
              </a:rPr>
              <a:pPr/>
              <a:t>2025-05-16</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3254349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ubrik och tre bilde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8B98091B-68FC-4837-B709-9279433118DC}" type="datetime1">
              <a:rPr lang="sv-SE" smtClean="0">
                <a:solidFill>
                  <a:prstClr val="black">
                    <a:tint val="75000"/>
                  </a:prstClr>
                </a:solidFill>
              </a:rPr>
              <a:pPr/>
              <a:t>2025-05-16</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
        <p:nvSpPr>
          <p:cNvPr id="6" name="Platshållare för bild 8"/>
          <p:cNvSpPr>
            <a:spLocks noGrp="1"/>
          </p:cNvSpPr>
          <p:nvPr>
            <p:ph type="pic" sz="quarter" idx="13"/>
          </p:nvPr>
        </p:nvSpPr>
        <p:spPr>
          <a:xfrm>
            <a:off x="5606198" y="1810632"/>
            <a:ext cx="2232894" cy="2232892"/>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7" name="Platshållare för bild 8"/>
          <p:cNvSpPr>
            <a:spLocks noGrp="1"/>
          </p:cNvSpPr>
          <p:nvPr>
            <p:ph type="pic" sz="quarter" idx="14"/>
          </p:nvPr>
        </p:nvSpPr>
        <p:spPr>
          <a:xfrm>
            <a:off x="3039333" y="1812925"/>
            <a:ext cx="2232894" cy="2232892"/>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8" name="Platshållare för bild 8"/>
          <p:cNvSpPr>
            <a:spLocks noGrp="1"/>
          </p:cNvSpPr>
          <p:nvPr>
            <p:ph type="pic" sz="quarter" idx="15"/>
          </p:nvPr>
        </p:nvSpPr>
        <p:spPr>
          <a:xfrm>
            <a:off x="472469" y="1812925"/>
            <a:ext cx="2232894" cy="2232892"/>
          </a:xfrm>
          <a:prstGeom prst="ellipse">
            <a:avLst/>
          </a:prstGeom>
          <a:ln w="76200">
            <a:solidFill>
              <a:schemeClr val="bg1"/>
            </a:solidFill>
          </a:ln>
          <a:effectLst>
            <a:outerShdw sx="101000" sy="101000" algn="ctr" rotWithShape="0">
              <a:schemeClr val="tx2"/>
            </a:outerShdw>
          </a:effectLst>
        </p:spPr>
        <p:txBody>
          <a:bodyPr/>
          <a:lstStyle/>
          <a:p>
            <a:endParaRPr lang="sv-SE"/>
          </a:p>
        </p:txBody>
      </p:sp>
      <p:sp>
        <p:nvSpPr>
          <p:cNvPr id="9" name="Platshållare för text 2"/>
          <p:cNvSpPr>
            <a:spLocks noGrp="1"/>
          </p:cNvSpPr>
          <p:nvPr>
            <p:ph type="body" idx="1" hasCustomPrompt="1"/>
          </p:nvPr>
        </p:nvSpPr>
        <p:spPr>
          <a:xfrm>
            <a:off x="472469" y="4210955"/>
            <a:ext cx="2232000" cy="708072"/>
          </a:xfrm>
        </p:spPr>
        <p:txBody>
          <a:bodyPr anchor="t">
            <a:normAutofit/>
          </a:bodyPr>
          <a:lstStyle>
            <a:lvl1pPr marL="0" indent="0" algn="ctr">
              <a:buNone/>
              <a:defRPr sz="1260">
                <a:solidFill>
                  <a:schemeClr val="tx1">
                    <a:lumMod val="75000"/>
                    <a:lumOff val="25000"/>
                  </a:schemeClr>
                </a:solidFill>
              </a:defRPr>
            </a:lvl1pPr>
            <a:lvl2pPr marL="411470" indent="0">
              <a:buNone/>
              <a:defRPr sz="1620">
                <a:solidFill>
                  <a:schemeClr val="tx1">
                    <a:tint val="75000"/>
                  </a:schemeClr>
                </a:solidFill>
              </a:defRPr>
            </a:lvl2pPr>
            <a:lvl3pPr marL="822940" indent="0">
              <a:buNone/>
              <a:defRPr sz="1440">
                <a:solidFill>
                  <a:schemeClr val="tx1">
                    <a:tint val="75000"/>
                  </a:schemeClr>
                </a:solidFill>
              </a:defRPr>
            </a:lvl3pPr>
            <a:lvl4pPr marL="1234409" indent="0">
              <a:buNone/>
              <a:defRPr sz="1260">
                <a:solidFill>
                  <a:schemeClr val="tx1">
                    <a:tint val="75000"/>
                  </a:schemeClr>
                </a:solidFill>
              </a:defRPr>
            </a:lvl4pPr>
            <a:lvl5pPr marL="1645879" indent="0">
              <a:buNone/>
              <a:defRPr sz="1260">
                <a:solidFill>
                  <a:schemeClr val="tx1">
                    <a:tint val="75000"/>
                  </a:schemeClr>
                </a:solidFill>
              </a:defRPr>
            </a:lvl5pPr>
            <a:lvl6pPr marL="2057348" indent="0">
              <a:buNone/>
              <a:defRPr sz="1260">
                <a:solidFill>
                  <a:schemeClr val="tx1">
                    <a:tint val="75000"/>
                  </a:schemeClr>
                </a:solidFill>
              </a:defRPr>
            </a:lvl6pPr>
            <a:lvl7pPr marL="2468819" indent="0">
              <a:buNone/>
              <a:defRPr sz="1260">
                <a:solidFill>
                  <a:schemeClr val="tx1">
                    <a:tint val="75000"/>
                  </a:schemeClr>
                </a:solidFill>
              </a:defRPr>
            </a:lvl7pPr>
            <a:lvl8pPr marL="2880288" indent="0">
              <a:buNone/>
              <a:defRPr sz="1260">
                <a:solidFill>
                  <a:schemeClr val="tx1">
                    <a:tint val="75000"/>
                  </a:schemeClr>
                </a:solidFill>
              </a:defRPr>
            </a:lvl8pPr>
            <a:lvl9pPr marL="3291758" indent="0">
              <a:buNone/>
              <a:defRPr sz="1260">
                <a:solidFill>
                  <a:schemeClr val="tx1">
                    <a:tint val="75000"/>
                  </a:schemeClr>
                </a:solidFill>
              </a:defRPr>
            </a:lvl9pPr>
          </a:lstStyle>
          <a:p>
            <a:pPr lvl="0"/>
            <a:r>
              <a:rPr lang="sv-SE"/>
              <a:t>Text</a:t>
            </a:r>
          </a:p>
        </p:txBody>
      </p:sp>
      <p:sp>
        <p:nvSpPr>
          <p:cNvPr id="10" name="Platshållare för text 2"/>
          <p:cNvSpPr>
            <a:spLocks noGrp="1"/>
          </p:cNvSpPr>
          <p:nvPr>
            <p:ph type="body" idx="16" hasCustomPrompt="1"/>
          </p:nvPr>
        </p:nvSpPr>
        <p:spPr>
          <a:xfrm>
            <a:off x="3039333" y="4208662"/>
            <a:ext cx="2232000" cy="708072"/>
          </a:xfrm>
        </p:spPr>
        <p:txBody>
          <a:bodyPr anchor="t">
            <a:normAutofit/>
          </a:bodyPr>
          <a:lstStyle>
            <a:lvl1pPr marL="0" indent="0" algn="ctr">
              <a:buNone/>
              <a:defRPr sz="1260">
                <a:solidFill>
                  <a:schemeClr val="tx1">
                    <a:lumMod val="75000"/>
                    <a:lumOff val="25000"/>
                  </a:schemeClr>
                </a:solidFill>
              </a:defRPr>
            </a:lvl1pPr>
            <a:lvl2pPr marL="411470" indent="0">
              <a:buNone/>
              <a:defRPr sz="1620">
                <a:solidFill>
                  <a:schemeClr val="tx1">
                    <a:tint val="75000"/>
                  </a:schemeClr>
                </a:solidFill>
              </a:defRPr>
            </a:lvl2pPr>
            <a:lvl3pPr marL="822940" indent="0">
              <a:buNone/>
              <a:defRPr sz="1440">
                <a:solidFill>
                  <a:schemeClr val="tx1">
                    <a:tint val="75000"/>
                  </a:schemeClr>
                </a:solidFill>
              </a:defRPr>
            </a:lvl3pPr>
            <a:lvl4pPr marL="1234409" indent="0">
              <a:buNone/>
              <a:defRPr sz="1260">
                <a:solidFill>
                  <a:schemeClr val="tx1">
                    <a:tint val="75000"/>
                  </a:schemeClr>
                </a:solidFill>
              </a:defRPr>
            </a:lvl4pPr>
            <a:lvl5pPr marL="1645879" indent="0">
              <a:buNone/>
              <a:defRPr sz="1260">
                <a:solidFill>
                  <a:schemeClr val="tx1">
                    <a:tint val="75000"/>
                  </a:schemeClr>
                </a:solidFill>
              </a:defRPr>
            </a:lvl5pPr>
            <a:lvl6pPr marL="2057348" indent="0">
              <a:buNone/>
              <a:defRPr sz="1260">
                <a:solidFill>
                  <a:schemeClr val="tx1">
                    <a:tint val="75000"/>
                  </a:schemeClr>
                </a:solidFill>
              </a:defRPr>
            </a:lvl6pPr>
            <a:lvl7pPr marL="2468819" indent="0">
              <a:buNone/>
              <a:defRPr sz="1260">
                <a:solidFill>
                  <a:schemeClr val="tx1">
                    <a:tint val="75000"/>
                  </a:schemeClr>
                </a:solidFill>
              </a:defRPr>
            </a:lvl7pPr>
            <a:lvl8pPr marL="2880288" indent="0">
              <a:buNone/>
              <a:defRPr sz="1260">
                <a:solidFill>
                  <a:schemeClr val="tx1">
                    <a:tint val="75000"/>
                  </a:schemeClr>
                </a:solidFill>
              </a:defRPr>
            </a:lvl8pPr>
            <a:lvl9pPr marL="3291758" indent="0">
              <a:buNone/>
              <a:defRPr sz="1260">
                <a:solidFill>
                  <a:schemeClr val="tx1">
                    <a:tint val="75000"/>
                  </a:schemeClr>
                </a:solidFill>
              </a:defRPr>
            </a:lvl9pPr>
          </a:lstStyle>
          <a:p>
            <a:pPr lvl="0"/>
            <a:r>
              <a:rPr lang="sv-SE"/>
              <a:t>Text</a:t>
            </a:r>
          </a:p>
        </p:txBody>
      </p:sp>
      <p:sp>
        <p:nvSpPr>
          <p:cNvPr id="11" name="Platshållare för text 2"/>
          <p:cNvSpPr>
            <a:spLocks noGrp="1"/>
          </p:cNvSpPr>
          <p:nvPr>
            <p:ph type="body" idx="17" hasCustomPrompt="1"/>
          </p:nvPr>
        </p:nvSpPr>
        <p:spPr>
          <a:xfrm>
            <a:off x="5607092" y="4208662"/>
            <a:ext cx="2232000" cy="708072"/>
          </a:xfrm>
        </p:spPr>
        <p:txBody>
          <a:bodyPr anchor="t">
            <a:normAutofit/>
          </a:bodyPr>
          <a:lstStyle>
            <a:lvl1pPr marL="0" indent="0" algn="ctr">
              <a:buNone/>
              <a:defRPr sz="1260">
                <a:solidFill>
                  <a:schemeClr val="tx1">
                    <a:lumMod val="75000"/>
                    <a:lumOff val="25000"/>
                  </a:schemeClr>
                </a:solidFill>
              </a:defRPr>
            </a:lvl1pPr>
            <a:lvl2pPr marL="411470" indent="0">
              <a:buNone/>
              <a:defRPr sz="1620">
                <a:solidFill>
                  <a:schemeClr val="tx1">
                    <a:tint val="75000"/>
                  </a:schemeClr>
                </a:solidFill>
              </a:defRPr>
            </a:lvl2pPr>
            <a:lvl3pPr marL="822940" indent="0">
              <a:buNone/>
              <a:defRPr sz="1440">
                <a:solidFill>
                  <a:schemeClr val="tx1">
                    <a:tint val="75000"/>
                  </a:schemeClr>
                </a:solidFill>
              </a:defRPr>
            </a:lvl3pPr>
            <a:lvl4pPr marL="1234409" indent="0">
              <a:buNone/>
              <a:defRPr sz="1260">
                <a:solidFill>
                  <a:schemeClr val="tx1">
                    <a:tint val="75000"/>
                  </a:schemeClr>
                </a:solidFill>
              </a:defRPr>
            </a:lvl4pPr>
            <a:lvl5pPr marL="1645879" indent="0">
              <a:buNone/>
              <a:defRPr sz="1260">
                <a:solidFill>
                  <a:schemeClr val="tx1">
                    <a:tint val="75000"/>
                  </a:schemeClr>
                </a:solidFill>
              </a:defRPr>
            </a:lvl5pPr>
            <a:lvl6pPr marL="2057348" indent="0">
              <a:buNone/>
              <a:defRPr sz="1260">
                <a:solidFill>
                  <a:schemeClr val="tx1">
                    <a:tint val="75000"/>
                  </a:schemeClr>
                </a:solidFill>
              </a:defRPr>
            </a:lvl6pPr>
            <a:lvl7pPr marL="2468819" indent="0">
              <a:buNone/>
              <a:defRPr sz="1260">
                <a:solidFill>
                  <a:schemeClr val="tx1">
                    <a:tint val="75000"/>
                  </a:schemeClr>
                </a:solidFill>
              </a:defRPr>
            </a:lvl7pPr>
            <a:lvl8pPr marL="2880288" indent="0">
              <a:buNone/>
              <a:defRPr sz="1260">
                <a:solidFill>
                  <a:schemeClr val="tx1">
                    <a:tint val="75000"/>
                  </a:schemeClr>
                </a:solidFill>
              </a:defRPr>
            </a:lvl8pPr>
            <a:lvl9pPr marL="3291758" indent="0">
              <a:buNone/>
              <a:defRPr sz="1260">
                <a:solidFill>
                  <a:schemeClr val="tx1">
                    <a:tint val="75000"/>
                  </a:schemeClr>
                </a:solidFill>
              </a:defRPr>
            </a:lvl9pPr>
          </a:lstStyle>
          <a:p>
            <a:pPr lvl="0"/>
            <a:r>
              <a:rPr lang="sv-SE"/>
              <a:t>Text</a:t>
            </a:r>
          </a:p>
        </p:txBody>
      </p:sp>
    </p:spTree>
    <p:extLst>
      <p:ext uri="{BB962C8B-B14F-4D97-AF65-F5344CB8AC3E}">
        <p14:creationId xmlns:p14="http://schemas.microsoft.com/office/powerpoint/2010/main" val="28027088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73A00E8-EB07-4393-9EA8-9570268976A5}" type="datetime1">
              <a:rPr lang="sv-SE" smtClean="0">
                <a:solidFill>
                  <a:prstClr val="black">
                    <a:tint val="75000"/>
                  </a:prstClr>
                </a:solidFill>
              </a:rPr>
              <a:pPr/>
              <a:t>2025-05-16</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1753994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ild överkant">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71438" y="69850"/>
            <a:ext cx="8821737" cy="2751138"/>
          </a:xfrm>
        </p:spPr>
        <p:txBody>
          <a:bodyPr/>
          <a:lstStyle/>
          <a:p>
            <a:endParaRPr lang="sv-SE"/>
          </a:p>
        </p:txBody>
      </p:sp>
      <p:sp>
        <p:nvSpPr>
          <p:cNvPr id="2" name="Platshållare för datum 1"/>
          <p:cNvSpPr>
            <a:spLocks noGrp="1"/>
          </p:cNvSpPr>
          <p:nvPr>
            <p:ph type="dt" sz="half" idx="10"/>
          </p:nvPr>
        </p:nvSpPr>
        <p:spPr/>
        <p:txBody>
          <a:bodyPr/>
          <a:lstStyle/>
          <a:p>
            <a:fld id="{E73A00E8-EB07-4393-9EA8-9570268976A5}" type="datetime1">
              <a:rPr lang="sv-SE" smtClean="0">
                <a:solidFill>
                  <a:prstClr val="black">
                    <a:tint val="75000"/>
                  </a:prstClr>
                </a:solidFill>
              </a:rPr>
              <a:pPr/>
              <a:t>2025-05-16</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
        <p:nvSpPr>
          <p:cNvPr id="6" name="Platshållare för innehåll 2"/>
          <p:cNvSpPr>
            <a:spLocks noGrp="1"/>
          </p:cNvSpPr>
          <p:nvPr>
            <p:ph idx="1"/>
          </p:nvPr>
        </p:nvSpPr>
        <p:spPr>
          <a:xfrm>
            <a:off x="539752" y="2994029"/>
            <a:ext cx="8064500" cy="211111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772118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ackbild_ny">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4572003" y="2894012"/>
            <a:ext cx="4392613" cy="387798"/>
          </a:xfrm>
        </p:spPr>
        <p:txBody>
          <a:bodyPr wrap="square" anchor="t">
            <a:spAutoFit/>
          </a:bodyPr>
          <a:lstStyle>
            <a:lvl1pPr algn="l">
              <a:defRPr sz="2520" b="1">
                <a:solidFill>
                  <a:schemeClr val="accent3"/>
                </a:solidFill>
              </a:defRPr>
            </a:lvl1pPr>
          </a:lstStyle>
          <a:p>
            <a:r>
              <a:rPr lang="sv-SE"/>
              <a:t>Rubrik</a:t>
            </a:r>
          </a:p>
        </p:txBody>
      </p:sp>
      <p:sp>
        <p:nvSpPr>
          <p:cNvPr id="3" name="Underrubrik 2"/>
          <p:cNvSpPr>
            <a:spLocks noGrp="1"/>
          </p:cNvSpPr>
          <p:nvPr>
            <p:ph type="subTitle" idx="1"/>
          </p:nvPr>
        </p:nvSpPr>
        <p:spPr>
          <a:xfrm>
            <a:off x="4518616" y="3349532"/>
            <a:ext cx="2861699" cy="511718"/>
          </a:xfrm>
          <a:noFill/>
        </p:spPr>
        <p:txBody>
          <a:bodyPr wrap="square" lIns="72000" tIns="36000" rIns="72000" bIns="108000" anchor="t">
            <a:spAutoFit/>
          </a:bodyPr>
          <a:lstStyle>
            <a:lvl1pPr marL="0" indent="0" algn="l">
              <a:spcBef>
                <a:spcPts val="0"/>
              </a:spcBef>
              <a:spcAft>
                <a:spcPts val="180"/>
              </a:spcAft>
              <a:buNone/>
              <a:defRPr sz="1080" cap="none" baseline="0">
                <a:solidFill>
                  <a:schemeClr val="tx1">
                    <a:lumMod val="85000"/>
                    <a:lumOff val="15000"/>
                  </a:schemeClr>
                </a:solidFill>
              </a:defRPr>
            </a:lvl1pPr>
            <a:lvl2pPr marL="411470" indent="0" algn="ctr">
              <a:buNone/>
              <a:defRPr>
                <a:solidFill>
                  <a:schemeClr val="tx1">
                    <a:tint val="75000"/>
                  </a:schemeClr>
                </a:solidFill>
              </a:defRPr>
            </a:lvl2pPr>
            <a:lvl3pPr marL="822940" indent="0" algn="ctr">
              <a:buNone/>
              <a:defRPr>
                <a:solidFill>
                  <a:schemeClr val="tx1">
                    <a:tint val="75000"/>
                  </a:schemeClr>
                </a:solidFill>
              </a:defRPr>
            </a:lvl3pPr>
            <a:lvl4pPr marL="1234409" indent="0" algn="ctr">
              <a:buNone/>
              <a:defRPr>
                <a:solidFill>
                  <a:schemeClr val="tx1">
                    <a:tint val="75000"/>
                  </a:schemeClr>
                </a:solidFill>
              </a:defRPr>
            </a:lvl4pPr>
            <a:lvl5pPr marL="1645879" indent="0" algn="ctr">
              <a:buNone/>
              <a:defRPr>
                <a:solidFill>
                  <a:schemeClr val="tx1">
                    <a:tint val="75000"/>
                  </a:schemeClr>
                </a:solidFill>
              </a:defRPr>
            </a:lvl5pPr>
            <a:lvl6pPr marL="2057348" indent="0" algn="ctr">
              <a:buNone/>
              <a:defRPr>
                <a:solidFill>
                  <a:schemeClr val="tx1">
                    <a:tint val="75000"/>
                  </a:schemeClr>
                </a:solidFill>
              </a:defRPr>
            </a:lvl6pPr>
            <a:lvl7pPr marL="2468819" indent="0" algn="ctr">
              <a:buNone/>
              <a:defRPr>
                <a:solidFill>
                  <a:schemeClr val="tx1">
                    <a:tint val="75000"/>
                  </a:schemeClr>
                </a:solidFill>
              </a:defRPr>
            </a:lvl7pPr>
            <a:lvl8pPr marL="2880288" indent="0" algn="ctr">
              <a:buNone/>
              <a:defRPr>
                <a:solidFill>
                  <a:schemeClr val="tx1">
                    <a:tint val="75000"/>
                  </a:schemeClr>
                </a:solidFill>
              </a:defRPr>
            </a:lvl8pPr>
            <a:lvl9pPr marL="3291758" indent="0" algn="ctr">
              <a:buNone/>
              <a:defRPr>
                <a:solidFill>
                  <a:schemeClr val="tx1">
                    <a:tint val="75000"/>
                  </a:schemeClr>
                </a:solidFill>
              </a:defRPr>
            </a:lvl9pPr>
          </a:lstStyle>
          <a:p>
            <a:r>
              <a:rPr lang="sv-SE"/>
              <a:t>Klicka här för att ändra format på underrubrik i bakgrunden</a:t>
            </a:r>
          </a:p>
        </p:txBody>
      </p:sp>
      <p:sp>
        <p:nvSpPr>
          <p:cNvPr id="6" name="Platshållare för bildnummer 5"/>
          <p:cNvSpPr>
            <a:spLocks noGrp="1"/>
          </p:cNvSpPr>
          <p:nvPr>
            <p:ph type="sldNum" sz="quarter" idx="12"/>
          </p:nvPr>
        </p:nvSpPr>
        <p:spPr/>
        <p:txBody>
          <a:body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
        <p:nvSpPr>
          <p:cNvPr id="4" name="Platshållare för datum 3"/>
          <p:cNvSpPr>
            <a:spLocks noGrp="1"/>
          </p:cNvSpPr>
          <p:nvPr>
            <p:ph type="dt" sz="half" idx="10"/>
          </p:nvPr>
        </p:nvSpPr>
        <p:spPr/>
        <p:txBody>
          <a:bodyPr/>
          <a:lstStyle/>
          <a:p>
            <a:fld id="{72E25DFB-A2F7-4DF3-9794-BA8E0C90601B}" type="datetime1">
              <a:rPr lang="sv-SE" smtClean="0">
                <a:solidFill>
                  <a:prstClr val="black">
                    <a:tint val="75000"/>
                  </a:prstClr>
                </a:solidFill>
              </a:rPr>
              <a:pPr/>
              <a:t>2025-05-16</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a:solidFill>
                <a:prstClr val="white"/>
              </a:solidFill>
            </a:endParaRPr>
          </a:p>
        </p:txBody>
      </p:sp>
    </p:spTree>
    <p:extLst>
      <p:ext uri="{BB962C8B-B14F-4D97-AF65-F5344CB8AC3E}">
        <p14:creationId xmlns:p14="http://schemas.microsoft.com/office/powerpoint/2010/main" val="24492630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5E785327-5379-459B-BE66-18E9103F534E}" type="datetime1">
              <a:rPr lang="sv-SE" smtClean="0"/>
              <a:pPr/>
              <a:t>2025-05-16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55A968A-E0AF-44DF-8545-852B31FD1DE1}" type="slidenum">
              <a:rPr lang="sv-SE" smtClean="0"/>
              <a:pPr/>
              <a:t>‹#›</a:t>
            </a:fld>
            <a:endParaRPr lang="sv-SE"/>
          </a:p>
        </p:txBody>
      </p:sp>
      <p:sp>
        <p:nvSpPr>
          <p:cNvPr id="7" name="Platshållare för bild 6"/>
          <p:cNvSpPr>
            <a:spLocks noGrp="1"/>
          </p:cNvSpPr>
          <p:nvPr>
            <p:ph type="pic" sz="quarter" idx="13"/>
          </p:nvPr>
        </p:nvSpPr>
        <p:spPr>
          <a:xfrm>
            <a:off x="71438" y="69851"/>
            <a:ext cx="8821737" cy="5559425"/>
          </a:xfrm>
        </p:spPr>
        <p:txBody>
          <a:bodyPr/>
          <a:lstStyle/>
          <a:p>
            <a:endParaRPr lang="sv-SE"/>
          </a:p>
        </p:txBody>
      </p:sp>
      <p:sp>
        <p:nvSpPr>
          <p:cNvPr id="2" name="Rubrik 1"/>
          <p:cNvSpPr>
            <a:spLocks noGrp="1"/>
          </p:cNvSpPr>
          <p:nvPr>
            <p:ph type="title"/>
          </p:nvPr>
        </p:nvSpPr>
        <p:spPr>
          <a:xfrm>
            <a:off x="539750" y="517525"/>
            <a:ext cx="8064501" cy="387798"/>
          </a:xfrm>
        </p:spPr>
        <p:txBody>
          <a:bodyPr/>
          <a:lstStyle>
            <a:lvl1pPr>
              <a:defRPr sz="2520" b="1">
                <a:solidFill>
                  <a:schemeClr val="bg1"/>
                </a:solidFill>
              </a:defRPr>
            </a:lvl1pPr>
          </a:lstStyle>
          <a:p>
            <a:r>
              <a:rPr lang="sv-SE"/>
              <a:t>Klicka här för att ändra format</a:t>
            </a:r>
          </a:p>
        </p:txBody>
      </p:sp>
    </p:spTree>
    <p:extLst>
      <p:ext uri="{BB962C8B-B14F-4D97-AF65-F5344CB8AC3E}">
        <p14:creationId xmlns:p14="http://schemas.microsoft.com/office/powerpoint/2010/main" val="2511049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715000"/>
            <a:ext cx="0" cy="0"/>
          </a:xfrm>
        </p:spPr>
        <p:txBody>
          <a:bodyPr/>
          <a:lstStyle>
            <a:lvl1pPr>
              <a:defRPr sz="100">
                <a:noFill/>
              </a:defRPr>
            </a:lvl1pPr>
          </a:lstStyle>
          <a:p>
            <a:fld id="{4C6B010D-12BA-4529-B692-206652452F2C}" type="datetime1">
              <a:rPr lang="en-GB" smtClean="0"/>
              <a:t>16/05/2025</a:t>
            </a:fld>
            <a:endParaRPr lang="en-GB"/>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715000"/>
            <a:ext cx="0" cy="0"/>
          </a:xfrm>
        </p:spPr>
        <p:txBody>
          <a:bodyPr/>
          <a:lstStyle>
            <a:lvl1pPr>
              <a:defRPr sz="100">
                <a:noFill/>
              </a:defRPr>
            </a:lvl1pPr>
          </a:lstStyle>
          <a:p>
            <a:endParaRPr lang="en-GB"/>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715000"/>
            <a:ext cx="0" cy="0"/>
          </a:xfrm>
        </p:spPr>
        <p:txBody>
          <a:bodyPr/>
          <a:lstStyle>
            <a:lvl1pPr>
              <a:defRPr sz="100">
                <a:noFill/>
              </a:defRPr>
            </a:lvl1pPr>
          </a:lstStyle>
          <a:p>
            <a:fld id="{23AA811B-2EBD-4900-905E-5BE206449611}" type="slidenum">
              <a:rPr lang="en-GB" smtClean="0"/>
              <a:pPr/>
              <a:t>‹#›</a:t>
            </a:fld>
            <a:endParaRPr lang="en-GB"/>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2" name="Title 1"/>
          <p:cNvSpPr>
            <a:spLocks noGrp="1"/>
          </p:cNvSpPr>
          <p:nvPr>
            <p:ph type="ctrTitle" hasCustomPrompt="1"/>
          </p:nvPr>
        </p:nvSpPr>
        <p:spPr>
          <a:xfrm>
            <a:off x="270000" y="545041"/>
            <a:ext cx="7864350" cy="670178"/>
          </a:xfrm>
        </p:spPr>
        <p:txBody>
          <a:bodyPr anchor="b" anchorCtr="0"/>
          <a:lstStyle>
            <a:lvl1pPr algn="l">
              <a:defRPr sz="4500"/>
            </a:lvl1pPr>
          </a:lstStyle>
          <a:p>
            <a:r>
              <a:rPr lang="en-GB"/>
              <a:t>Headline</a:t>
            </a:r>
          </a:p>
        </p:txBody>
      </p:sp>
      <p:sp>
        <p:nvSpPr>
          <p:cNvPr id="3" name="Subtitle 2"/>
          <p:cNvSpPr>
            <a:spLocks noGrp="1"/>
          </p:cNvSpPr>
          <p:nvPr>
            <p:ph type="subTitle" idx="1" hasCustomPrompt="1"/>
          </p:nvPr>
        </p:nvSpPr>
        <p:spPr>
          <a:xfrm>
            <a:off x="270000" y="3906000"/>
            <a:ext cx="7864350" cy="690000"/>
          </a:xfrm>
        </p:spPr>
        <p:txBody>
          <a:bodyPr/>
          <a:lstStyle>
            <a:lvl1pPr marL="0" indent="0" algn="l">
              <a:spcBef>
                <a:spcPts val="0"/>
              </a:spcBef>
              <a:buFont typeface="Verdana" panose="020B0604030504040204" pitchFamily="34" charset="0"/>
              <a:buChar char="​"/>
              <a:defRPr sz="900"/>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270000" y="1296276"/>
            <a:ext cx="7864350" cy="1230000"/>
          </a:xfrm>
        </p:spPr>
        <p:txBody>
          <a:bodyPr/>
          <a:lstStyle>
            <a:lvl1pPr marL="0" indent="0" algn="l" defTabSz="685783" rtl="0" eaLnBrk="1" latinLnBrk="0" hangingPunct="1">
              <a:lnSpc>
                <a:spcPct val="83000"/>
              </a:lnSpc>
              <a:spcBef>
                <a:spcPct val="0"/>
              </a:spcBef>
              <a:buNone/>
              <a:defRPr lang="en-US" sz="4500" kern="1200" spc="-15" baseline="0" dirty="0" smtClean="0">
                <a:solidFill>
                  <a:srgbClr val="333333"/>
                </a:solidFill>
                <a:latin typeface="+mj-lt"/>
                <a:ea typeface="+mj-ea"/>
                <a:cs typeface="+mj-cs"/>
              </a:defRPr>
            </a:lvl1pPr>
            <a:lvl2pPr marL="107997" indent="0" algn="l" defTabSz="685783" rtl="0" eaLnBrk="1" latinLnBrk="0" hangingPunct="1">
              <a:lnSpc>
                <a:spcPct val="83000"/>
              </a:lnSpc>
              <a:spcBef>
                <a:spcPct val="0"/>
              </a:spcBef>
              <a:buNone/>
              <a:defRPr lang="en-US" sz="4500" kern="1200" spc="-15" baseline="0" dirty="0" smtClean="0">
                <a:solidFill>
                  <a:schemeClr val="tx2"/>
                </a:solidFill>
                <a:latin typeface="+mj-lt"/>
                <a:ea typeface="+mj-ea"/>
                <a:cs typeface="+mj-cs"/>
              </a:defRPr>
            </a:lvl2pPr>
          </a:lstStyle>
          <a:p>
            <a:pPr lvl="0"/>
            <a:r>
              <a:rPr lang="en-GB"/>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70000" y="4899000"/>
            <a:ext cx="1962900" cy="272947"/>
          </a:xfrm>
          <a:prstGeom prst="rect">
            <a:avLst/>
          </a:prstGeom>
        </p:spPr>
      </p:pic>
    </p:spTree>
    <p:extLst>
      <p:ext uri="{BB962C8B-B14F-4D97-AF65-F5344CB8AC3E}">
        <p14:creationId xmlns:p14="http://schemas.microsoft.com/office/powerpoint/2010/main" val="309881713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0001" y="545042"/>
            <a:ext cx="2687513" cy="979538"/>
          </a:xfrm>
        </p:spPr>
        <p:txBody>
          <a:bodyPr/>
          <a:lstStyle>
            <a:lvl1pPr>
              <a:defRPr sz="3075"/>
            </a:lvl1pPr>
          </a:lstStyle>
          <a:p>
            <a:r>
              <a:rPr lang="en-GB" noProof="0"/>
              <a:t>Click to add Agenda title</a:t>
            </a:r>
          </a:p>
        </p:txBody>
      </p:sp>
      <p:sp>
        <p:nvSpPr>
          <p:cNvPr id="7" name="Text Placeholder 2"/>
          <p:cNvSpPr>
            <a:spLocks noGrp="1"/>
          </p:cNvSpPr>
          <p:nvPr>
            <p:ph type="body" sz="quarter" idx="13" hasCustomPrompt="1"/>
          </p:nvPr>
        </p:nvSpPr>
        <p:spPr>
          <a:xfrm>
            <a:off x="3227786" y="545046"/>
            <a:ext cx="4436269" cy="4569959"/>
          </a:xfrm>
        </p:spPr>
        <p:txBody>
          <a:bodyPr tIns="54000"/>
          <a:lstStyle>
            <a:lvl1pPr marL="257168" indent="-257168">
              <a:lnSpc>
                <a:spcPct val="100000"/>
              </a:lnSpc>
              <a:spcBef>
                <a:spcPts val="0"/>
              </a:spcBef>
              <a:spcAft>
                <a:spcPts val="2250"/>
              </a:spcAft>
              <a:buClr>
                <a:schemeClr val="tx2"/>
              </a:buClr>
              <a:buSzPct val="100000"/>
              <a:buFont typeface="+mj-lt"/>
              <a:buAutoNum type="arabicPeriod"/>
              <a:defRPr sz="1200" b="0">
                <a:solidFill>
                  <a:srgbClr val="333333"/>
                </a:solidFill>
              </a:defRPr>
            </a:lvl1pPr>
            <a:lvl2pPr marL="257168" indent="-257168">
              <a:lnSpc>
                <a:spcPct val="100000"/>
              </a:lnSpc>
              <a:spcBef>
                <a:spcPts val="0"/>
              </a:spcBef>
              <a:spcAft>
                <a:spcPts val="2250"/>
              </a:spcAft>
              <a:buClr>
                <a:schemeClr val="tx2"/>
              </a:buClr>
              <a:buSzPct val="100000"/>
              <a:buFont typeface="+mj-lt"/>
              <a:buAutoNum type="arabicPeriod"/>
              <a:defRPr sz="1200" b="0">
                <a:solidFill>
                  <a:srgbClr val="333333"/>
                </a:solidFill>
              </a:defRPr>
            </a:lvl2pPr>
            <a:lvl3pPr marL="257168" indent="-257168">
              <a:lnSpc>
                <a:spcPct val="100000"/>
              </a:lnSpc>
              <a:spcBef>
                <a:spcPts val="0"/>
              </a:spcBef>
              <a:spcAft>
                <a:spcPts val="2250"/>
              </a:spcAft>
              <a:buClr>
                <a:schemeClr val="tx2"/>
              </a:buClr>
              <a:buSzPct val="100000"/>
              <a:buFont typeface="+mj-lt"/>
              <a:buAutoNum type="arabicPeriod"/>
              <a:defRPr sz="1200" b="0">
                <a:solidFill>
                  <a:srgbClr val="333333"/>
                </a:solidFill>
              </a:defRPr>
            </a:lvl3pPr>
            <a:lvl4pPr marL="257168" indent="-257168">
              <a:lnSpc>
                <a:spcPct val="100000"/>
              </a:lnSpc>
              <a:spcBef>
                <a:spcPts val="0"/>
              </a:spcBef>
              <a:spcAft>
                <a:spcPts val="2250"/>
              </a:spcAft>
              <a:buClr>
                <a:schemeClr val="tx2"/>
              </a:buClr>
              <a:buFont typeface="+mj-lt"/>
              <a:buAutoNum type="arabicPeriod"/>
              <a:defRPr sz="1200" b="0">
                <a:solidFill>
                  <a:srgbClr val="333333"/>
                </a:solidFill>
              </a:defRPr>
            </a:lvl4pPr>
            <a:lvl5pPr marL="257168" indent="-257168">
              <a:lnSpc>
                <a:spcPct val="100000"/>
              </a:lnSpc>
              <a:spcBef>
                <a:spcPts val="0"/>
              </a:spcBef>
              <a:spcAft>
                <a:spcPts val="2250"/>
              </a:spcAft>
              <a:buClr>
                <a:schemeClr val="tx2"/>
              </a:buClr>
              <a:buFont typeface="+mj-lt"/>
              <a:buAutoNum type="arabicPeriod"/>
              <a:defRPr sz="1200" b="0">
                <a:solidFill>
                  <a:srgbClr val="333333"/>
                </a:solidFill>
              </a:defRPr>
            </a:lvl5pPr>
            <a:lvl6pPr marL="257168" indent="-257168">
              <a:lnSpc>
                <a:spcPct val="100000"/>
              </a:lnSpc>
              <a:spcBef>
                <a:spcPts val="0"/>
              </a:spcBef>
              <a:spcAft>
                <a:spcPts val="2250"/>
              </a:spcAft>
              <a:buClr>
                <a:schemeClr val="tx2"/>
              </a:buClr>
              <a:buFont typeface="+mj-lt"/>
              <a:buAutoNum type="arabicPeriod"/>
              <a:defRPr sz="1200" b="0">
                <a:solidFill>
                  <a:srgbClr val="333333"/>
                </a:solidFill>
              </a:defRPr>
            </a:lvl6pPr>
            <a:lvl7pPr marL="257168" indent="-257168">
              <a:lnSpc>
                <a:spcPct val="100000"/>
              </a:lnSpc>
              <a:spcBef>
                <a:spcPts val="0"/>
              </a:spcBef>
              <a:spcAft>
                <a:spcPts val="2250"/>
              </a:spcAft>
              <a:buClr>
                <a:schemeClr val="tx2"/>
              </a:buClr>
              <a:buFont typeface="+mj-lt"/>
              <a:buAutoNum type="arabicPeriod"/>
              <a:defRPr sz="1200" b="0">
                <a:solidFill>
                  <a:srgbClr val="333333"/>
                </a:solidFill>
              </a:defRPr>
            </a:lvl7pPr>
            <a:lvl8pPr marL="257168" indent="-257168">
              <a:lnSpc>
                <a:spcPct val="100000"/>
              </a:lnSpc>
              <a:spcBef>
                <a:spcPts val="0"/>
              </a:spcBef>
              <a:spcAft>
                <a:spcPts val="2250"/>
              </a:spcAft>
              <a:buClr>
                <a:schemeClr val="tx2"/>
              </a:buClr>
              <a:buSzPct val="100000"/>
              <a:buFont typeface="+mj-lt"/>
              <a:buAutoNum type="arabicPeriod"/>
              <a:defRPr sz="1200" b="0">
                <a:solidFill>
                  <a:srgbClr val="333333"/>
                </a:solidFill>
              </a:defRPr>
            </a:lvl8pPr>
            <a:lvl9pPr marL="257168" indent="-257168">
              <a:lnSpc>
                <a:spcPct val="100000"/>
              </a:lnSpc>
              <a:spcBef>
                <a:spcPts val="0"/>
              </a:spcBef>
              <a:spcAft>
                <a:spcPts val="2250"/>
              </a:spcAft>
              <a:buClr>
                <a:schemeClr val="tx2"/>
              </a:buClr>
              <a:buSzPct val="100000"/>
              <a:buFont typeface="+mj-lt"/>
              <a:buAutoNum type="arabicPeriod"/>
              <a:defRPr sz="1200" b="0">
                <a:solidFill>
                  <a:srgbClr val="333333"/>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527E5059-8FC8-469D-AF5C-AED221334502}" type="datetime1">
              <a:rPr lang="en-GB" smtClean="0"/>
              <a:t>16/05/2025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a:t>
            </a:fld>
            <a:endParaRPr lang="en-GB"/>
          </a:p>
        </p:txBody>
      </p:sp>
    </p:spTree>
    <p:extLst>
      <p:ext uri="{BB962C8B-B14F-4D97-AF65-F5344CB8AC3E}">
        <p14:creationId xmlns:p14="http://schemas.microsoft.com/office/powerpoint/2010/main" val="294702549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9144000" cy="5715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err="1"/>
          </a:p>
        </p:txBody>
      </p:sp>
      <p:sp>
        <p:nvSpPr>
          <p:cNvPr id="2" name="Title 1"/>
          <p:cNvSpPr>
            <a:spLocks noGrp="1"/>
          </p:cNvSpPr>
          <p:nvPr>
            <p:ph type="title" hasCustomPrompt="1"/>
          </p:nvPr>
        </p:nvSpPr>
        <p:spPr>
          <a:xfrm>
            <a:off x="270001" y="545042"/>
            <a:ext cx="2687513" cy="979538"/>
          </a:xfrm>
        </p:spPr>
        <p:txBody>
          <a:bodyPr/>
          <a:lstStyle>
            <a:lvl1pPr>
              <a:defRPr sz="3075">
                <a:solidFill>
                  <a:schemeClr val="tx1"/>
                </a:solidFill>
              </a:defRPr>
            </a:lvl1pPr>
          </a:lstStyle>
          <a:p>
            <a:r>
              <a:rPr lang="en-GB" noProof="0"/>
              <a:t>Click to add Agenda title</a:t>
            </a:r>
          </a:p>
        </p:txBody>
      </p:sp>
      <p:sp>
        <p:nvSpPr>
          <p:cNvPr id="7" name="Text Placeholder 2"/>
          <p:cNvSpPr>
            <a:spLocks noGrp="1"/>
          </p:cNvSpPr>
          <p:nvPr>
            <p:ph type="body" sz="quarter" idx="13" hasCustomPrompt="1"/>
          </p:nvPr>
        </p:nvSpPr>
        <p:spPr>
          <a:xfrm>
            <a:off x="3227786" y="545046"/>
            <a:ext cx="4436269" cy="4569959"/>
          </a:xfrm>
        </p:spPr>
        <p:txBody>
          <a:bodyPr tIns="54000"/>
          <a:lstStyle>
            <a:lvl1pPr marL="257168" indent="-257168">
              <a:lnSpc>
                <a:spcPct val="100000"/>
              </a:lnSpc>
              <a:spcBef>
                <a:spcPts val="0"/>
              </a:spcBef>
              <a:spcAft>
                <a:spcPts val="2250"/>
              </a:spcAft>
              <a:buClrTx/>
              <a:buSzPct val="100000"/>
              <a:buFont typeface="+mj-lt"/>
              <a:buAutoNum type="arabicPeriod"/>
              <a:defRPr sz="1200" b="0">
                <a:solidFill>
                  <a:schemeClr val="tx1"/>
                </a:solidFill>
              </a:defRPr>
            </a:lvl1pPr>
            <a:lvl2pPr marL="257168" indent="-257168">
              <a:lnSpc>
                <a:spcPct val="100000"/>
              </a:lnSpc>
              <a:spcBef>
                <a:spcPts val="0"/>
              </a:spcBef>
              <a:spcAft>
                <a:spcPts val="2250"/>
              </a:spcAft>
              <a:buClrTx/>
              <a:buSzPct val="100000"/>
              <a:buFont typeface="+mj-lt"/>
              <a:buAutoNum type="arabicPeriod"/>
              <a:defRPr sz="1200" b="0">
                <a:solidFill>
                  <a:schemeClr val="tx1"/>
                </a:solidFill>
              </a:defRPr>
            </a:lvl2pPr>
            <a:lvl3pPr marL="257168" indent="-257168">
              <a:lnSpc>
                <a:spcPct val="100000"/>
              </a:lnSpc>
              <a:spcBef>
                <a:spcPts val="0"/>
              </a:spcBef>
              <a:spcAft>
                <a:spcPts val="2250"/>
              </a:spcAft>
              <a:buClrTx/>
              <a:buSzPct val="100000"/>
              <a:buFont typeface="+mj-lt"/>
              <a:buAutoNum type="arabicPeriod"/>
              <a:defRPr sz="1200" b="0">
                <a:solidFill>
                  <a:schemeClr val="tx1"/>
                </a:solidFill>
              </a:defRPr>
            </a:lvl3pPr>
            <a:lvl4pPr marL="257168" indent="-257168">
              <a:lnSpc>
                <a:spcPct val="100000"/>
              </a:lnSpc>
              <a:spcBef>
                <a:spcPts val="0"/>
              </a:spcBef>
              <a:spcAft>
                <a:spcPts val="2250"/>
              </a:spcAft>
              <a:buClrTx/>
              <a:buFont typeface="+mj-lt"/>
              <a:buAutoNum type="arabicPeriod"/>
              <a:defRPr sz="1200" b="0">
                <a:solidFill>
                  <a:schemeClr val="tx1"/>
                </a:solidFill>
              </a:defRPr>
            </a:lvl4pPr>
            <a:lvl5pPr marL="257168" indent="-257168">
              <a:lnSpc>
                <a:spcPct val="100000"/>
              </a:lnSpc>
              <a:spcBef>
                <a:spcPts val="0"/>
              </a:spcBef>
              <a:spcAft>
                <a:spcPts val="2250"/>
              </a:spcAft>
              <a:buClrTx/>
              <a:buFont typeface="+mj-lt"/>
              <a:buAutoNum type="arabicPeriod"/>
              <a:defRPr sz="1200" b="0">
                <a:solidFill>
                  <a:schemeClr val="tx1"/>
                </a:solidFill>
              </a:defRPr>
            </a:lvl5pPr>
            <a:lvl6pPr marL="257168" indent="-257168">
              <a:lnSpc>
                <a:spcPct val="100000"/>
              </a:lnSpc>
              <a:spcBef>
                <a:spcPts val="0"/>
              </a:spcBef>
              <a:spcAft>
                <a:spcPts val="2250"/>
              </a:spcAft>
              <a:buClrTx/>
              <a:buFont typeface="+mj-lt"/>
              <a:buAutoNum type="arabicPeriod"/>
              <a:defRPr sz="1200" b="0">
                <a:solidFill>
                  <a:schemeClr val="tx1"/>
                </a:solidFill>
              </a:defRPr>
            </a:lvl6pPr>
            <a:lvl7pPr marL="257168" indent="-257168">
              <a:lnSpc>
                <a:spcPct val="100000"/>
              </a:lnSpc>
              <a:spcBef>
                <a:spcPts val="0"/>
              </a:spcBef>
              <a:spcAft>
                <a:spcPts val="2250"/>
              </a:spcAft>
              <a:buClrTx/>
              <a:buFont typeface="+mj-lt"/>
              <a:buAutoNum type="arabicPeriod"/>
              <a:defRPr sz="1200" b="0">
                <a:solidFill>
                  <a:schemeClr val="tx1"/>
                </a:solidFill>
              </a:defRPr>
            </a:lvl7pPr>
            <a:lvl8pPr marL="257168" indent="-257168">
              <a:lnSpc>
                <a:spcPct val="100000"/>
              </a:lnSpc>
              <a:spcBef>
                <a:spcPts val="0"/>
              </a:spcBef>
              <a:spcAft>
                <a:spcPts val="2250"/>
              </a:spcAft>
              <a:buClrTx/>
              <a:buSzPct val="100000"/>
              <a:buFont typeface="+mj-lt"/>
              <a:buAutoNum type="arabicPeriod"/>
              <a:defRPr sz="1200" b="0">
                <a:solidFill>
                  <a:schemeClr val="tx1"/>
                </a:solidFill>
              </a:defRPr>
            </a:lvl8pPr>
            <a:lvl9pPr marL="257168" indent="-257168">
              <a:lnSpc>
                <a:spcPct val="100000"/>
              </a:lnSpc>
              <a:spcBef>
                <a:spcPts val="0"/>
              </a:spcBef>
              <a:spcAft>
                <a:spcPts val="2250"/>
              </a:spcAft>
              <a:buClrTx/>
              <a:buSzPct val="100000"/>
              <a:buFont typeface="+mj-lt"/>
              <a:buAutoNum type="arabicPeriod"/>
              <a:defRPr sz="1200" b="0">
                <a:solidFill>
                  <a:schemeClr val="tx1"/>
                </a:solidFill>
              </a:defRPr>
            </a:lvl9pPr>
          </a:lstStyle>
          <a:p>
            <a:pPr lvl="0"/>
            <a:r>
              <a:rPr lang="en-GB" noProof="0"/>
              <a:t>Click to add agenda point</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6</a:t>
            </a:r>
          </a:p>
          <a:p>
            <a:pPr lvl="6"/>
            <a:r>
              <a:rPr lang="en-GB" noProof="0"/>
              <a:t>7</a:t>
            </a:r>
          </a:p>
          <a:p>
            <a:pPr lvl="7"/>
            <a:r>
              <a:rPr lang="en-GB" noProof="0"/>
              <a:t>8</a:t>
            </a:r>
          </a:p>
          <a:p>
            <a:pPr lvl="8"/>
            <a:r>
              <a:rPr lang="en-GB" noProof="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B0A79E5A-EC3D-4F9C-8449-9968B8A873CD}" type="datetime1">
              <a:rPr lang="en-GB" smtClean="0"/>
              <a:t>16/05/2025</a:t>
            </a:fld>
            <a:endParaRPr lang="en-GB"/>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a:t>
            </a:fld>
            <a:endParaRPr lang="en-GB"/>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270003" y="5306128"/>
            <a:ext cx="581777" cy="179537"/>
          </a:xfrm>
          <a:prstGeom prst="rect">
            <a:avLst/>
          </a:prstGeom>
          <a:noFill/>
        </p:spPr>
        <p:txBody>
          <a:bodyPr wrap="square" lIns="0" tIns="0" rIns="0" bIns="0" rtlCol="0" anchor="b" anchorCtr="0">
            <a:noAutofit/>
          </a:bodyPr>
          <a:lstStyle/>
          <a:p>
            <a:r>
              <a:rPr lang="en-GB" sz="525">
                <a:solidFill>
                  <a:schemeClr val="tx1"/>
                </a:solidFill>
              </a:rPr>
              <a:t>Ramboll</a:t>
            </a:r>
          </a:p>
        </p:txBody>
      </p:sp>
    </p:spTree>
    <p:extLst>
      <p:ext uri="{BB962C8B-B14F-4D97-AF65-F5344CB8AC3E}">
        <p14:creationId xmlns:p14="http://schemas.microsoft.com/office/powerpoint/2010/main" val="18112712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theme" Target="../theme/theme3.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269084" y="543721"/>
            <a:ext cx="8604919" cy="4926544"/>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1500" noProof="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1500" noProof="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270000" y="5307000"/>
            <a:ext cx="583200" cy="180000"/>
          </a:xfrm>
          <a:prstGeom prst="rect">
            <a:avLst/>
          </a:prstGeom>
          <a:noFill/>
        </p:spPr>
        <p:txBody>
          <a:bodyPr wrap="square" lIns="0" tIns="0" rIns="0" bIns="0" rtlCol="0" anchor="b" anchorCtr="0">
            <a:noAutofit/>
          </a:bodyPr>
          <a:lstStyle/>
          <a:p>
            <a:r>
              <a:rPr lang="en-GB" sz="525">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270000" y="546000"/>
            <a:ext cx="7862400" cy="780000"/>
          </a:xfrm>
          <a:prstGeom prst="rect">
            <a:avLst/>
          </a:prstGeom>
        </p:spPr>
        <p:txBody>
          <a:bodyPr vert="horz" lIns="0" tIns="0" rIns="0" bIns="0" rtlCol="0" anchor="t" anchorCtr="0">
            <a:noAutofit/>
          </a:bodyPr>
          <a:lstStyle/>
          <a:p>
            <a:r>
              <a:rPr lang="en-GB"/>
              <a:t>Click to add title</a:t>
            </a:r>
          </a:p>
        </p:txBody>
      </p:sp>
      <p:sp>
        <p:nvSpPr>
          <p:cNvPr id="3" name="Text Placeholder 2"/>
          <p:cNvSpPr>
            <a:spLocks noGrp="1"/>
          </p:cNvSpPr>
          <p:nvPr>
            <p:ph type="body" idx="1"/>
          </p:nvPr>
        </p:nvSpPr>
        <p:spPr>
          <a:xfrm>
            <a:off x="270000" y="1524000"/>
            <a:ext cx="8604900" cy="3579000"/>
          </a:xfrm>
          <a:prstGeom prst="rect">
            <a:avLst/>
          </a:prstGeom>
        </p:spPr>
        <p:txBody>
          <a:bodyPr vert="horz" lIns="0" tIns="0" rIns="0" bIns="0" rtlCol="0">
            <a:noAutofit/>
          </a:bodyPr>
          <a:lstStyle/>
          <a:p>
            <a:pPr lvl="0"/>
            <a:r>
              <a:rPr lang="en-GB" noProof="0"/>
              <a:t>Level 1 (Enter+TAB for next text level, SHIFT+TAB to go back in levels)</a:t>
            </a:r>
          </a:p>
          <a:p>
            <a:pPr lvl="1"/>
            <a:r>
              <a:rPr lang="en-GB" noProof="0"/>
              <a:t>Level 2</a:t>
            </a:r>
          </a:p>
          <a:p>
            <a:pPr lvl="2"/>
            <a:r>
              <a:rPr lang="en-GB" noProof="0"/>
              <a:t>Level 3</a:t>
            </a:r>
          </a:p>
          <a:p>
            <a:pPr lvl="3"/>
            <a:r>
              <a:rPr lang="en-GB" noProof="0"/>
              <a:t>Level 4</a:t>
            </a:r>
          </a:p>
          <a:p>
            <a:pPr lvl="4"/>
            <a:r>
              <a:rPr lang="en-GB" noProof="0"/>
              <a:t>Level 5</a:t>
            </a:r>
          </a:p>
          <a:p>
            <a:pPr lvl="5"/>
            <a:r>
              <a:rPr lang="en-GB" noProof="0"/>
              <a:t>Level 6</a:t>
            </a:r>
          </a:p>
          <a:p>
            <a:pPr lvl="6"/>
            <a:r>
              <a:rPr lang="en-GB" noProof="0"/>
              <a:t>Level 7</a:t>
            </a:r>
          </a:p>
          <a:p>
            <a:pPr lvl="7"/>
            <a:r>
              <a:rPr lang="en-GB" noProof="0"/>
              <a:t>Level 8</a:t>
            </a:r>
          </a:p>
          <a:p>
            <a:pPr lvl="8"/>
            <a:r>
              <a:rPr lang="en-GB" noProof="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8405100" y="5259000"/>
            <a:ext cx="469800" cy="120000"/>
          </a:xfrm>
          <a:prstGeom prst="rect">
            <a:avLst/>
          </a:prstGeom>
        </p:spPr>
        <p:txBody>
          <a:bodyPr vert="horz" lIns="0" tIns="0" rIns="0" bIns="0" rtlCol="0" anchor="b" anchorCtr="0"/>
          <a:lstStyle>
            <a:lvl1pPr algn="r">
              <a:defRPr sz="525">
                <a:solidFill>
                  <a:schemeClr val="tx2"/>
                </a:solidFill>
              </a:defRPr>
            </a:lvl1pPr>
          </a:lstStyle>
          <a:p>
            <a:fld id="{D7C7A626-396F-47CE-9599-33B16A849820}" type="datetime1">
              <a:rPr lang="en-GB" smtClean="0"/>
              <a:t>16/05/2025</a:t>
            </a:fld>
            <a:endParaRPr lang="en-GB"/>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007100" y="5367000"/>
            <a:ext cx="6658200" cy="120000"/>
          </a:xfrm>
          <a:prstGeom prst="rect">
            <a:avLst/>
          </a:prstGeom>
        </p:spPr>
        <p:txBody>
          <a:bodyPr vert="horz" lIns="0" tIns="0" rIns="0" bIns="0" rtlCol="0" anchor="b" anchorCtr="0"/>
          <a:lstStyle>
            <a:lvl1pPr algn="l">
              <a:defRPr sz="525">
                <a:solidFill>
                  <a:schemeClr val="tx2"/>
                </a:solidFill>
              </a:defRPr>
            </a:lvl1pPr>
          </a:lstStyle>
          <a:p>
            <a:endParaRPr lang="en-GB"/>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8405100" y="5397000"/>
            <a:ext cx="469800" cy="90000"/>
          </a:xfrm>
          <a:prstGeom prst="rect">
            <a:avLst/>
          </a:prstGeom>
        </p:spPr>
        <p:txBody>
          <a:bodyPr vert="horz" lIns="0" tIns="0" rIns="0" bIns="0" rtlCol="0" anchor="b" anchorCtr="0"/>
          <a:lstStyle>
            <a:lvl1pPr algn="r">
              <a:defRPr sz="525">
                <a:solidFill>
                  <a:schemeClr val="tx2"/>
                </a:solidFill>
              </a:defRPr>
            </a:lvl1pPr>
          </a:lstStyle>
          <a:p>
            <a:fld id="{23AA811B-2EBD-4900-905E-5BE206449611}" type="slidenum">
              <a:rPr lang="en-GB" smtClean="0"/>
              <a:pPr/>
              <a:t>‹#›</a:t>
            </a:fld>
            <a:endParaRPr lang="en-GB"/>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Lst>
  <p:hf hdr="0" ftr="0" dt="0"/>
  <p:txStyles>
    <p:titleStyle>
      <a:lvl1pPr algn="l" defTabSz="685783" rtl="0" eaLnBrk="1" latinLnBrk="0" hangingPunct="1">
        <a:lnSpc>
          <a:spcPct val="100000"/>
        </a:lnSpc>
        <a:spcBef>
          <a:spcPct val="0"/>
        </a:spcBef>
        <a:buNone/>
        <a:defRPr sz="2100" kern="1200">
          <a:solidFill>
            <a:schemeClr val="tx2"/>
          </a:solidFill>
          <a:latin typeface="+mj-lt"/>
          <a:ea typeface="+mj-ea"/>
          <a:cs typeface="+mj-cs"/>
        </a:defRPr>
      </a:lvl1pPr>
    </p:titleStyle>
    <p:bodyStyle>
      <a:lvl1pPr marL="107997" indent="-107997" algn="l" defTabSz="685783" rtl="0" eaLnBrk="1" latinLnBrk="0" hangingPunct="1">
        <a:lnSpc>
          <a:spcPct val="10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1pPr>
      <a:lvl2pPr marL="215995" indent="-107997" algn="l" defTabSz="685783" rtl="0" eaLnBrk="1" latinLnBrk="0" hangingPunct="1">
        <a:lnSpc>
          <a:spcPct val="10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2pPr>
      <a:lvl3pPr marL="323992" indent="-107997" algn="l" defTabSz="685783" rtl="0" eaLnBrk="1" latinLnBrk="0" hangingPunct="1">
        <a:lnSpc>
          <a:spcPct val="10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3pPr>
      <a:lvl4pPr marL="0" indent="0" algn="l" defTabSz="685783" rtl="0" eaLnBrk="1" latinLnBrk="0" hangingPunct="1">
        <a:lnSpc>
          <a:spcPct val="100000"/>
        </a:lnSpc>
        <a:spcBef>
          <a:spcPts val="0"/>
        </a:spcBef>
        <a:spcAft>
          <a:spcPts val="450"/>
        </a:spcAft>
        <a:buFont typeface="Arial" panose="020B0604020202020204" pitchFamily="34" charset="0"/>
        <a:buChar char="​"/>
        <a:defRPr sz="1200" b="0" kern="1200">
          <a:solidFill>
            <a:schemeClr val="tx1"/>
          </a:solidFill>
          <a:latin typeface="+mn-lt"/>
          <a:ea typeface="+mn-ea"/>
          <a:cs typeface="+mn-cs"/>
        </a:defRPr>
      </a:lvl4pPr>
      <a:lvl5pPr marL="0" indent="0" algn="l" defTabSz="685783" rtl="0" eaLnBrk="1" latinLnBrk="0" hangingPunct="1">
        <a:lnSpc>
          <a:spcPct val="90000"/>
        </a:lnSpc>
        <a:spcBef>
          <a:spcPts val="0"/>
        </a:spcBef>
        <a:spcAft>
          <a:spcPts val="450"/>
        </a:spcAft>
        <a:buFont typeface="Arial" panose="020B0604020202020204" pitchFamily="34" charset="0"/>
        <a:buChar char="​"/>
        <a:tabLst/>
        <a:defRPr sz="3075" kern="1200">
          <a:solidFill>
            <a:schemeClr val="tx2"/>
          </a:solidFill>
          <a:latin typeface="+mn-lt"/>
          <a:ea typeface="+mn-ea"/>
          <a:cs typeface="+mn-cs"/>
        </a:defRPr>
      </a:lvl5pPr>
      <a:lvl6pPr marL="0" indent="0" algn="l" defTabSz="685783" rtl="0" eaLnBrk="1" latinLnBrk="0" hangingPunct="1">
        <a:lnSpc>
          <a:spcPct val="100000"/>
        </a:lnSpc>
        <a:spcBef>
          <a:spcPts val="0"/>
        </a:spcBef>
        <a:spcAft>
          <a:spcPts val="450"/>
        </a:spcAft>
        <a:buFont typeface="Arial" panose="020B0604020202020204" pitchFamily="34" charset="0"/>
        <a:buChar char="​"/>
        <a:defRPr sz="1200" kern="1200">
          <a:solidFill>
            <a:schemeClr val="tx2"/>
          </a:solidFill>
          <a:latin typeface="+mn-lt"/>
          <a:ea typeface="+mn-ea"/>
          <a:cs typeface="+mn-cs"/>
        </a:defRPr>
      </a:lvl6pPr>
      <a:lvl7pPr marL="0" indent="0" algn="l" defTabSz="685783" rtl="0" eaLnBrk="1" latinLnBrk="0" hangingPunct="1">
        <a:lnSpc>
          <a:spcPct val="100000"/>
        </a:lnSpc>
        <a:spcBef>
          <a:spcPts val="0"/>
        </a:spcBef>
        <a:spcAft>
          <a:spcPts val="450"/>
        </a:spcAft>
        <a:buFont typeface="Arial" panose="020B0604020202020204" pitchFamily="34" charset="0"/>
        <a:buChar char="​"/>
        <a:defRPr sz="750" b="0" kern="1200" baseline="0">
          <a:solidFill>
            <a:schemeClr val="tx1"/>
          </a:solidFill>
          <a:latin typeface="+mn-lt"/>
          <a:ea typeface="+mn-ea"/>
          <a:cs typeface="+mn-cs"/>
        </a:defRPr>
      </a:lvl7pPr>
      <a:lvl8pPr marL="80998" indent="-80998" algn="l" defTabSz="685783" rtl="0" eaLnBrk="1" latinLnBrk="0" hangingPunct="1">
        <a:lnSpc>
          <a:spcPct val="100000"/>
        </a:lnSpc>
        <a:spcBef>
          <a:spcPts val="0"/>
        </a:spcBef>
        <a:spcAft>
          <a:spcPts val="450"/>
        </a:spcAft>
        <a:buFont typeface="Arial" panose="020B0604020202020204" pitchFamily="34" charset="0"/>
        <a:buChar char="•"/>
        <a:defRPr sz="750" kern="1200">
          <a:solidFill>
            <a:schemeClr val="tx1"/>
          </a:solidFill>
          <a:latin typeface="+mn-lt"/>
          <a:ea typeface="+mn-ea"/>
          <a:cs typeface="+mn-cs"/>
        </a:defRPr>
      </a:lvl8pPr>
      <a:lvl9pPr marL="80998" indent="-80998" algn="l" defTabSz="685783" rtl="0" eaLnBrk="1" latinLnBrk="0" hangingPunct="1">
        <a:lnSpc>
          <a:spcPct val="100000"/>
        </a:lnSpc>
        <a:spcBef>
          <a:spcPts val="0"/>
        </a:spcBef>
        <a:spcAft>
          <a:spcPts val="450"/>
        </a:spcAft>
        <a:buFont typeface="Arial" panose="020B0604020202020204" pitchFamily="34" charset="0"/>
        <a:buChar char="•"/>
        <a:defRPr sz="750" kern="1200" baseline="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50" userDrawn="1">
          <p15:clr>
            <a:srgbClr val="A4A3A4"/>
          </p15:clr>
        </p15:guide>
        <p15:guide id="2" pos="476" userDrawn="1">
          <p15:clr>
            <a:srgbClr val="A4A3A4"/>
          </p15:clr>
        </p15:guide>
        <p15:guide id="3" orient="horz" pos="285" userDrawn="1">
          <p15:clr>
            <a:srgbClr val="F26B43"/>
          </p15:clr>
        </p15:guide>
        <p15:guide id="4" orient="horz" pos="2872" userDrawn="1">
          <p15:clr>
            <a:srgbClr val="A4A3A4"/>
          </p15:clr>
        </p15:guide>
        <p15:guide id="5" pos="128" userDrawn="1">
          <p15:clr>
            <a:srgbClr val="F26B43"/>
          </p15:clr>
        </p15:guide>
        <p15:guide id="6" pos="4193" userDrawn="1">
          <p15:clr>
            <a:srgbClr val="F26B43"/>
          </p15:clr>
        </p15:guide>
        <p15:guide id="7" orient="horz" pos="800" userDrawn="1">
          <p15:clr>
            <a:srgbClr val="F26B43"/>
          </p15:clr>
        </p15:guide>
        <p15:guide id="8" pos="699" userDrawn="1">
          <p15:clr>
            <a:srgbClr val="A4A3A4"/>
          </p15:clr>
        </p15:guide>
        <p15:guide id="9" pos="826" userDrawn="1">
          <p15:clr>
            <a:srgbClr val="A4A3A4"/>
          </p15:clr>
        </p15:guide>
        <p15:guide id="10" pos="1048" userDrawn="1">
          <p15:clr>
            <a:srgbClr val="A4A3A4"/>
          </p15:clr>
        </p15:guide>
        <p15:guide id="11" pos="1176" userDrawn="1">
          <p15:clr>
            <a:srgbClr val="A4A3A4"/>
          </p15:clr>
        </p15:guide>
        <p15:guide id="12" pos="1397" userDrawn="1">
          <p15:clr>
            <a:srgbClr val="A4A3A4"/>
          </p15:clr>
        </p15:guide>
        <p15:guide id="13" pos="1525" userDrawn="1">
          <p15:clr>
            <a:srgbClr val="A4A3A4"/>
          </p15:clr>
        </p15:guide>
        <p15:guide id="14" pos="1747" userDrawn="1">
          <p15:clr>
            <a:srgbClr val="A4A3A4"/>
          </p15:clr>
        </p15:guide>
        <p15:guide id="15" pos="1874" userDrawn="1">
          <p15:clr>
            <a:srgbClr val="A4A3A4"/>
          </p15:clr>
        </p15:guide>
        <p15:guide id="16" pos="2096" userDrawn="1">
          <p15:clr>
            <a:srgbClr val="A4A3A4"/>
          </p15:clr>
        </p15:guide>
        <p15:guide id="17" pos="2224" userDrawn="1">
          <p15:clr>
            <a:srgbClr val="A4A3A4"/>
          </p15:clr>
        </p15:guide>
        <p15:guide id="18" pos="2445" userDrawn="1">
          <p15:clr>
            <a:srgbClr val="A4A3A4"/>
          </p15:clr>
        </p15:guide>
        <p15:guide id="19" pos="2573" userDrawn="1">
          <p15:clr>
            <a:srgbClr val="A4A3A4"/>
          </p15:clr>
        </p15:guide>
        <p15:guide id="20" pos="2795" userDrawn="1">
          <p15:clr>
            <a:srgbClr val="A4A3A4"/>
          </p15:clr>
        </p15:guide>
        <p15:guide id="21" pos="2922" userDrawn="1">
          <p15:clr>
            <a:srgbClr val="A4A3A4"/>
          </p15:clr>
        </p15:guide>
        <p15:guide id="22" pos="3144" userDrawn="1">
          <p15:clr>
            <a:srgbClr val="A4A3A4"/>
          </p15:clr>
        </p15:guide>
        <p15:guide id="23" pos="3272" userDrawn="1">
          <p15:clr>
            <a:srgbClr val="A4A3A4"/>
          </p15:clr>
        </p15:guide>
        <p15:guide id="24" pos="3494" userDrawn="1">
          <p15:clr>
            <a:srgbClr val="A4A3A4"/>
          </p15:clr>
        </p15:guide>
        <p15:guide id="25" pos="3621" userDrawn="1">
          <p15:clr>
            <a:srgbClr val="A4A3A4"/>
          </p15:clr>
        </p15:guide>
        <p15:guide id="26" pos="3843" userDrawn="1">
          <p15:clr>
            <a:srgbClr val="A4A3A4"/>
          </p15:clr>
        </p15:guide>
        <p15:guide id="27" pos="3971" userDrawn="1">
          <p15:clr>
            <a:srgbClr val="A4A3A4"/>
          </p15:clr>
        </p15:guide>
        <p15:guide id="28" orient="horz" pos="267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9750" y="517524"/>
            <a:ext cx="8064501" cy="443198"/>
          </a:xfrm>
          <a:prstGeom prst="rect">
            <a:avLst/>
          </a:prstGeom>
        </p:spPr>
        <p:txBody>
          <a:bodyPr vert="horz" lIns="0" tIns="0" rIns="0" bIns="0" rtlCol="0" anchor="t">
            <a:spAutoFit/>
          </a:bodyPr>
          <a:lstStyle/>
          <a:p>
            <a:r>
              <a:rPr lang="sv-SE"/>
              <a:t>Klicka här för att ändra format</a:t>
            </a:r>
          </a:p>
        </p:txBody>
      </p:sp>
      <p:sp>
        <p:nvSpPr>
          <p:cNvPr id="3" name="Platshållare för text 2"/>
          <p:cNvSpPr>
            <a:spLocks noGrp="1"/>
          </p:cNvSpPr>
          <p:nvPr>
            <p:ph type="body" idx="1"/>
          </p:nvPr>
        </p:nvSpPr>
        <p:spPr>
          <a:xfrm>
            <a:off x="539752" y="1333504"/>
            <a:ext cx="8064500" cy="3771636"/>
          </a:xfrm>
          <a:prstGeom prst="rect">
            <a:avLst/>
          </a:prstGeom>
        </p:spPr>
        <p:txBody>
          <a:bodyPr vert="horz" lIns="0" tIns="0" rIns="0" bIns="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bildnummer 5"/>
          <p:cNvSpPr>
            <a:spLocks noGrp="1"/>
          </p:cNvSpPr>
          <p:nvPr>
            <p:ph type="sldNum" sz="quarter" idx="4"/>
          </p:nvPr>
        </p:nvSpPr>
        <p:spPr>
          <a:xfrm>
            <a:off x="3649663" y="5296964"/>
            <a:ext cx="2133600" cy="304271"/>
          </a:xfrm>
          <a:prstGeom prst="rect">
            <a:avLst/>
          </a:prstGeom>
        </p:spPr>
        <p:txBody>
          <a:bodyPr vert="horz" lIns="91440" tIns="45720" rIns="91440" bIns="45720" rtlCol="0" anchor="ctr"/>
          <a:lstStyle>
            <a:lvl1pPr algn="ctr">
              <a:defRPr sz="720">
                <a:solidFill>
                  <a:schemeClr val="tx1">
                    <a:tint val="75000"/>
                  </a:schemeClr>
                </a:solidFill>
              </a:defRPr>
            </a:lvl1p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7104643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hf hdr="0" ftr="0" dt="0"/>
  <p:txStyles>
    <p:titleStyle>
      <a:lvl1pPr algn="l" defTabSz="822940" rtl="0" eaLnBrk="1" latinLnBrk="0" hangingPunct="1">
        <a:spcBef>
          <a:spcPct val="0"/>
        </a:spcBef>
        <a:buNone/>
        <a:defRPr lang="sv-SE" sz="2880" b="1" kern="1200" dirty="0">
          <a:solidFill>
            <a:schemeClr val="tx2"/>
          </a:solidFill>
          <a:latin typeface="+mj-lt"/>
          <a:ea typeface="+mj-ea"/>
          <a:cs typeface="+mj-cs"/>
        </a:defRPr>
      </a:lvl1pPr>
    </p:titleStyle>
    <p:bodyStyle>
      <a:lvl1pPr marL="162874" indent="-162874" algn="l" defTabSz="822940" rtl="0" eaLnBrk="1" latinLnBrk="0" hangingPunct="1">
        <a:lnSpc>
          <a:spcPct val="110000"/>
        </a:lnSpc>
        <a:spcBef>
          <a:spcPts val="360"/>
        </a:spcBef>
        <a:spcAft>
          <a:spcPts val="360"/>
        </a:spcAft>
        <a:buFont typeface="Arial" panose="020B0604020202020204" pitchFamily="34" charset="0"/>
        <a:buChar char="•"/>
        <a:defRPr sz="1620" kern="1200">
          <a:solidFill>
            <a:schemeClr val="tx1">
              <a:lumMod val="75000"/>
              <a:lumOff val="25000"/>
            </a:schemeClr>
          </a:solidFill>
          <a:latin typeface="+mn-lt"/>
          <a:ea typeface="+mn-ea"/>
          <a:cs typeface="+mn-cs"/>
        </a:defRPr>
      </a:lvl1pPr>
      <a:lvl2pPr marL="325747" indent="-162874" algn="l" defTabSz="822940" rtl="0" eaLnBrk="1" latinLnBrk="0" hangingPunct="1">
        <a:lnSpc>
          <a:spcPct val="110000"/>
        </a:lnSpc>
        <a:spcBef>
          <a:spcPts val="0"/>
        </a:spcBef>
        <a:spcAft>
          <a:spcPts val="360"/>
        </a:spcAft>
        <a:buFont typeface="Arial" panose="020B0604020202020204" pitchFamily="34" charset="0"/>
        <a:buChar char="•"/>
        <a:defRPr sz="1440" kern="1200">
          <a:solidFill>
            <a:schemeClr val="tx1">
              <a:lumMod val="75000"/>
              <a:lumOff val="25000"/>
            </a:schemeClr>
          </a:solidFill>
          <a:latin typeface="+mn-lt"/>
          <a:ea typeface="+mn-ea"/>
          <a:cs typeface="+mn-cs"/>
        </a:defRPr>
      </a:lvl2pPr>
      <a:lvl3pPr marL="488621" indent="-162874" algn="l" defTabSz="822940" rtl="0" eaLnBrk="1" latinLnBrk="0" hangingPunct="1">
        <a:lnSpc>
          <a:spcPct val="110000"/>
        </a:lnSpc>
        <a:spcBef>
          <a:spcPts val="0"/>
        </a:spcBef>
        <a:spcAft>
          <a:spcPts val="360"/>
        </a:spcAft>
        <a:buFont typeface="Arial" panose="020B0604020202020204" pitchFamily="34" charset="0"/>
        <a:buChar char="•"/>
        <a:defRPr sz="1260" kern="1200">
          <a:solidFill>
            <a:schemeClr val="tx1">
              <a:lumMod val="75000"/>
              <a:lumOff val="25000"/>
            </a:schemeClr>
          </a:solidFill>
          <a:latin typeface="+mn-lt"/>
          <a:ea typeface="+mn-ea"/>
          <a:cs typeface="+mn-cs"/>
        </a:defRPr>
      </a:lvl3pPr>
      <a:lvl4pPr marL="642922" indent="-154301" algn="l" defTabSz="822940" rtl="0" eaLnBrk="1" latinLnBrk="0" hangingPunct="1">
        <a:lnSpc>
          <a:spcPct val="110000"/>
        </a:lnSpc>
        <a:spcBef>
          <a:spcPts val="0"/>
        </a:spcBef>
        <a:spcAft>
          <a:spcPts val="360"/>
        </a:spcAft>
        <a:buFont typeface="Arial" panose="020B0604020202020204" pitchFamily="34" charset="0"/>
        <a:buChar char="•"/>
        <a:defRPr sz="1080" kern="1200">
          <a:solidFill>
            <a:schemeClr val="tx1">
              <a:lumMod val="75000"/>
              <a:lumOff val="25000"/>
            </a:schemeClr>
          </a:solidFill>
          <a:latin typeface="+mn-lt"/>
          <a:ea typeface="+mn-ea"/>
          <a:cs typeface="+mn-cs"/>
        </a:defRPr>
      </a:lvl4pPr>
      <a:lvl5pPr marL="805795" indent="-162874" algn="l" defTabSz="822940" rtl="0" eaLnBrk="1" latinLnBrk="0" hangingPunct="1">
        <a:lnSpc>
          <a:spcPct val="110000"/>
        </a:lnSpc>
        <a:spcBef>
          <a:spcPts val="0"/>
        </a:spcBef>
        <a:spcAft>
          <a:spcPts val="360"/>
        </a:spcAft>
        <a:buFont typeface="Arial" panose="020B0604020202020204" pitchFamily="34" charset="0"/>
        <a:buChar char="•"/>
        <a:defRPr sz="1080" kern="1200">
          <a:solidFill>
            <a:schemeClr val="tx1">
              <a:lumMod val="75000"/>
              <a:lumOff val="25000"/>
            </a:schemeClr>
          </a:solidFill>
          <a:latin typeface="+mn-lt"/>
          <a:ea typeface="+mn-ea"/>
          <a:cs typeface="+mn-cs"/>
        </a:defRPr>
      </a:lvl5pPr>
      <a:lvl6pPr marL="2263084"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674553"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86023"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97492"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822940" rtl="0" eaLnBrk="1" latinLnBrk="0" hangingPunct="1">
        <a:defRPr sz="1620" kern="1200">
          <a:solidFill>
            <a:schemeClr val="tx1"/>
          </a:solidFill>
          <a:latin typeface="+mn-lt"/>
          <a:ea typeface="+mn-ea"/>
          <a:cs typeface="+mn-cs"/>
        </a:defRPr>
      </a:lvl1pPr>
      <a:lvl2pPr marL="411470" algn="l" defTabSz="822940" rtl="0" eaLnBrk="1" latinLnBrk="0" hangingPunct="1">
        <a:defRPr sz="1620" kern="1200">
          <a:solidFill>
            <a:schemeClr val="tx1"/>
          </a:solidFill>
          <a:latin typeface="+mn-lt"/>
          <a:ea typeface="+mn-ea"/>
          <a:cs typeface="+mn-cs"/>
        </a:defRPr>
      </a:lvl2pPr>
      <a:lvl3pPr marL="822940" algn="l" defTabSz="822940" rtl="0" eaLnBrk="1" latinLnBrk="0" hangingPunct="1">
        <a:defRPr sz="1620" kern="1200">
          <a:solidFill>
            <a:schemeClr val="tx1"/>
          </a:solidFill>
          <a:latin typeface="+mn-lt"/>
          <a:ea typeface="+mn-ea"/>
          <a:cs typeface="+mn-cs"/>
        </a:defRPr>
      </a:lvl3pPr>
      <a:lvl4pPr marL="1234409" algn="l" defTabSz="822940" rtl="0" eaLnBrk="1" latinLnBrk="0" hangingPunct="1">
        <a:defRPr sz="1620" kern="1200">
          <a:solidFill>
            <a:schemeClr val="tx1"/>
          </a:solidFill>
          <a:latin typeface="+mn-lt"/>
          <a:ea typeface="+mn-ea"/>
          <a:cs typeface="+mn-cs"/>
        </a:defRPr>
      </a:lvl4pPr>
      <a:lvl5pPr marL="1645879" algn="l" defTabSz="822940" rtl="0" eaLnBrk="1" latinLnBrk="0" hangingPunct="1">
        <a:defRPr sz="1620" kern="1200">
          <a:solidFill>
            <a:schemeClr val="tx1"/>
          </a:solidFill>
          <a:latin typeface="+mn-lt"/>
          <a:ea typeface="+mn-ea"/>
          <a:cs typeface="+mn-cs"/>
        </a:defRPr>
      </a:lvl5pPr>
      <a:lvl6pPr marL="2057348" algn="l" defTabSz="822940" rtl="0" eaLnBrk="1" latinLnBrk="0" hangingPunct="1">
        <a:defRPr sz="1620" kern="1200">
          <a:solidFill>
            <a:schemeClr val="tx1"/>
          </a:solidFill>
          <a:latin typeface="+mn-lt"/>
          <a:ea typeface="+mn-ea"/>
          <a:cs typeface="+mn-cs"/>
        </a:defRPr>
      </a:lvl6pPr>
      <a:lvl7pPr marL="2468819" algn="l" defTabSz="822940" rtl="0" eaLnBrk="1" latinLnBrk="0" hangingPunct="1">
        <a:defRPr sz="1620" kern="1200">
          <a:solidFill>
            <a:schemeClr val="tx1"/>
          </a:solidFill>
          <a:latin typeface="+mn-lt"/>
          <a:ea typeface="+mn-ea"/>
          <a:cs typeface="+mn-cs"/>
        </a:defRPr>
      </a:lvl7pPr>
      <a:lvl8pPr marL="2880288" algn="l" defTabSz="822940" rtl="0" eaLnBrk="1" latinLnBrk="0" hangingPunct="1">
        <a:defRPr sz="1620" kern="1200">
          <a:solidFill>
            <a:schemeClr val="tx1"/>
          </a:solidFill>
          <a:latin typeface="+mn-lt"/>
          <a:ea typeface="+mn-ea"/>
          <a:cs typeface="+mn-cs"/>
        </a:defRPr>
      </a:lvl8pPr>
      <a:lvl9pPr marL="3291758" algn="l" defTabSz="822940" rtl="0" eaLnBrk="1" latinLnBrk="0" hangingPunct="1">
        <a:defRPr sz="16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9750" y="517524"/>
            <a:ext cx="8064501" cy="443198"/>
          </a:xfrm>
          <a:prstGeom prst="rect">
            <a:avLst/>
          </a:prstGeom>
        </p:spPr>
        <p:txBody>
          <a:bodyPr vert="horz" lIns="0" tIns="0" rIns="0" bIns="0" rtlCol="0" anchor="t">
            <a:spAutoFit/>
          </a:bodyPr>
          <a:lstStyle/>
          <a:p>
            <a:r>
              <a:rPr lang="sv-SE"/>
              <a:t>Klicka här för att ändra format</a:t>
            </a:r>
          </a:p>
        </p:txBody>
      </p:sp>
      <p:sp>
        <p:nvSpPr>
          <p:cNvPr id="3" name="Platshållare för text 2"/>
          <p:cNvSpPr>
            <a:spLocks noGrp="1"/>
          </p:cNvSpPr>
          <p:nvPr>
            <p:ph type="body" idx="1"/>
          </p:nvPr>
        </p:nvSpPr>
        <p:spPr>
          <a:xfrm>
            <a:off x="539752" y="1333504"/>
            <a:ext cx="8064500" cy="3771636"/>
          </a:xfrm>
          <a:prstGeom prst="rect">
            <a:avLst/>
          </a:prstGeom>
        </p:spPr>
        <p:txBody>
          <a:bodyPr vert="horz" lIns="0" tIns="0" rIns="0" bIns="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103818" y="5086942"/>
            <a:ext cx="2133600" cy="152136"/>
          </a:xfrm>
          <a:prstGeom prst="rect">
            <a:avLst/>
          </a:prstGeom>
        </p:spPr>
        <p:txBody>
          <a:bodyPr vert="horz" lIns="91440" tIns="45720" rIns="91440" bIns="45720" rtlCol="0" anchor="ctr"/>
          <a:lstStyle>
            <a:lvl1pPr algn="l">
              <a:defRPr sz="720">
                <a:solidFill>
                  <a:schemeClr val="tx1">
                    <a:tint val="75000"/>
                  </a:schemeClr>
                </a:solidFill>
              </a:defRPr>
            </a:lvl1pPr>
          </a:lstStyle>
          <a:p>
            <a:fld id="{5E785327-5379-459B-BE66-18E9103F534E}" type="datetime1">
              <a:rPr lang="sv-SE" smtClean="0">
                <a:solidFill>
                  <a:prstClr val="black">
                    <a:tint val="75000"/>
                  </a:prstClr>
                </a:solidFill>
              </a:rPr>
              <a:pPr/>
              <a:t>2025-05-16</a:t>
            </a:fld>
            <a:endParaRPr lang="sv-SE">
              <a:solidFill>
                <a:prstClr val="black">
                  <a:tint val="75000"/>
                </a:prstClr>
              </a:solidFill>
            </a:endParaRPr>
          </a:p>
        </p:txBody>
      </p:sp>
      <p:sp>
        <p:nvSpPr>
          <p:cNvPr id="5" name="Platshållare för sidfot 4"/>
          <p:cNvSpPr>
            <a:spLocks noGrp="1"/>
          </p:cNvSpPr>
          <p:nvPr>
            <p:ph type="ftr" sz="quarter" idx="3"/>
          </p:nvPr>
        </p:nvSpPr>
        <p:spPr>
          <a:xfrm>
            <a:off x="103818" y="5296964"/>
            <a:ext cx="2895600" cy="304271"/>
          </a:xfrm>
          <a:prstGeom prst="rect">
            <a:avLst/>
          </a:prstGeom>
        </p:spPr>
        <p:txBody>
          <a:bodyPr vert="horz" lIns="91440" tIns="45720" rIns="91440" bIns="45720" rtlCol="0" anchor="ctr"/>
          <a:lstStyle>
            <a:lvl1pPr algn="l">
              <a:defRPr sz="720">
                <a:solidFill>
                  <a:schemeClr val="tx1">
                    <a:tint val="75000"/>
                  </a:schemeClr>
                </a:solidFill>
              </a:defRPr>
            </a:lvl1pPr>
          </a:lstStyle>
          <a:p>
            <a:endParaRPr lang="sv-SE">
              <a:solidFill>
                <a:prstClr val="black">
                  <a:tint val="75000"/>
                </a:prstClr>
              </a:solidFill>
            </a:endParaRPr>
          </a:p>
        </p:txBody>
      </p:sp>
      <p:sp>
        <p:nvSpPr>
          <p:cNvPr id="6" name="Platshållare för bildnummer 5"/>
          <p:cNvSpPr>
            <a:spLocks noGrp="1"/>
          </p:cNvSpPr>
          <p:nvPr>
            <p:ph type="sldNum" sz="quarter" idx="4"/>
          </p:nvPr>
        </p:nvSpPr>
        <p:spPr>
          <a:xfrm>
            <a:off x="3649663" y="5296964"/>
            <a:ext cx="2133600" cy="304271"/>
          </a:xfrm>
          <a:prstGeom prst="rect">
            <a:avLst/>
          </a:prstGeom>
        </p:spPr>
        <p:txBody>
          <a:bodyPr vert="horz" lIns="91440" tIns="45720" rIns="91440" bIns="45720" rtlCol="0" anchor="ctr"/>
          <a:lstStyle>
            <a:lvl1pPr algn="ctr">
              <a:defRPr sz="720">
                <a:solidFill>
                  <a:schemeClr val="tx1">
                    <a:tint val="75000"/>
                  </a:schemeClr>
                </a:solidFill>
              </a:defRPr>
            </a:lvl1pPr>
          </a:lstStyle>
          <a:p>
            <a:fld id="{555A968A-E0AF-44DF-8545-852B31FD1DE1}"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0604448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Lst>
  <p:hf hdr="0" ftr="0" dt="0"/>
  <p:txStyles>
    <p:titleStyle>
      <a:lvl1pPr algn="l" defTabSz="822940" rtl="0" eaLnBrk="1" latinLnBrk="0" hangingPunct="1">
        <a:spcBef>
          <a:spcPct val="0"/>
        </a:spcBef>
        <a:buNone/>
        <a:defRPr lang="sv-SE" sz="2880" b="1" kern="1200" dirty="0">
          <a:solidFill>
            <a:schemeClr val="tx2"/>
          </a:solidFill>
          <a:latin typeface="+mj-lt"/>
          <a:ea typeface="+mj-ea"/>
          <a:cs typeface="+mj-cs"/>
        </a:defRPr>
      </a:lvl1pPr>
    </p:titleStyle>
    <p:bodyStyle>
      <a:lvl1pPr marL="162874" indent="-162874" algn="l" defTabSz="822940" rtl="0" eaLnBrk="1" latinLnBrk="0" hangingPunct="1">
        <a:lnSpc>
          <a:spcPct val="110000"/>
        </a:lnSpc>
        <a:spcBef>
          <a:spcPts val="360"/>
        </a:spcBef>
        <a:spcAft>
          <a:spcPts val="360"/>
        </a:spcAft>
        <a:buFont typeface="Arial" panose="020B0604020202020204" pitchFamily="34" charset="0"/>
        <a:buChar char="•"/>
        <a:defRPr sz="1620" kern="1200">
          <a:solidFill>
            <a:schemeClr val="tx1">
              <a:lumMod val="75000"/>
              <a:lumOff val="25000"/>
            </a:schemeClr>
          </a:solidFill>
          <a:latin typeface="+mn-lt"/>
          <a:ea typeface="+mn-ea"/>
          <a:cs typeface="+mn-cs"/>
        </a:defRPr>
      </a:lvl1pPr>
      <a:lvl2pPr marL="325747" indent="-162874" algn="l" defTabSz="822940" rtl="0" eaLnBrk="1" latinLnBrk="0" hangingPunct="1">
        <a:lnSpc>
          <a:spcPct val="110000"/>
        </a:lnSpc>
        <a:spcBef>
          <a:spcPts val="0"/>
        </a:spcBef>
        <a:spcAft>
          <a:spcPts val="360"/>
        </a:spcAft>
        <a:buFont typeface="Arial" panose="020B0604020202020204" pitchFamily="34" charset="0"/>
        <a:buChar char="•"/>
        <a:defRPr sz="1440" kern="1200">
          <a:solidFill>
            <a:schemeClr val="tx1">
              <a:lumMod val="75000"/>
              <a:lumOff val="25000"/>
            </a:schemeClr>
          </a:solidFill>
          <a:latin typeface="+mn-lt"/>
          <a:ea typeface="+mn-ea"/>
          <a:cs typeface="+mn-cs"/>
        </a:defRPr>
      </a:lvl2pPr>
      <a:lvl3pPr marL="488621" indent="-162874" algn="l" defTabSz="822940" rtl="0" eaLnBrk="1" latinLnBrk="0" hangingPunct="1">
        <a:lnSpc>
          <a:spcPct val="110000"/>
        </a:lnSpc>
        <a:spcBef>
          <a:spcPts val="0"/>
        </a:spcBef>
        <a:spcAft>
          <a:spcPts val="360"/>
        </a:spcAft>
        <a:buFont typeface="Arial" panose="020B0604020202020204" pitchFamily="34" charset="0"/>
        <a:buChar char="•"/>
        <a:defRPr sz="1260" kern="1200">
          <a:solidFill>
            <a:schemeClr val="tx1">
              <a:lumMod val="75000"/>
              <a:lumOff val="25000"/>
            </a:schemeClr>
          </a:solidFill>
          <a:latin typeface="+mn-lt"/>
          <a:ea typeface="+mn-ea"/>
          <a:cs typeface="+mn-cs"/>
        </a:defRPr>
      </a:lvl3pPr>
      <a:lvl4pPr marL="642922" indent="-154301" algn="l" defTabSz="822940" rtl="0" eaLnBrk="1" latinLnBrk="0" hangingPunct="1">
        <a:lnSpc>
          <a:spcPct val="110000"/>
        </a:lnSpc>
        <a:spcBef>
          <a:spcPts val="0"/>
        </a:spcBef>
        <a:spcAft>
          <a:spcPts val="360"/>
        </a:spcAft>
        <a:buFont typeface="Arial" panose="020B0604020202020204" pitchFamily="34" charset="0"/>
        <a:buChar char="•"/>
        <a:defRPr sz="1080" kern="1200">
          <a:solidFill>
            <a:schemeClr val="tx1">
              <a:lumMod val="75000"/>
              <a:lumOff val="25000"/>
            </a:schemeClr>
          </a:solidFill>
          <a:latin typeface="+mn-lt"/>
          <a:ea typeface="+mn-ea"/>
          <a:cs typeface="+mn-cs"/>
        </a:defRPr>
      </a:lvl4pPr>
      <a:lvl5pPr marL="805795" indent="-162874" algn="l" defTabSz="822940" rtl="0" eaLnBrk="1" latinLnBrk="0" hangingPunct="1">
        <a:lnSpc>
          <a:spcPct val="110000"/>
        </a:lnSpc>
        <a:spcBef>
          <a:spcPts val="0"/>
        </a:spcBef>
        <a:spcAft>
          <a:spcPts val="360"/>
        </a:spcAft>
        <a:buFont typeface="Arial" panose="020B0604020202020204" pitchFamily="34" charset="0"/>
        <a:buChar char="•"/>
        <a:defRPr sz="1080" kern="1200">
          <a:solidFill>
            <a:schemeClr val="tx1">
              <a:lumMod val="75000"/>
              <a:lumOff val="25000"/>
            </a:schemeClr>
          </a:solidFill>
          <a:latin typeface="+mn-lt"/>
          <a:ea typeface="+mn-ea"/>
          <a:cs typeface="+mn-cs"/>
        </a:defRPr>
      </a:lvl5pPr>
      <a:lvl6pPr marL="2263084"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674553"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86023"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97492"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822940" rtl="0" eaLnBrk="1" latinLnBrk="0" hangingPunct="1">
        <a:defRPr sz="1620" kern="1200">
          <a:solidFill>
            <a:schemeClr val="tx1"/>
          </a:solidFill>
          <a:latin typeface="+mn-lt"/>
          <a:ea typeface="+mn-ea"/>
          <a:cs typeface="+mn-cs"/>
        </a:defRPr>
      </a:lvl1pPr>
      <a:lvl2pPr marL="411470" algn="l" defTabSz="822940" rtl="0" eaLnBrk="1" latinLnBrk="0" hangingPunct="1">
        <a:defRPr sz="1620" kern="1200">
          <a:solidFill>
            <a:schemeClr val="tx1"/>
          </a:solidFill>
          <a:latin typeface="+mn-lt"/>
          <a:ea typeface="+mn-ea"/>
          <a:cs typeface="+mn-cs"/>
        </a:defRPr>
      </a:lvl2pPr>
      <a:lvl3pPr marL="822940" algn="l" defTabSz="822940" rtl="0" eaLnBrk="1" latinLnBrk="0" hangingPunct="1">
        <a:defRPr sz="1620" kern="1200">
          <a:solidFill>
            <a:schemeClr val="tx1"/>
          </a:solidFill>
          <a:latin typeface="+mn-lt"/>
          <a:ea typeface="+mn-ea"/>
          <a:cs typeface="+mn-cs"/>
        </a:defRPr>
      </a:lvl3pPr>
      <a:lvl4pPr marL="1234409" algn="l" defTabSz="822940" rtl="0" eaLnBrk="1" latinLnBrk="0" hangingPunct="1">
        <a:defRPr sz="1620" kern="1200">
          <a:solidFill>
            <a:schemeClr val="tx1"/>
          </a:solidFill>
          <a:latin typeface="+mn-lt"/>
          <a:ea typeface="+mn-ea"/>
          <a:cs typeface="+mn-cs"/>
        </a:defRPr>
      </a:lvl4pPr>
      <a:lvl5pPr marL="1645879" algn="l" defTabSz="822940" rtl="0" eaLnBrk="1" latinLnBrk="0" hangingPunct="1">
        <a:defRPr sz="1620" kern="1200">
          <a:solidFill>
            <a:schemeClr val="tx1"/>
          </a:solidFill>
          <a:latin typeface="+mn-lt"/>
          <a:ea typeface="+mn-ea"/>
          <a:cs typeface="+mn-cs"/>
        </a:defRPr>
      </a:lvl5pPr>
      <a:lvl6pPr marL="2057348" algn="l" defTabSz="822940" rtl="0" eaLnBrk="1" latinLnBrk="0" hangingPunct="1">
        <a:defRPr sz="1620" kern="1200">
          <a:solidFill>
            <a:schemeClr val="tx1"/>
          </a:solidFill>
          <a:latin typeface="+mn-lt"/>
          <a:ea typeface="+mn-ea"/>
          <a:cs typeface="+mn-cs"/>
        </a:defRPr>
      </a:lvl6pPr>
      <a:lvl7pPr marL="2468819" algn="l" defTabSz="822940" rtl="0" eaLnBrk="1" latinLnBrk="0" hangingPunct="1">
        <a:defRPr sz="1620" kern="1200">
          <a:solidFill>
            <a:schemeClr val="tx1"/>
          </a:solidFill>
          <a:latin typeface="+mn-lt"/>
          <a:ea typeface="+mn-ea"/>
          <a:cs typeface="+mn-cs"/>
        </a:defRPr>
      </a:lvl7pPr>
      <a:lvl8pPr marL="2880288" algn="l" defTabSz="822940" rtl="0" eaLnBrk="1" latinLnBrk="0" hangingPunct="1">
        <a:defRPr sz="1620" kern="1200">
          <a:solidFill>
            <a:schemeClr val="tx1"/>
          </a:solidFill>
          <a:latin typeface="+mn-lt"/>
          <a:ea typeface="+mn-ea"/>
          <a:cs typeface="+mn-cs"/>
        </a:defRPr>
      </a:lvl8pPr>
      <a:lvl9pPr marL="3291758" algn="l" defTabSz="822940"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hyperlink" Target="https://minoritet.se/diskriminering-och-utsatthet" TargetMode="External"/><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62.xml"/><Relationship Id="rId4" Type="http://schemas.openxmlformats.org/officeDocument/2006/relationships/image" Target="../media/image31.sv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61.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61.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61.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 Target="slide4.xml"/><Relationship Id="rId7" Type="http://schemas.openxmlformats.org/officeDocument/2006/relationships/slide" Target="slide24.xml"/><Relationship Id="rId2" Type="http://schemas.openxmlformats.org/officeDocument/2006/relationships/notesSlide" Target="../notesSlides/notesSlide3.xml"/><Relationship Id="rId1" Type="http://schemas.openxmlformats.org/officeDocument/2006/relationships/slideLayout" Target="../slideLayouts/slideLayout57.xml"/><Relationship Id="rId6" Type="http://schemas.openxmlformats.org/officeDocument/2006/relationships/slide" Target="slide23.xml"/><Relationship Id="rId11" Type="http://schemas.openxmlformats.org/officeDocument/2006/relationships/slide" Target="slide48.xml"/><Relationship Id="rId5" Type="http://schemas.openxmlformats.org/officeDocument/2006/relationships/slide" Target="slide19.xml"/><Relationship Id="rId10" Type="http://schemas.openxmlformats.org/officeDocument/2006/relationships/slide" Target="slide43.xml"/><Relationship Id="rId4" Type="http://schemas.openxmlformats.org/officeDocument/2006/relationships/slide" Target="slide12.xml"/><Relationship Id="rId9" Type="http://schemas.openxmlformats.org/officeDocument/2006/relationships/slide" Target="slide38.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63.xml"/><Relationship Id="rId4" Type="http://schemas.openxmlformats.org/officeDocument/2006/relationships/image" Target="../media/image31.svg"/></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61.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61.xml"/><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3.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63.xml"/><Relationship Id="rId4" Type="http://schemas.openxmlformats.org/officeDocument/2006/relationships/image" Target="../media/image31.svg"/></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8.xml"/><Relationship Id="rId1" Type="http://schemas.openxmlformats.org/officeDocument/2006/relationships/slideLayout" Target="../slideLayouts/slideLayout6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63.xml"/><Relationship Id="rId4" Type="http://schemas.openxmlformats.org/officeDocument/2006/relationships/image" Target="../media/image31.svg"/></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2.xml"/><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3.xml"/><Relationship Id="rId1" Type="http://schemas.openxmlformats.org/officeDocument/2006/relationships/slideLayout" Target="../slideLayouts/slideLayout6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63.xml"/><Relationship Id="rId4" Type="http://schemas.openxmlformats.org/officeDocument/2006/relationships/image" Target="../media/image31.svg"/></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7.xml"/><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8.xml"/><Relationship Id="rId1" Type="http://schemas.openxmlformats.org/officeDocument/2006/relationships/slideLayout" Target="../slideLayouts/slideLayout6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3.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2.xml"/><Relationship Id="rId1" Type="http://schemas.openxmlformats.org/officeDocument/2006/relationships/slideLayout" Target="../slideLayouts/slideLayout63.xml"/><Relationship Id="rId4" Type="http://schemas.openxmlformats.org/officeDocument/2006/relationships/image" Target="../media/image31.svg"/></Relationships>
</file>

<file path=ppt/slides/_rels/slide5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3.xml"/><Relationship Id="rId1" Type="http://schemas.openxmlformats.org/officeDocument/2006/relationships/slideLayout" Target="../slideLayouts/slideLayout61.xml"/></Relationships>
</file>

<file path=ppt/slides/_rels/slide5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4.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C0185B64-A3C1-B5BF-F4F4-06D1347D3556}"/>
              </a:ext>
            </a:extLst>
          </p:cNvPr>
          <p:cNvPicPr>
            <a:picLocks noChangeAspect="1"/>
          </p:cNvPicPr>
          <p:nvPr/>
        </p:nvPicPr>
        <p:blipFill>
          <a:blip r:embed="rId3" cstate="print">
            <a:alphaModFix amt="50000"/>
            <a:extLst>
              <a:ext uri="{28A0092B-C50C-407E-A947-70E740481C1C}">
                <a14:useLocalDpi xmlns:a14="http://schemas.microsoft.com/office/drawing/2010/main"/>
              </a:ext>
            </a:extLst>
          </a:blip>
          <a:stretch>
            <a:fillRect/>
          </a:stretch>
        </p:blipFill>
        <p:spPr>
          <a:xfrm>
            <a:off x="350118" y="-25918"/>
            <a:ext cx="8082131" cy="5715000"/>
          </a:xfrm>
          <a:prstGeom prst="rect">
            <a:avLst/>
          </a:prstGeom>
        </p:spPr>
      </p:pic>
      <p:sp>
        <p:nvSpPr>
          <p:cNvPr id="2" name="Rubrik 1"/>
          <p:cNvSpPr>
            <a:spLocks noGrp="1"/>
          </p:cNvSpPr>
          <p:nvPr>
            <p:ph type="ctrTitle"/>
          </p:nvPr>
        </p:nvSpPr>
        <p:spPr>
          <a:xfrm>
            <a:off x="2718277" y="3809906"/>
            <a:ext cx="4033691" cy="387798"/>
          </a:xfrm>
        </p:spPr>
        <p:txBody>
          <a:bodyPr/>
          <a:lstStyle/>
          <a:p>
            <a:r>
              <a:rPr lang="sv-SE" dirty="0"/>
              <a:t>Kunskaps- och metodstöd</a:t>
            </a:r>
          </a:p>
        </p:txBody>
      </p:sp>
      <p:sp>
        <p:nvSpPr>
          <p:cNvPr id="3" name="Underrubrik 2"/>
          <p:cNvSpPr>
            <a:spLocks noGrp="1"/>
          </p:cNvSpPr>
          <p:nvPr>
            <p:ph type="subTitle" idx="1"/>
          </p:nvPr>
        </p:nvSpPr>
        <p:spPr>
          <a:xfrm>
            <a:off x="2571301" y="4417521"/>
            <a:ext cx="4001396" cy="857845"/>
          </a:xfrm>
        </p:spPr>
        <p:txBody>
          <a:bodyPr/>
          <a:lstStyle/>
          <a:p>
            <a:pPr algn="ctr"/>
            <a:r>
              <a:rPr lang="sv-SE" sz="1440" dirty="0">
                <a:solidFill>
                  <a:schemeClr val="tx1"/>
                </a:solidFill>
              </a:rPr>
              <a:t>motverka diskriminering, utsatthet och hatbrott mot nationella minoriteter </a:t>
            </a:r>
            <a:endParaRPr lang="sv-SE" dirty="0">
              <a:solidFill>
                <a:schemeClr val="tx1"/>
              </a:solidFill>
            </a:endParaRPr>
          </a:p>
        </p:txBody>
      </p:sp>
    </p:spTree>
    <p:extLst>
      <p:ext uri="{BB962C8B-B14F-4D97-AF65-F5344CB8AC3E}">
        <p14:creationId xmlns:p14="http://schemas.microsoft.com/office/powerpoint/2010/main" val="1631163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10</a:t>
            </a:fld>
            <a:endParaRPr lang="sv-SE">
              <a:solidFill>
                <a:prstClr val="black">
                  <a:tint val="75000"/>
                </a:prstClr>
              </a:solidFill>
              <a:latin typeface="Arial"/>
            </a:endParaRPr>
          </a:p>
        </p:txBody>
      </p:sp>
      <p:sp>
        <p:nvSpPr>
          <p:cNvPr id="18" name="Rektangel 17"/>
          <p:cNvSpPr/>
          <p:nvPr/>
        </p:nvSpPr>
        <p:spPr>
          <a:xfrm>
            <a:off x="902416" y="1616102"/>
            <a:ext cx="4858213" cy="2245808"/>
          </a:xfrm>
          <a:prstGeom prst="rect">
            <a:avLst/>
          </a:prstGeom>
        </p:spPr>
        <p:txBody>
          <a:bodyPr wrap="square">
            <a:spAutoFit/>
          </a:bodyPr>
          <a:lstStyle/>
          <a:p>
            <a:pPr defTabSz="822940">
              <a:lnSpc>
                <a:spcPct val="110000"/>
              </a:lnSpc>
              <a:spcBef>
                <a:spcPts val="540"/>
              </a:spcBef>
              <a:spcAft>
                <a:spcPts val="540"/>
              </a:spcAft>
            </a:pPr>
            <a:r>
              <a:rPr lang="sv-SE" sz="1400" dirty="0">
                <a:solidFill>
                  <a:prstClr val="black">
                    <a:lumMod val="75000"/>
                    <a:lumOff val="25000"/>
                  </a:prstClr>
                </a:solidFill>
                <a:latin typeface="Arial"/>
              </a:rPr>
              <a:t>Den statliga värdegrunden utgår från regeringsformens grundläggande krav på myndigheter. Fyra av principerna är särskilt relevanta för arbetet med likvärdigt bemötande:</a:t>
            </a:r>
          </a:p>
          <a:p>
            <a:pPr marL="720072" lvl="1" indent="-308603" defTabSz="822940">
              <a:lnSpc>
                <a:spcPct val="110000"/>
              </a:lnSpc>
              <a:spcBef>
                <a:spcPts val="540"/>
              </a:spcBef>
              <a:spcAft>
                <a:spcPts val="540"/>
              </a:spcAft>
              <a:buFont typeface="+mj-lt"/>
              <a:buAutoNum type="arabicPeriod"/>
            </a:pPr>
            <a:r>
              <a:rPr lang="sv-SE" sz="1400" dirty="0">
                <a:solidFill>
                  <a:prstClr val="black">
                    <a:lumMod val="75000"/>
                    <a:lumOff val="25000"/>
                  </a:prstClr>
                </a:solidFill>
                <a:latin typeface="Arial"/>
              </a:rPr>
              <a:t>Demokrati</a:t>
            </a:r>
          </a:p>
          <a:p>
            <a:pPr marL="720072" lvl="1" indent="-308603" defTabSz="822940">
              <a:lnSpc>
                <a:spcPct val="110000"/>
              </a:lnSpc>
              <a:spcBef>
                <a:spcPts val="540"/>
              </a:spcBef>
              <a:spcAft>
                <a:spcPts val="540"/>
              </a:spcAft>
              <a:buFont typeface="+mj-lt"/>
              <a:buAutoNum type="arabicPeriod"/>
            </a:pPr>
            <a:r>
              <a:rPr lang="sv-SE" sz="1400" dirty="0">
                <a:solidFill>
                  <a:prstClr val="black">
                    <a:lumMod val="75000"/>
                    <a:lumOff val="25000"/>
                  </a:prstClr>
                </a:solidFill>
                <a:latin typeface="Arial"/>
              </a:rPr>
              <a:t>Legalitet</a:t>
            </a:r>
          </a:p>
          <a:p>
            <a:pPr marL="720072" lvl="1" indent="-308603" defTabSz="822940">
              <a:lnSpc>
                <a:spcPct val="110000"/>
              </a:lnSpc>
              <a:spcBef>
                <a:spcPts val="540"/>
              </a:spcBef>
              <a:spcAft>
                <a:spcPts val="540"/>
              </a:spcAft>
              <a:buFont typeface="+mj-lt"/>
              <a:buAutoNum type="arabicPeriod"/>
            </a:pPr>
            <a:r>
              <a:rPr lang="sv-SE" sz="1400" dirty="0">
                <a:solidFill>
                  <a:prstClr val="black">
                    <a:lumMod val="75000"/>
                    <a:lumOff val="25000"/>
                  </a:prstClr>
                </a:solidFill>
                <a:latin typeface="Arial"/>
              </a:rPr>
              <a:t>Objektivitet</a:t>
            </a:r>
          </a:p>
          <a:p>
            <a:pPr marL="720072" lvl="1" indent="-308603" defTabSz="822940">
              <a:lnSpc>
                <a:spcPct val="110000"/>
              </a:lnSpc>
              <a:spcBef>
                <a:spcPts val="540"/>
              </a:spcBef>
              <a:spcAft>
                <a:spcPts val="540"/>
              </a:spcAft>
              <a:buFont typeface="+mj-lt"/>
              <a:buAutoNum type="arabicPeriod"/>
            </a:pPr>
            <a:r>
              <a:rPr lang="sv-SE" sz="1400" dirty="0">
                <a:solidFill>
                  <a:prstClr val="black">
                    <a:lumMod val="75000"/>
                    <a:lumOff val="25000"/>
                  </a:prstClr>
                </a:solidFill>
                <a:latin typeface="Arial"/>
              </a:rPr>
              <a:t>Respekt</a:t>
            </a:r>
            <a:endParaRPr lang="sv-SE" sz="1620" dirty="0">
              <a:solidFill>
                <a:prstClr val="black">
                  <a:lumMod val="75000"/>
                  <a:lumOff val="25000"/>
                </a:prstClr>
              </a:solidFill>
              <a:latin typeface="Arial"/>
            </a:endParaRPr>
          </a:p>
        </p:txBody>
      </p:sp>
      <p:sp>
        <p:nvSpPr>
          <p:cNvPr id="2" name="Rubrik 1">
            <a:extLst>
              <a:ext uri="{FF2B5EF4-FFF2-40B4-BE49-F238E27FC236}">
                <a16:creationId xmlns:a16="http://schemas.microsoft.com/office/drawing/2014/main" id="{7E79AE87-8C01-86E3-D9F8-C6C666831A1A}"/>
              </a:ext>
            </a:extLst>
          </p:cNvPr>
          <p:cNvSpPr>
            <a:spLocks noGrp="1"/>
          </p:cNvSpPr>
          <p:nvPr>
            <p:ph type="title"/>
          </p:nvPr>
        </p:nvSpPr>
        <p:spPr>
          <a:xfrm>
            <a:off x="902416" y="633405"/>
            <a:ext cx="7258051" cy="443198"/>
          </a:xfrm>
        </p:spPr>
        <p:txBody>
          <a:bodyPr/>
          <a:lstStyle/>
          <a:p>
            <a:r>
              <a:rPr lang="sv-SE"/>
              <a:t>Den statliga värdegrunden</a:t>
            </a:r>
          </a:p>
        </p:txBody>
      </p:sp>
      <p:pic>
        <p:nvPicPr>
          <p:cNvPr id="1026" name="Picture 2" descr="De sex principerna">
            <a:extLst>
              <a:ext uri="{FF2B5EF4-FFF2-40B4-BE49-F238E27FC236}">
                <a16:creationId xmlns:a16="http://schemas.microsoft.com/office/drawing/2014/main" id="{6EF87770-7954-6DBC-DB06-6E2BEDA7527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44016" y="1544383"/>
            <a:ext cx="5739157" cy="3256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848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5EDC667-84DD-444E-9B76-D26FDFBD978C}"/>
              </a:ext>
            </a:extLst>
          </p:cNvPr>
          <p:cNvSpPr>
            <a:spLocks noGrp="1"/>
          </p:cNvSpPr>
          <p:nvPr>
            <p:ph sz="half" idx="1"/>
          </p:nvPr>
        </p:nvSpPr>
        <p:spPr>
          <a:xfrm>
            <a:off x="839896" y="1344613"/>
            <a:ext cx="3956050" cy="3745135"/>
          </a:xfrm>
        </p:spPr>
        <p:txBody>
          <a:bodyPr>
            <a:normAutofit/>
          </a:bodyPr>
          <a:lstStyle/>
          <a:p>
            <a:pPr marL="257168" indent="-257168">
              <a:spcBef>
                <a:spcPts val="540"/>
              </a:spcBef>
              <a:spcAft>
                <a:spcPts val="540"/>
              </a:spcAft>
            </a:pPr>
            <a:r>
              <a:rPr lang="sv-SE" sz="1400">
                <a:solidFill>
                  <a:prstClr val="black">
                    <a:lumMod val="75000"/>
                    <a:lumOff val="25000"/>
                  </a:prstClr>
                </a:solidFill>
                <a:latin typeface="Arial"/>
              </a:rPr>
              <a:t>Hur kan vi motverka rasism i vårt möte med invånare? </a:t>
            </a:r>
          </a:p>
          <a:p>
            <a:pPr marL="257168" indent="-257168">
              <a:spcBef>
                <a:spcPts val="540"/>
              </a:spcBef>
              <a:spcAft>
                <a:spcPts val="540"/>
              </a:spcAft>
            </a:pPr>
            <a:r>
              <a:rPr lang="sv-SE" sz="1400">
                <a:solidFill>
                  <a:prstClr val="black">
                    <a:lumMod val="75000"/>
                    <a:lumOff val="25000"/>
                  </a:prstClr>
                </a:solidFill>
                <a:latin typeface="Arial"/>
              </a:rPr>
              <a:t>Vad skulle kunna vara omedveten rasism i en bemötandesituation? </a:t>
            </a:r>
          </a:p>
          <a:p>
            <a:pPr marL="257168" indent="-257168">
              <a:spcBef>
                <a:spcPts val="540"/>
              </a:spcBef>
              <a:spcAft>
                <a:spcPts val="540"/>
              </a:spcAft>
            </a:pPr>
            <a:r>
              <a:rPr lang="sv-SE" sz="1400">
                <a:solidFill>
                  <a:prstClr val="black">
                    <a:lumMod val="75000"/>
                    <a:lumOff val="25000"/>
                  </a:prstClr>
                </a:solidFill>
                <a:latin typeface="Arial"/>
              </a:rPr>
              <a:t>Vilken förkunskap behöver vi för att kunna identifiera omedvetet rasistiska handlingar?</a:t>
            </a:r>
          </a:p>
        </p:txBody>
      </p:sp>
      <p:sp>
        <p:nvSpPr>
          <p:cNvPr id="4" name="Platshållare för bildnummer 3"/>
          <p:cNvSpPr>
            <a:spLocks noGrp="1"/>
          </p:cNvSpPr>
          <p:nvPr>
            <p:ph type="sldNum" sz="quarter" idx="12"/>
          </p:nvPr>
        </p:nvSpPr>
        <p:spPr>
          <a:xfrm>
            <a:off x="3649663" y="5296964"/>
            <a:ext cx="2133600" cy="304271"/>
          </a:xfrm>
        </p:spPr>
        <p:txBody>
          <a:bodyPr anchor="ctr">
            <a:normAutofit/>
          </a:bodyPr>
          <a:lstStyle/>
          <a:p>
            <a:pPr defTabSz="822940">
              <a:spcAft>
                <a:spcPts val="600"/>
              </a:spcAft>
            </a:pPr>
            <a:fld id="{555A968A-E0AF-44DF-8545-852B31FD1DE1}" type="slidenum">
              <a:rPr lang="sv-SE">
                <a:solidFill>
                  <a:prstClr val="black">
                    <a:tint val="75000"/>
                  </a:prstClr>
                </a:solidFill>
              </a:rPr>
              <a:pPr defTabSz="822940">
                <a:spcAft>
                  <a:spcPts val="600"/>
                </a:spcAft>
              </a:pPr>
              <a:t>11</a:t>
            </a:fld>
            <a:endParaRPr lang="sv-SE">
              <a:solidFill>
                <a:prstClr val="black">
                  <a:tint val="75000"/>
                </a:prstClr>
              </a:solidFill>
            </a:endParaRPr>
          </a:p>
        </p:txBody>
      </p:sp>
      <p:sp>
        <p:nvSpPr>
          <p:cNvPr id="10" name="Rubrik 1">
            <a:extLst>
              <a:ext uri="{FF2B5EF4-FFF2-40B4-BE49-F238E27FC236}">
                <a16:creationId xmlns:a16="http://schemas.microsoft.com/office/drawing/2014/main" id="{19DD9732-7113-6A50-E61B-943EB86A097D}"/>
              </a:ext>
            </a:extLst>
          </p:cNvPr>
          <p:cNvSpPr>
            <a:spLocks noGrp="1"/>
          </p:cNvSpPr>
          <p:nvPr>
            <p:ph type="title"/>
          </p:nvPr>
        </p:nvSpPr>
        <p:spPr>
          <a:xfrm>
            <a:off x="902416" y="633405"/>
            <a:ext cx="7258051" cy="443198"/>
          </a:xfrm>
        </p:spPr>
        <p:txBody>
          <a:bodyPr/>
          <a:lstStyle/>
          <a:p>
            <a:r>
              <a:rPr lang="sv-SE"/>
              <a:t>Reflektion</a:t>
            </a:r>
          </a:p>
        </p:txBody>
      </p:sp>
      <p:pic>
        <p:nvPicPr>
          <p:cNvPr id="13" name="Platshållare för bild 6">
            <a:extLst>
              <a:ext uri="{FF2B5EF4-FFF2-40B4-BE49-F238E27FC236}">
                <a16:creationId xmlns:a16="http://schemas.microsoft.com/office/drawing/2014/main" id="{8F916AA1-A1A3-1A41-0663-07143DBF7F3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720199" y="1451872"/>
            <a:ext cx="2648568" cy="2648569"/>
          </a:xfrm>
          <a:prstGeom prst="ellipse">
            <a:avLst/>
          </a:prstGeom>
          <a:noFill/>
        </p:spPr>
      </p:pic>
    </p:spTree>
    <p:extLst>
      <p:ext uri="{BB962C8B-B14F-4D97-AF65-F5344CB8AC3E}">
        <p14:creationId xmlns:p14="http://schemas.microsoft.com/office/powerpoint/2010/main" val="2859639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F82D679-4675-8AE3-3915-9B8D3491900E}"/>
              </a:ext>
            </a:extLst>
          </p:cNvPr>
          <p:cNvPicPr>
            <a:picLocks noChangeAspect="1"/>
          </p:cNvPicPr>
          <p:nvPr/>
        </p:nvPicPr>
        <p:blipFill>
          <a:blip r:embed="rId3" cstate="print">
            <a:alphaModFix amt="50000"/>
            <a:extLst>
              <a:ext uri="{28A0092B-C50C-407E-A947-70E740481C1C}">
                <a14:useLocalDpi xmlns:a14="http://schemas.microsoft.com/office/drawing/2010/main"/>
              </a:ext>
            </a:extLst>
          </a:blip>
          <a:stretch>
            <a:fillRect/>
          </a:stretch>
        </p:blipFill>
        <p:spPr>
          <a:xfrm>
            <a:off x="530934" y="0"/>
            <a:ext cx="8082131" cy="5715000"/>
          </a:xfrm>
          <a:prstGeom prst="rect">
            <a:avLst/>
          </a:prstGeom>
        </p:spPr>
      </p:pic>
      <p:sp>
        <p:nvSpPr>
          <p:cNvPr id="3" name="Rubrik 2"/>
          <p:cNvSpPr>
            <a:spLocks noGrp="1"/>
          </p:cNvSpPr>
          <p:nvPr>
            <p:ph type="title"/>
          </p:nvPr>
        </p:nvSpPr>
        <p:spPr>
          <a:xfrm>
            <a:off x="530935" y="541176"/>
            <a:ext cx="7702320" cy="904041"/>
          </a:xfrm>
          <a:effectLst>
            <a:outerShdw blurRad="50800" dist="38100" dir="2700000" algn="tl" rotWithShape="0">
              <a:prstClr val="black">
                <a:alpha val="40000"/>
              </a:prstClr>
            </a:outerShdw>
          </a:effectLst>
        </p:spPr>
        <p:txBody>
          <a:bodyPr/>
          <a:lstStyle/>
          <a:p>
            <a:r>
              <a:rPr lang="sv-SE" sz="4000" dirty="0">
                <a:solidFill>
                  <a:srgbClr val="565656"/>
                </a:solidFill>
              </a:rPr>
              <a:t>Del 2 </a:t>
            </a:r>
          </a:p>
        </p:txBody>
      </p:sp>
      <p:sp>
        <p:nvSpPr>
          <p:cNvPr id="5" name="Platshållare för bildnummer 4"/>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12</a:t>
            </a:fld>
            <a:endParaRPr lang="sv-SE">
              <a:solidFill>
                <a:prstClr val="black">
                  <a:tint val="75000"/>
                </a:prstClr>
              </a:solidFill>
              <a:latin typeface="Arial"/>
            </a:endParaRPr>
          </a:p>
        </p:txBody>
      </p:sp>
      <p:sp>
        <p:nvSpPr>
          <p:cNvPr id="7" name="textruta 6">
            <a:extLst>
              <a:ext uri="{FF2B5EF4-FFF2-40B4-BE49-F238E27FC236}">
                <a16:creationId xmlns:a16="http://schemas.microsoft.com/office/drawing/2014/main" id="{7F5020BA-1BFF-4DBC-8B3C-0BBEC0246E74}"/>
              </a:ext>
            </a:extLst>
          </p:cNvPr>
          <p:cNvSpPr txBox="1"/>
          <p:nvPr/>
        </p:nvSpPr>
        <p:spPr>
          <a:xfrm>
            <a:off x="452718" y="1214384"/>
            <a:ext cx="6918882" cy="461665"/>
          </a:xfrm>
          <a:prstGeom prst="rect">
            <a:avLst/>
          </a:prstGeom>
          <a:noFill/>
          <a:effectLst>
            <a:outerShdw blurRad="50800" dist="38100" dir="2700000" algn="tl" rotWithShape="0">
              <a:prstClr val="black">
                <a:alpha val="40000"/>
              </a:prstClr>
            </a:outerShdw>
          </a:effectLst>
        </p:spPr>
        <p:txBody>
          <a:bodyPr wrap="none" rtlCol="0">
            <a:spAutoFit/>
          </a:bodyPr>
          <a:lstStyle/>
          <a:p>
            <a:pPr defTabSz="822940"/>
            <a:r>
              <a:rPr lang="sv-SE" sz="2400" b="1" dirty="0">
                <a:solidFill>
                  <a:srgbClr val="565656"/>
                </a:solidFill>
                <a:latin typeface="Arial"/>
              </a:rPr>
              <a:t>Rasism, diskriminering, utsatthet och hatbrott</a:t>
            </a:r>
            <a:endParaRPr lang="sv-SE" sz="2400" b="1" strike="sngStrike" dirty="0">
              <a:solidFill>
                <a:srgbClr val="565656"/>
              </a:solidFill>
              <a:latin typeface="Arial"/>
            </a:endParaRPr>
          </a:p>
        </p:txBody>
      </p:sp>
    </p:spTree>
    <p:extLst>
      <p:ext uri="{BB962C8B-B14F-4D97-AF65-F5344CB8AC3E}">
        <p14:creationId xmlns:p14="http://schemas.microsoft.com/office/powerpoint/2010/main" val="1831120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13</a:t>
            </a:fld>
            <a:endParaRPr lang="sv-SE">
              <a:solidFill>
                <a:prstClr val="black">
                  <a:tint val="75000"/>
                </a:prstClr>
              </a:solidFill>
              <a:latin typeface="Arial"/>
            </a:endParaRPr>
          </a:p>
        </p:txBody>
      </p:sp>
      <p:sp>
        <p:nvSpPr>
          <p:cNvPr id="12" name="Rektangel 11"/>
          <p:cNvSpPr/>
          <p:nvPr/>
        </p:nvSpPr>
        <p:spPr>
          <a:xfrm>
            <a:off x="843080" y="1303228"/>
            <a:ext cx="5295312" cy="3754874"/>
          </a:xfrm>
          <a:prstGeom prst="rect">
            <a:avLst/>
          </a:prstGeom>
        </p:spPr>
        <p:txBody>
          <a:bodyPr wrap="square">
            <a:spAutoFit/>
          </a:bodyPr>
          <a:lstStyle/>
          <a:p>
            <a:pPr marL="285750" indent="-285750" defTabSz="822940">
              <a:buFont typeface="Arial" panose="020B0604020202020204" pitchFamily="34" charset="0"/>
              <a:buChar char="•"/>
            </a:pPr>
            <a:endParaRPr lang="sv-SE" altLang="sv-SE" sz="1400" dirty="0">
              <a:solidFill>
                <a:prstClr val="black"/>
              </a:solidFill>
              <a:latin typeface="Arial"/>
            </a:endParaRPr>
          </a:p>
          <a:p>
            <a:pPr defTabSz="822940"/>
            <a:endParaRPr lang="sv-SE" altLang="sv-SE" sz="1400" dirty="0">
              <a:solidFill>
                <a:prstClr val="black"/>
              </a:solidFill>
              <a:latin typeface="Arial"/>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Uppfattningar om att människor på grund av föreställningar om ras, nationellt, kulturellt eller etniskt ursprung, religion, hudfärg eller annat liknande förhållande är väsensskilda och därför bör behandlas olika.</a:t>
            </a:r>
          </a:p>
          <a:p>
            <a:pPr marL="285750" indent="-285750" defTabSz="822940">
              <a:buFont typeface="Arial" panose="020B0604020202020204" pitchFamily="34" charset="0"/>
              <a:buChar char="•"/>
            </a:pPr>
            <a:endParaRPr lang="sv-SE" alt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Rasism får allvarliga konsekvenser som upprätthåller ojämlikhet mellan människor.</a:t>
            </a:r>
          </a:p>
          <a:p>
            <a:pPr defTabSz="822940"/>
            <a:endParaRPr lang="sv-SE" alt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Rasism är ett samhällsproblem och förekommer i samhällets alla sektorer.</a:t>
            </a:r>
            <a:r>
              <a:rPr lang="sv-SE" sz="1400" dirty="0">
                <a:solidFill>
                  <a:srgbClr val="404040"/>
                </a:solidFill>
                <a:latin typeface="Arial" panose="020B0604020202020204" pitchFamily="34" charset="0"/>
                <a:cs typeface="Arial" panose="020B0604020202020204" pitchFamily="34" charset="0"/>
              </a:rPr>
              <a:t> </a:t>
            </a:r>
          </a:p>
          <a:p>
            <a:pPr marL="285750" indent="-285750" defTabSz="822940">
              <a:buFont typeface="Arial" panose="020B0604020202020204" pitchFamily="34" charset="0"/>
              <a:buChar char="•"/>
            </a:pPr>
            <a:endParaRPr 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Rasism kan vara strukturell.</a:t>
            </a:r>
          </a:p>
          <a:p>
            <a:pPr marL="285750" indent="-285750" defTabSz="822940">
              <a:buFont typeface="Arial" panose="020B0604020202020204" pitchFamily="34" charset="0"/>
              <a:buChar char="•"/>
            </a:pPr>
            <a:endParaRPr lang="sv-SE" alt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Det finns flera former av rasism, till exempel antisemitism, </a:t>
            </a:r>
            <a:r>
              <a:rPr lang="sv-SE" altLang="sv-SE" sz="1400" dirty="0" err="1">
                <a:solidFill>
                  <a:srgbClr val="404040"/>
                </a:solidFill>
                <a:latin typeface="Arial" panose="020B0604020202020204" pitchFamily="34" charset="0"/>
                <a:cs typeface="Arial" panose="020B0604020202020204" pitchFamily="34" charset="0"/>
              </a:rPr>
              <a:t>antiziganism</a:t>
            </a:r>
            <a:r>
              <a:rPr lang="sv-SE" altLang="sv-SE" sz="1400" dirty="0">
                <a:solidFill>
                  <a:srgbClr val="404040"/>
                </a:solidFill>
                <a:latin typeface="Arial" panose="020B0604020202020204" pitchFamily="34" charset="0"/>
                <a:cs typeface="Arial" panose="020B0604020202020204" pitchFamily="34" charset="0"/>
              </a:rPr>
              <a:t> och rasism mot samer</a:t>
            </a:r>
          </a:p>
        </p:txBody>
      </p:sp>
      <p:sp>
        <p:nvSpPr>
          <p:cNvPr id="21" name="Rektangel 20"/>
          <p:cNvSpPr/>
          <p:nvPr/>
        </p:nvSpPr>
        <p:spPr>
          <a:xfrm>
            <a:off x="1006252" y="957610"/>
            <a:ext cx="4968968" cy="449803"/>
          </a:xfrm>
          <a:prstGeom prst="rect">
            <a:avLst/>
          </a:prstGeom>
        </p:spPr>
        <p:txBody>
          <a:bodyPr wrap="square" lIns="0" tIns="0" rIns="0" bIns="0">
            <a:spAutoFit/>
          </a:bodyPr>
          <a:lstStyle/>
          <a:p>
            <a:pPr defTabSz="822940">
              <a:lnSpc>
                <a:spcPct val="110000"/>
              </a:lnSpc>
              <a:spcBef>
                <a:spcPts val="540"/>
              </a:spcBef>
              <a:spcAft>
                <a:spcPts val="540"/>
              </a:spcAft>
            </a:pPr>
            <a:r>
              <a:rPr lang="sv-SE" sz="2880" b="1" dirty="0">
                <a:solidFill>
                  <a:srgbClr val="5A7684"/>
                </a:solidFill>
                <a:latin typeface="Arial"/>
              </a:rPr>
              <a:t>Vad är rasism?</a:t>
            </a:r>
          </a:p>
        </p:txBody>
      </p:sp>
      <p:sp>
        <p:nvSpPr>
          <p:cNvPr id="5" name="Rectangle 4">
            <a:extLst>
              <a:ext uri="{FF2B5EF4-FFF2-40B4-BE49-F238E27FC236}">
                <a16:creationId xmlns:a16="http://schemas.microsoft.com/office/drawing/2014/main" id="{E574DB7A-3ECB-B6E8-7797-C092D8CCC790}"/>
              </a:ext>
            </a:extLst>
          </p:cNvPr>
          <p:cNvSpPr/>
          <p:nvPr/>
        </p:nvSpPr>
        <p:spPr>
          <a:xfrm>
            <a:off x="6960870" y="285750"/>
            <a:ext cx="218313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dirty="0"/>
              <a:t>I Sveriges nationella handlingsplan mot rasism </a:t>
            </a:r>
            <a:r>
              <a:rPr lang="sv-SE" sz="1050"/>
              <a:t>och hatbrott </a:t>
            </a:r>
            <a:r>
              <a:rPr lang="sv-SE" sz="1050" dirty="0"/>
              <a:t>definieras rasism som: </a:t>
            </a:r>
          </a:p>
          <a:p>
            <a:endParaRPr lang="sv-SE" sz="1050" dirty="0"/>
          </a:p>
          <a:p>
            <a:r>
              <a:rPr lang="sv-SE" sz="1050" i="1" dirty="0"/>
              <a:t>”uppfattningar om att människor på grund av föreställningar om ras, nationellt, kulturellt eller etniskt ursprung, religion, hudfärg eller annat liknande förhållande är väsensskilda från varandra och att de därför kan eller bör behandlas på olika sätt.”</a:t>
            </a:r>
          </a:p>
        </p:txBody>
      </p:sp>
      <p:sp>
        <p:nvSpPr>
          <p:cNvPr id="3" name="TextBox 2">
            <a:extLst>
              <a:ext uri="{FF2B5EF4-FFF2-40B4-BE49-F238E27FC236}">
                <a16:creationId xmlns:a16="http://schemas.microsoft.com/office/drawing/2014/main" id="{69A20EBF-8F09-F017-A282-81608F715633}"/>
              </a:ext>
            </a:extLst>
          </p:cNvPr>
          <p:cNvSpPr txBox="1"/>
          <p:nvPr/>
        </p:nvSpPr>
        <p:spPr>
          <a:xfrm>
            <a:off x="6960870" y="4734936"/>
            <a:ext cx="2133600" cy="230832"/>
          </a:xfrm>
          <a:prstGeom prst="rect">
            <a:avLst/>
          </a:prstGeom>
          <a:noFill/>
        </p:spPr>
        <p:txBody>
          <a:bodyPr wrap="square" rtlCol="0">
            <a:spAutoFit/>
          </a:bodyPr>
          <a:lstStyle/>
          <a:p>
            <a:endParaRPr lang="sv-SE" sz="900" dirty="0">
              <a:solidFill>
                <a:schemeClr val="bg1"/>
              </a:solidFill>
              <a:latin typeface="+mj-lt"/>
            </a:endParaRPr>
          </a:p>
        </p:txBody>
      </p:sp>
    </p:spTree>
    <p:extLst>
      <p:ext uri="{BB962C8B-B14F-4D97-AF65-F5344CB8AC3E}">
        <p14:creationId xmlns:p14="http://schemas.microsoft.com/office/powerpoint/2010/main" val="4280838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14</a:t>
            </a:fld>
            <a:endParaRPr lang="sv-SE">
              <a:solidFill>
                <a:prstClr val="black">
                  <a:tint val="75000"/>
                </a:prstClr>
              </a:solidFill>
              <a:latin typeface="Arial"/>
            </a:endParaRPr>
          </a:p>
        </p:txBody>
      </p:sp>
      <p:sp>
        <p:nvSpPr>
          <p:cNvPr id="12" name="Rektangel 11"/>
          <p:cNvSpPr/>
          <p:nvPr/>
        </p:nvSpPr>
        <p:spPr>
          <a:xfrm>
            <a:off x="770754" y="1212101"/>
            <a:ext cx="5052813" cy="4502899"/>
          </a:xfrm>
          <a:prstGeom prst="rect">
            <a:avLst/>
          </a:prstGeom>
        </p:spPr>
        <p:txBody>
          <a:bodyPr wrap="square">
            <a:spAutoFit/>
          </a:bodyPr>
          <a:lstStyle/>
          <a:p>
            <a:pPr marL="285750" indent="-285750" defTabSz="822940">
              <a:buFont typeface="Arial" panose="020B0604020202020204" pitchFamily="34" charset="0"/>
              <a:buChar char="•"/>
            </a:pPr>
            <a:r>
              <a:rPr lang="sv-SE" altLang="sv-SE" sz="1400" dirty="0">
                <a:solidFill>
                  <a:srgbClr val="404040"/>
                </a:solidFill>
                <a:latin typeface="Arial"/>
              </a:rPr>
              <a:t>En förenklad beskrivning av diskriminering är att någon kränks eller missgynnas och att det har samband med någon av de sju diskrimineringsgrunderna: </a:t>
            </a:r>
          </a:p>
          <a:p>
            <a:pPr defTabSz="822940"/>
            <a:endParaRPr lang="sv-SE" altLang="sv-SE" sz="1400" dirty="0">
              <a:solidFill>
                <a:srgbClr val="404040"/>
              </a:solidFill>
              <a:latin typeface="Arial"/>
            </a:endParaRPr>
          </a:p>
          <a:p>
            <a:pPr marL="570924" lvl="1" indent="-214308" defTabSz="822940">
              <a:buFont typeface="Arial" panose="020B0604020202020204" pitchFamily="34" charset="0"/>
              <a:buChar char="•"/>
            </a:pPr>
            <a:r>
              <a:rPr lang="sv-SE" altLang="sv-SE" sz="1400" dirty="0">
                <a:solidFill>
                  <a:srgbClr val="404040"/>
                </a:solidFill>
                <a:latin typeface="Arial"/>
              </a:rPr>
              <a:t>kön</a:t>
            </a:r>
          </a:p>
          <a:p>
            <a:pPr marL="570924" lvl="1" indent="-214308" defTabSz="822940">
              <a:buFont typeface="Arial" panose="020B0604020202020204" pitchFamily="34" charset="0"/>
              <a:buChar char="•"/>
            </a:pPr>
            <a:r>
              <a:rPr lang="sv-SE" altLang="sv-SE" sz="1400" dirty="0">
                <a:solidFill>
                  <a:srgbClr val="404040"/>
                </a:solidFill>
                <a:latin typeface="Arial"/>
              </a:rPr>
              <a:t>könsöverskridande identitet eller uttryck</a:t>
            </a:r>
          </a:p>
          <a:p>
            <a:pPr marL="570924" lvl="1" indent="-214308" defTabSz="822940">
              <a:buFont typeface="Arial" panose="020B0604020202020204" pitchFamily="34" charset="0"/>
              <a:buChar char="•"/>
            </a:pPr>
            <a:r>
              <a:rPr lang="sv-SE" altLang="sv-SE" sz="1400" dirty="0">
                <a:solidFill>
                  <a:srgbClr val="404040"/>
                </a:solidFill>
                <a:latin typeface="Arial"/>
              </a:rPr>
              <a:t>etnisk tillhörighet</a:t>
            </a:r>
          </a:p>
          <a:p>
            <a:pPr marL="570924" lvl="1" indent="-214308" defTabSz="822940">
              <a:buFont typeface="Arial" panose="020B0604020202020204" pitchFamily="34" charset="0"/>
              <a:buChar char="•"/>
            </a:pPr>
            <a:r>
              <a:rPr lang="sv-SE" altLang="sv-SE" sz="1400" dirty="0">
                <a:solidFill>
                  <a:srgbClr val="404040"/>
                </a:solidFill>
                <a:latin typeface="Arial"/>
              </a:rPr>
              <a:t>religion eller annan trosuppfattning</a:t>
            </a:r>
          </a:p>
          <a:p>
            <a:pPr marL="570924" lvl="1" indent="-214308" defTabSz="822940">
              <a:buFont typeface="Arial" panose="020B0604020202020204" pitchFamily="34" charset="0"/>
              <a:buChar char="•"/>
            </a:pPr>
            <a:r>
              <a:rPr lang="sv-SE" altLang="sv-SE" sz="1400" dirty="0">
                <a:solidFill>
                  <a:srgbClr val="404040"/>
                </a:solidFill>
                <a:latin typeface="Arial"/>
              </a:rPr>
              <a:t>funktionsnedsättning</a:t>
            </a:r>
          </a:p>
          <a:p>
            <a:pPr marL="570924" lvl="1" indent="-214308" defTabSz="822940">
              <a:buFont typeface="Arial" panose="020B0604020202020204" pitchFamily="34" charset="0"/>
              <a:buChar char="•"/>
            </a:pPr>
            <a:r>
              <a:rPr lang="sv-SE" altLang="sv-SE" sz="1400" dirty="0">
                <a:solidFill>
                  <a:srgbClr val="404040"/>
                </a:solidFill>
                <a:latin typeface="Arial"/>
              </a:rPr>
              <a:t>sexuell läggning</a:t>
            </a:r>
          </a:p>
          <a:p>
            <a:pPr marL="570924" lvl="1" indent="-214308" defTabSz="822940">
              <a:buFont typeface="Arial" panose="020B0604020202020204" pitchFamily="34" charset="0"/>
              <a:buChar char="•"/>
            </a:pPr>
            <a:r>
              <a:rPr lang="sv-SE" altLang="sv-SE" sz="1400" dirty="0">
                <a:solidFill>
                  <a:srgbClr val="404040"/>
                </a:solidFill>
                <a:latin typeface="Arial"/>
              </a:rPr>
              <a:t>ålder.</a:t>
            </a:r>
            <a:br>
              <a:rPr lang="sv-SE" altLang="sv-SE" sz="1400" dirty="0">
                <a:solidFill>
                  <a:srgbClr val="404040"/>
                </a:solidFill>
                <a:latin typeface="Arial"/>
              </a:rPr>
            </a:br>
            <a:endParaRPr lang="sv-SE" altLang="sv-SE" sz="1400" dirty="0">
              <a:solidFill>
                <a:srgbClr val="404040"/>
              </a:solidFill>
              <a:latin typeface="Arial"/>
            </a:endParaRPr>
          </a:p>
          <a:p>
            <a:pPr marL="214308" indent="-214308" defTabSz="822940">
              <a:buFont typeface="Arial" panose="020B0604020202020204" pitchFamily="34" charset="0"/>
              <a:buChar char="•"/>
            </a:pPr>
            <a:r>
              <a:rPr lang="sv-SE" altLang="sv-SE" sz="1400" dirty="0">
                <a:solidFill>
                  <a:srgbClr val="404040"/>
                </a:solidFill>
                <a:latin typeface="Arial"/>
              </a:rPr>
              <a:t>Det finns indirekt och direkt diskriminering.</a:t>
            </a:r>
          </a:p>
          <a:p>
            <a:pPr defTabSz="822940"/>
            <a:endParaRPr lang="sv-SE" altLang="sv-SE" sz="1400" dirty="0">
              <a:solidFill>
                <a:srgbClr val="404040"/>
              </a:solidFill>
              <a:latin typeface="Arial"/>
            </a:endParaRPr>
          </a:p>
          <a:p>
            <a:pPr marL="285750" indent="-285750" defTabSz="822940">
              <a:buFont typeface="Arial" panose="020B0604020202020204" pitchFamily="34" charset="0"/>
              <a:buChar char="•"/>
            </a:pPr>
            <a:r>
              <a:rPr lang="sv-SE" altLang="sv-SE" sz="1400" dirty="0">
                <a:solidFill>
                  <a:srgbClr val="404040"/>
                </a:solidFill>
                <a:latin typeface="Arial"/>
              </a:rPr>
              <a:t>Förbudet mot diskriminering skyddar individer. </a:t>
            </a:r>
          </a:p>
          <a:p>
            <a:pPr marL="285750" indent="-285750" defTabSz="822940">
              <a:buFont typeface="Arial" panose="020B0604020202020204" pitchFamily="34" charset="0"/>
              <a:buChar char="•"/>
            </a:pPr>
            <a:endParaRPr lang="sv-SE" altLang="sv-SE" sz="1400" dirty="0">
              <a:solidFill>
                <a:srgbClr val="404040"/>
              </a:solidFill>
              <a:latin typeface="Arial"/>
            </a:endParaRPr>
          </a:p>
          <a:p>
            <a:pPr marL="285750" indent="-285750" defTabSz="822940">
              <a:buFont typeface="Arial" panose="020B0604020202020204" pitchFamily="34" charset="0"/>
              <a:buChar char="•"/>
            </a:pPr>
            <a:r>
              <a:rPr lang="sv-SE" altLang="sv-SE" sz="1400" dirty="0">
                <a:solidFill>
                  <a:srgbClr val="404040"/>
                </a:solidFill>
                <a:latin typeface="Arial"/>
              </a:rPr>
              <a:t>Diskrimineringslagen innehåller en bestämmelse om förbud mot diskriminering när offentligt anställda möter allmänheten. </a:t>
            </a:r>
            <a:endParaRPr lang="sv-SE" sz="1400" dirty="0">
              <a:solidFill>
                <a:srgbClr val="404040"/>
              </a:solidFill>
              <a:latin typeface="Arial"/>
            </a:endParaRPr>
          </a:p>
          <a:p>
            <a:pPr defTabSz="822940">
              <a:lnSpc>
                <a:spcPct val="110000"/>
              </a:lnSpc>
              <a:spcBef>
                <a:spcPts val="540"/>
              </a:spcBef>
              <a:spcAft>
                <a:spcPts val="540"/>
              </a:spcAft>
            </a:pPr>
            <a:endParaRPr lang="sv-SE" sz="1620" dirty="0">
              <a:solidFill>
                <a:prstClr val="black">
                  <a:lumMod val="75000"/>
                  <a:lumOff val="25000"/>
                </a:prstClr>
              </a:solidFill>
              <a:latin typeface="Arial"/>
            </a:endParaRPr>
          </a:p>
        </p:txBody>
      </p:sp>
      <p:sp>
        <p:nvSpPr>
          <p:cNvPr id="21" name="Rektangel 20"/>
          <p:cNvSpPr/>
          <p:nvPr/>
        </p:nvSpPr>
        <p:spPr>
          <a:xfrm>
            <a:off x="854599" y="648533"/>
            <a:ext cx="4968968" cy="449803"/>
          </a:xfrm>
          <a:prstGeom prst="rect">
            <a:avLst/>
          </a:prstGeom>
        </p:spPr>
        <p:txBody>
          <a:bodyPr wrap="square" lIns="0" tIns="0" rIns="0" bIns="0">
            <a:spAutoFit/>
          </a:bodyPr>
          <a:lstStyle/>
          <a:p>
            <a:pPr defTabSz="822940">
              <a:lnSpc>
                <a:spcPct val="110000"/>
              </a:lnSpc>
              <a:spcBef>
                <a:spcPts val="540"/>
              </a:spcBef>
              <a:spcAft>
                <a:spcPts val="540"/>
              </a:spcAft>
            </a:pPr>
            <a:r>
              <a:rPr lang="sv-SE" sz="2880" b="1" dirty="0">
                <a:solidFill>
                  <a:srgbClr val="5A7684"/>
                </a:solidFill>
                <a:latin typeface="Arial"/>
              </a:rPr>
              <a:t>Vad är diskriminering?</a:t>
            </a:r>
          </a:p>
        </p:txBody>
      </p:sp>
      <p:sp>
        <p:nvSpPr>
          <p:cNvPr id="3" name="Rectangle 2">
            <a:extLst>
              <a:ext uri="{FF2B5EF4-FFF2-40B4-BE49-F238E27FC236}">
                <a16:creationId xmlns:a16="http://schemas.microsoft.com/office/drawing/2014/main" id="{3F1AAAD8-C1A2-93C4-A25F-B6B119D1248B}"/>
              </a:ext>
            </a:extLst>
          </p:cNvPr>
          <p:cNvSpPr/>
          <p:nvPr/>
        </p:nvSpPr>
        <p:spPr>
          <a:xfrm>
            <a:off x="6960870" y="285750"/>
            <a:ext cx="218313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a:t>Med diskriminering avses enligt 1 kap. 4 § diskrimineringslagen direkt och indirekt diskriminering, bristande tillgänglighet, trakasserier, sexuella trakasserier och instruktioner att diskriminera. </a:t>
            </a:r>
          </a:p>
        </p:txBody>
      </p:sp>
    </p:spTree>
    <p:extLst>
      <p:ext uri="{BB962C8B-B14F-4D97-AF65-F5344CB8AC3E}">
        <p14:creationId xmlns:p14="http://schemas.microsoft.com/office/powerpoint/2010/main" val="1470229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ktangel 20"/>
          <p:cNvSpPr/>
          <p:nvPr/>
        </p:nvSpPr>
        <p:spPr>
          <a:xfrm>
            <a:off x="539750" y="517524"/>
            <a:ext cx="8064501" cy="443198"/>
          </a:xfrm>
          <a:prstGeom prst="rect">
            <a:avLst/>
          </a:prstGeom>
        </p:spPr>
        <p:txBody>
          <a:bodyPr vert="horz" lIns="0" tIns="0" rIns="0" bIns="0" rtlCol="0" anchor="t">
            <a:normAutofit/>
          </a:bodyPr>
          <a:lstStyle/>
          <a:p>
            <a:pPr defTabSz="822940">
              <a:spcBef>
                <a:spcPct val="0"/>
              </a:spcBef>
              <a:spcAft>
                <a:spcPts val="540"/>
              </a:spcAft>
            </a:pPr>
            <a:r>
              <a:rPr lang="sv-SE" sz="2880" b="1" kern="1200">
                <a:solidFill>
                  <a:schemeClr val="tx2"/>
                </a:solidFill>
                <a:latin typeface="+mj-lt"/>
                <a:ea typeface="+mj-ea"/>
                <a:cs typeface="+mj-cs"/>
              </a:rPr>
              <a:t>Vad är hatbrott?</a:t>
            </a:r>
          </a:p>
        </p:txBody>
      </p:sp>
      <p:sp>
        <p:nvSpPr>
          <p:cNvPr id="12" name="Rektangel 11"/>
          <p:cNvSpPr/>
          <p:nvPr/>
        </p:nvSpPr>
        <p:spPr>
          <a:xfrm>
            <a:off x="539751" y="1344613"/>
            <a:ext cx="3956050" cy="3745135"/>
          </a:xfrm>
          <a:prstGeom prst="rect">
            <a:avLst/>
          </a:prstGeom>
        </p:spPr>
        <p:txBody>
          <a:bodyPr vert="horz" lIns="0" tIns="0" rIns="0" bIns="0" rtlCol="0">
            <a:normAutofit/>
          </a:bodyPr>
          <a:lstStyle/>
          <a:p>
            <a:pPr marL="162874"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Brott där motivet varit att kränka en individ eller grupp, med anledning av den eller deras hudfärg, religion, nationell eller etnisk bakgrund, sexuell läggning eller liknande. </a:t>
            </a:r>
          </a:p>
          <a:p>
            <a:pPr marL="162874"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Hatbrott kan riktas mot en individ, en grupp eller organisation, egendom eller byggnad. </a:t>
            </a:r>
          </a:p>
          <a:p>
            <a:pPr marL="162874"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Handlingar som räknas som hatbrott omfattas av ofta av lagen om hets mot folkgrupp och olaga diskriminering.</a:t>
            </a:r>
          </a:p>
          <a:p>
            <a:pPr marL="162874" indent="-162874" defTabSz="822940">
              <a:lnSpc>
                <a:spcPct val="110000"/>
              </a:lnSpc>
              <a:spcBef>
                <a:spcPts val="360"/>
              </a:spcBef>
              <a:spcAft>
                <a:spcPts val="360"/>
              </a:spcAft>
              <a:buFont typeface="Arial" panose="020B0604020202020204" pitchFamily="34" charset="0"/>
              <a:buChar char="•"/>
            </a:pPr>
            <a:endParaRPr lang="sv-SE" sz="1620" dirty="0">
              <a:solidFill>
                <a:schemeClr val="tx1">
                  <a:lumMod val="75000"/>
                  <a:lumOff val="25000"/>
                </a:schemeClr>
              </a:solidFill>
            </a:endParaRPr>
          </a:p>
          <a:p>
            <a:pPr marL="162874" indent="-162874" defTabSz="822940">
              <a:lnSpc>
                <a:spcPct val="110000"/>
              </a:lnSpc>
              <a:spcBef>
                <a:spcPts val="360"/>
              </a:spcBef>
              <a:spcAft>
                <a:spcPts val="360"/>
              </a:spcAft>
              <a:buFont typeface="Arial" panose="020B0604020202020204" pitchFamily="34" charset="0"/>
              <a:buChar char="•"/>
            </a:pPr>
            <a:endParaRPr lang="sv-SE" sz="1620" dirty="0">
              <a:solidFill>
                <a:schemeClr val="tx1">
                  <a:lumMod val="75000"/>
                  <a:lumOff val="25000"/>
                </a:schemeClr>
              </a:solidFill>
            </a:endParaRPr>
          </a:p>
        </p:txBody>
      </p:sp>
      <p:pic>
        <p:nvPicPr>
          <p:cNvPr id="7" name="Bildobjekt 6">
            <a:extLst>
              <a:ext uri="{FF2B5EF4-FFF2-40B4-BE49-F238E27FC236}">
                <a16:creationId xmlns:a16="http://schemas.microsoft.com/office/drawing/2014/main" id="{93FA9F51-DE0B-E485-8BC6-4EF8FEE98E8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43439" y="1786842"/>
            <a:ext cx="4043362" cy="2860676"/>
          </a:xfrm>
          <a:prstGeom prst="rect">
            <a:avLst/>
          </a:prstGeom>
          <a:noFill/>
        </p:spPr>
      </p:pic>
      <p:sp>
        <p:nvSpPr>
          <p:cNvPr id="4" name="Platshållare för bildnummer 3"/>
          <p:cNvSpPr>
            <a:spLocks noGrp="1"/>
          </p:cNvSpPr>
          <p:nvPr>
            <p:ph type="sldNum" sz="quarter" idx="12"/>
          </p:nvPr>
        </p:nvSpPr>
        <p:spPr>
          <a:xfrm>
            <a:off x="3649663" y="5296964"/>
            <a:ext cx="2133600" cy="304271"/>
          </a:xfrm>
        </p:spPr>
        <p:txBody>
          <a:bodyPr vert="horz" lIns="91440" tIns="45720" rIns="91440" bIns="45720" rtlCol="0" anchor="ctr">
            <a:normAutofit/>
          </a:bodyPr>
          <a:lstStyle/>
          <a:p>
            <a:pPr>
              <a:spcAft>
                <a:spcPts val="600"/>
              </a:spcAft>
            </a:pPr>
            <a:fld id="{555A968A-E0AF-44DF-8545-852B31FD1DE1}" type="slidenum">
              <a:rPr lang="sv-SE">
                <a:solidFill>
                  <a:prstClr val="black">
                    <a:tint val="75000"/>
                  </a:prstClr>
                </a:solidFill>
              </a:rPr>
              <a:pPr>
                <a:spcAft>
                  <a:spcPts val="600"/>
                </a:spcAft>
              </a:pPr>
              <a:t>15</a:t>
            </a:fld>
            <a:endParaRPr lang="sv-SE">
              <a:solidFill>
                <a:prstClr val="black">
                  <a:tint val="75000"/>
                </a:prstClr>
              </a:solidFill>
            </a:endParaRPr>
          </a:p>
        </p:txBody>
      </p:sp>
    </p:spTree>
    <p:extLst>
      <p:ext uri="{BB962C8B-B14F-4D97-AF65-F5344CB8AC3E}">
        <p14:creationId xmlns:p14="http://schemas.microsoft.com/office/powerpoint/2010/main" val="1624588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3C175E04-C88C-2633-C8EC-87DF2BDCAE4E}"/>
              </a:ext>
            </a:extLst>
          </p:cNvPr>
          <p:cNvPicPr>
            <a:picLocks noChangeAspect="1"/>
          </p:cNvPicPr>
          <p:nvPr/>
        </p:nvPicPr>
        <p:blipFill>
          <a:blip r:embed="rId3" cstate="print">
            <a:alphaModFix amt="35000"/>
            <a:extLst>
              <a:ext uri="{28A0092B-C50C-407E-A947-70E740481C1C}">
                <a14:useLocalDpi xmlns:a14="http://schemas.microsoft.com/office/drawing/2010/main"/>
              </a:ext>
            </a:extLst>
          </a:blip>
          <a:srcRect r="-2"/>
          <a:stretch/>
        </p:blipFill>
        <p:spPr>
          <a:xfrm>
            <a:off x="4751388" y="450348"/>
            <a:ext cx="4392999" cy="515088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1" name="Rektangel 20"/>
          <p:cNvSpPr/>
          <p:nvPr/>
        </p:nvSpPr>
        <p:spPr>
          <a:xfrm>
            <a:off x="539750" y="517524"/>
            <a:ext cx="8064501" cy="443198"/>
          </a:xfrm>
          <a:prstGeom prst="rect">
            <a:avLst/>
          </a:prstGeom>
        </p:spPr>
        <p:txBody>
          <a:bodyPr vert="horz" lIns="0" tIns="0" rIns="0" bIns="0" rtlCol="0" anchor="t">
            <a:normAutofit/>
          </a:bodyPr>
          <a:lstStyle/>
          <a:p>
            <a:pPr defTabSz="822940">
              <a:spcBef>
                <a:spcPct val="0"/>
              </a:spcBef>
              <a:spcAft>
                <a:spcPts val="540"/>
              </a:spcAft>
            </a:pPr>
            <a:r>
              <a:rPr lang="sv-SE" sz="2880" b="1" kern="1200">
                <a:solidFill>
                  <a:schemeClr val="tx2"/>
                </a:solidFill>
                <a:latin typeface="+mj-lt"/>
                <a:ea typeface="+mj-ea"/>
                <a:cs typeface="+mj-cs"/>
              </a:rPr>
              <a:t>Utsatthet i historien</a:t>
            </a:r>
          </a:p>
        </p:txBody>
      </p:sp>
      <p:sp>
        <p:nvSpPr>
          <p:cNvPr id="12" name="Rektangel 11"/>
          <p:cNvSpPr/>
          <p:nvPr/>
        </p:nvSpPr>
        <p:spPr>
          <a:xfrm>
            <a:off x="539751" y="1333504"/>
            <a:ext cx="4211638" cy="3771636"/>
          </a:xfrm>
          <a:prstGeom prst="rect">
            <a:avLst/>
          </a:prstGeom>
        </p:spPr>
        <p:txBody>
          <a:bodyPr vert="horz" lIns="0" tIns="0" rIns="0" bIns="0" rtlCol="0">
            <a:noAutofit/>
          </a:bodyPr>
          <a:lstStyle/>
          <a:p>
            <a:pPr marL="162874" indent="-162874" defTabSz="822940">
              <a:spcBef>
                <a:spcPts val="360"/>
              </a:spcBef>
              <a:spcAft>
                <a:spcPts val="360"/>
              </a:spcAft>
              <a:buFont typeface="Arial" panose="020B0604020202020204" pitchFamily="34" charset="0"/>
              <a:buChar char="•"/>
            </a:pPr>
            <a:r>
              <a:rPr lang="sv-SE" altLang="sv-SE" sz="1400">
                <a:solidFill>
                  <a:srgbClr val="404040"/>
                </a:solidFill>
                <a:latin typeface="Arial"/>
              </a:rPr>
              <a:t>Sveriges nationella minoriteter har historiskt utsatts för assimilering, marginalisering och förtryck.</a:t>
            </a:r>
          </a:p>
          <a:p>
            <a:pPr marL="162874" indent="-162874" defTabSz="822940">
              <a:spcBef>
                <a:spcPts val="360"/>
              </a:spcBef>
              <a:spcAft>
                <a:spcPts val="360"/>
              </a:spcAft>
              <a:buFont typeface="Arial" panose="020B0604020202020204" pitchFamily="34" charset="0"/>
              <a:buChar char="•"/>
            </a:pPr>
            <a:r>
              <a:rPr lang="sv-SE" altLang="sv-SE" sz="1400">
                <a:solidFill>
                  <a:srgbClr val="404040"/>
                </a:solidFill>
                <a:latin typeface="Arial"/>
              </a:rPr>
              <a:t>Trots skillnader i historia, kultur och språk har statens politik mot de nationella minoriteterna präglats av värdekonservativ nationalism, rasbiologi och fördomar.</a:t>
            </a:r>
          </a:p>
          <a:p>
            <a:pPr marL="519490" lvl="1" indent="-162874" defTabSz="822940">
              <a:spcBef>
                <a:spcPts val="360"/>
              </a:spcBef>
              <a:spcAft>
                <a:spcPts val="360"/>
              </a:spcAft>
              <a:buFont typeface="Arial" panose="020B0604020202020204" pitchFamily="34" charset="0"/>
              <a:buChar char="•"/>
            </a:pPr>
            <a:r>
              <a:rPr lang="sv-SE" altLang="sv-SE" sz="1400">
                <a:solidFill>
                  <a:srgbClr val="404040"/>
                </a:solidFill>
                <a:latin typeface="Arial"/>
              </a:rPr>
              <a:t>T.ex. har barn placerats i långt från sina föräldrar och förbjöds att tala sitt språk.</a:t>
            </a:r>
          </a:p>
          <a:p>
            <a:pPr marL="162874" indent="-162874" defTabSz="822940">
              <a:spcBef>
                <a:spcPts val="360"/>
              </a:spcBef>
              <a:spcAft>
                <a:spcPts val="360"/>
              </a:spcAft>
              <a:buFont typeface="Arial" panose="020B0604020202020204" pitchFamily="34" charset="0"/>
              <a:buChar char="•"/>
            </a:pPr>
            <a:r>
              <a:rPr lang="sv-SE" altLang="sv-SE" sz="1400">
                <a:solidFill>
                  <a:srgbClr val="404040"/>
                </a:solidFill>
                <a:latin typeface="Arial"/>
              </a:rPr>
              <a:t>Minoritetsspråken har förknippats med känslor av skam vilket lett till att många förlorat sitt modersmål och sin kultur.</a:t>
            </a:r>
            <a:br>
              <a:rPr lang="sv-SE" altLang="sv-SE" sz="1400">
                <a:solidFill>
                  <a:srgbClr val="404040"/>
                </a:solidFill>
                <a:latin typeface="Arial"/>
              </a:rPr>
            </a:br>
            <a:endParaRPr lang="sv-SE" sz="1400">
              <a:solidFill>
                <a:srgbClr val="404040"/>
              </a:solidFill>
              <a:latin typeface="Arial"/>
            </a:endParaRPr>
          </a:p>
        </p:txBody>
      </p:sp>
      <p:sp>
        <p:nvSpPr>
          <p:cNvPr id="4" name="Platshållare för bildnummer 3"/>
          <p:cNvSpPr>
            <a:spLocks noGrp="1"/>
          </p:cNvSpPr>
          <p:nvPr>
            <p:ph type="sldNum" sz="quarter" idx="12"/>
          </p:nvPr>
        </p:nvSpPr>
        <p:spPr>
          <a:xfrm>
            <a:off x="3649663" y="5296964"/>
            <a:ext cx="2133600" cy="304271"/>
          </a:xfrm>
        </p:spPr>
        <p:txBody>
          <a:bodyPr vert="horz" lIns="91440" tIns="45720" rIns="91440" bIns="45720" rtlCol="0" anchor="ctr">
            <a:normAutofit/>
          </a:bodyPr>
          <a:lstStyle/>
          <a:p>
            <a:pPr>
              <a:spcAft>
                <a:spcPts val="600"/>
              </a:spcAft>
            </a:pPr>
            <a:fld id="{555A968A-E0AF-44DF-8545-852B31FD1DE1}" type="slidenum">
              <a:rPr lang="sv-SE">
                <a:solidFill>
                  <a:prstClr val="black">
                    <a:tint val="75000"/>
                  </a:prstClr>
                </a:solidFill>
              </a:rPr>
              <a:pPr>
                <a:spcAft>
                  <a:spcPts val="600"/>
                </a:spcAft>
              </a:pPr>
              <a:t>16</a:t>
            </a:fld>
            <a:endParaRPr lang="sv-SE">
              <a:solidFill>
                <a:prstClr val="black">
                  <a:tint val="75000"/>
                </a:prstClr>
              </a:solidFill>
            </a:endParaRPr>
          </a:p>
        </p:txBody>
      </p:sp>
    </p:spTree>
    <p:extLst>
      <p:ext uri="{BB962C8B-B14F-4D97-AF65-F5344CB8AC3E}">
        <p14:creationId xmlns:p14="http://schemas.microsoft.com/office/powerpoint/2010/main" val="2364583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17</a:t>
            </a:fld>
            <a:endParaRPr lang="sv-SE">
              <a:solidFill>
                <a:prstClr val="black">
                  <a:tint val="75000"/>
                </a:prstClr>
              </a:solidFill>
              <a:latin typeface="Arial"/>
            </a:endParaRPr>
          </a:p>
        </p:txBody>
      </p:sp>
      <p:sp>
        <p:nvSpPr>
          <p:cNvPr id="12" name="Rektangel 11"/>
          <p:cNvSpPr/>
          <p:nvPr/>
        </p:nvSpPr>
        <p:spPr>
          <a:xfrm>
            <a:off x="845589" y="2112219"/>
            <a:ext cx="7550038" cy="908069"/>
          </a:xfrm>
          <a:prstGeom prst="rect">
            <a:avLst/>
          </a:prstGeom>
        </p:spPr>
        <p:txBody>
          <a:bodyPr wrap="square">
            <a:spAutoFit/>
          </a:bodyPr>
          <a:lstStyle/>
          <a:p>
            <a:pPr defTabSz="822940"/>
            <a:endParaRPr lang="sv-SE" sz="1620">
              <a:solidFill>
                <a:prstClr val="black">
                  <a:lumMod val="75000"/>
                  <a:lumOff val="25000"/>
                </a:prstClr>
              </a:solidFill>
              <a:latin typeface="Arial"/>
            </a:endParaRPr>
          </a:p>
          <a:p>
            <a:pPr defTabSz="822940"/>
            <a:endParaRPr lang="sv-SE" sz="1620">
              <a:solidFill>
                <a:prstClr val="black">
                  <a:lumMod val="75000"/>
                  <a:lumOff val="25000"/>
                </a:prstClr>
              </a:solidFill>
              <a:latin typeface="Arial"/>
            </a:endParaRPr>
          </a:p>
          <a:p>
            <a:pPr defTabSz="822940">
              <a:lnSpc>
                <a:spcPct val="110000"/>
              </a:lnSpc>
              <a:spcBef>
                <a:spcPts val="540"/>
              </a:spcBef>
              <a:spcAft>
                <a:spcPts val="540"/>
              </a:spcAft>
            </a:pPr>
            <a:endParaRPr lang="sv-SE" sz="1620">
              <a:solidFill>
                <a:prstClr val="black">
                  <a:lumMod val="75000"/>
                  <a:lumOff val="25000"/>
                </a:prstClr>
              </a:solidFill>
              <a:latin typeface="Arial"/>
            </a:endParaRPr>
          </a:p>
        </p:txBody>
      </p:sp>
      <p:sp>
        <p:nvSpPr>
          <p:cNvPr id="5" name="TextBox 4">
            <a:extLst>
              <a:ext uri="{FF2B5EF4-FFF2-40B4-BE49-F238E27FC236}">
                <a16:creationId xmlns:a16="http://schemas.microsoft.com/office/drawing/2014/main" id="{E3DA812D-CEF1-B398-62B7-C88DD8033F5E}"/>
              </a:ext>
            </a:extLst>
          </p:cNvPr>
          <p:cNvSpPr txBox="1"/>
          <p:nvPr/>
        </p:nvSpPr>
        <p:spPr>
          <a:xfrm>
            <a:off x="539750" y="1575404"/>
            <a:ext cx="7358395" cy="3108543"/>
          </a:xfrm>
          <a:prstGeom prst="rect">
            <a:avLst/>
          </a:prstGeom>
          <a:noFill/>
        </p:spPr>
        <p:txBody>
          <a:bodyPr wrap="square">
            <a:spAutoFit/>
          </a:bodyPr>
          <a:lstStyle/>
          <a:p>
            <a:pPr marL="285750" indent="-285750" defTabSz="822940">
              <a:buFont typeface="Arial" panose="020B0604020202020204" pitchFamily="34" charset="0"/>
              <a:buChar char="•"/>
              <a:defRPr/>
            </a:pPr>
            <a:r>
              <a:rPr lang="sv-SE" altLang="sv-SE" sz="1400" dirty="0">
                <a:solidFill>
                  <a:srgbClr val="404040"/>
                </a:solidFill>
                <a:latin typeface="Arial" panose="020B0604020202020204" pitchFamily="34" charset="0"/>
                <a:cs typeface="Arial" panose="020B0604020202020204" pitchFamily="34" charset="0"/>
              </a:rPr>
              <a:t>De nationella minoriteterna möter än idag diskriminering och upplever utsatthet. </a:t>
            </a:r>
          </a:p>
          <a:p>
            <a:pPr marL="285750" indent="-285750" defTabSz="822940">
              <a:buFont typeface="Arial" panose="020B0604020202020204" pitchFamily="34" charset="0"/>
              <a:buChar char="•"/>
              <a:defRPr/>
            </a:pPr>
            <a:endParaRPr lang="sv-SE" alt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Vissa vill eller vågar inte vara </a:t>
            </a:r>
            <a:r>
              <a:rPr lang="sv-SE" sz="1400" dirty="0">
                <a:solidFill>
                  <a:srgbClr val="404040"/>
                </a:solidFill>
                <a:latin typeface="Arial" panose="020B0604020202020204" pitchFamily="34" charset="0"/>
                <a:cs typeface="Arial" panose="020B0604020202020204" pitchFamily="34" charset="0"/>
              </a:rPr>
              <a:t>öppna med sin identitet som nationell minoritet, på grund av rädsla av att utsättas för diskriminering eller kränkningar. </a:t>
            </a:r>
          </a:p>
          <a:p>
            <a:pPr defTabSz="822940"/>
            <a:endParaRPr 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Personer möts av fördomar och stereotypa föreställningar i vardagen, som ofta får stå oemotsagda. </a:t>
            </a:r>
          </a:p>
          <a:p>
            <a:pPr marL="285750" indent="-285750" defTabSz="822940">
              <a:buFont typeface="Arial" panose="020B0604020202020204" pitchFamily="34" charset="0"/>
              <a:buChar char="•"/>
            </a:pPr>
            <a:endParaRPr lang="sv-SE" alt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Diskrimineringar och kränkningar kan ske öppet, som kränkningar genom fysiskt våld, nedvärderade uttryck eller på sociala medier. </a:t>
            </a:r>
          </a:p>
          <a:p>
            <a:pPr defTabSz="822940"/>
            <a:endParaRPr lang="sv-SE" altLang="sv-SE" sz="1400" dirty="0">
              <a:solidFill>
                <a:srgbClr val="404040"/>
              </a:solidFill>
              <a:latin typeface="Arial" panose="020B0604020202020204" pitchFamily="34" charset="0"/>
              <a:cs typeface="Arial" panose="020B0604020202020204" pitchFamily="34" charset="0"/>
            </a:endParaRPr>
          </a:p>
          <a:p>
            <a:pPr marL="285750" indent="-285750" defTabSz="822940">
              <a:buFont typeface="Arial" panose="020B0604020202020204" pitchFamily="34" charset="0"/>
              <a:buChar char="•"/>
            </a:pPr>
            <a:r>
              <a:rPr lang="sv-SE" altLang="sv-SE" sz="1400" dirty="0">
                <a:solidFill>
                  <a:srgbClr val="404040"/>
                </a:solidFill>
                <a:latin typeface="Arial" panose="020B0604020202020204" pitchFamily="34" charset="0"/>
                <a:cs typeface="Arial" panose="020B0604020202020204" pitchFamily="34" charset="0"/>
              </a:rPr>
              <a:t>Romer är särskilt utsatta, med begränsade möjligheter på arbets- och bostadsmarknaden på grund av fortsatta fördomar och diskriminering.</a:t>
            </a:r>
          </a:p>
          <a:p>
            <a:pPr defTabSz="822940"/>
            <a:endParaRPr lang="sv-SE" altLang="sv-SE" sz="1400" dirty="0">
              <a:solidFill>
                <a:schemeClr val="tx1">
                  <a:lumMod val="75000"/>
                  <a:lumOff val="25000"/>
                </a:schemeClr>
              </a:solidFill>
            </a:endParaRPr>
          </a:p>
        </p:txBody>
      </p:sp>
      <p:sp>
        <p:nvSpPr>
          <p:cNvPr id="2" name="Rektangel 20">
            <a:extLst>
              <a:ext uri="{FF2B5EF4-FFF2-40B4-BE49-F238E27FC236}">
                <a16:creationId xmlns:a16="http://schemas.microsoft.com/office/drawing/2014/main" id="{41DB7DC7-7F04-1A7B-8B2A-7406FAF83D48}"/>
              </a:ext>
            </a:extLst>
          </p:cNvPr>
          <p:cNvSpPr/>
          <p:nvPr/>
        </p:nvSpPr>
        <p:spPr>
          <a:xfrm>
            <a:off x="539750" y="517524"/>
            <a:ext cx="8064501" cy="443198"/>
          </a:xfrm>
          <a:prstGeom prst="rect">
            <a:avLst/>
          </a:prstGeom>
        </p:spPr>
        <p:txBody>
          <a:bodyPr vert="horz" lIns="0" tIns="0" rIns="0" bIns="0" rtlCol="0" anchor="t">
            <a:noAutofit/>
          </a:bodyPr>
          <a:lstStyle/>
          <a:p>
            <a:pPr defTabSz="822940">
              <a:spcBef>
                <a:spcPct val="0"/>
              </a:spcBef>
              <a:spcAft>
                <a:spcPts val="540"/>
              </a:spcAft>
            </a:pPr>
            <a:r>
              <a:rPr lang="sv-SE" sz="2880" b="1" kern="1200" dirty="0">
                <a:solidFill>
                  <a:schemeClr val="tx2"/>
                </a:solidFill>
                <a:latin typeface="+mj-lt"/>
                <a:ea typeface="+mj-ea"/>
                <a:cs typeface="+mj-cs"/>
              </a:rPr>
              <a:t>Många fortsätter att uppleva utsatthet</a:t>
            </a:r>
          </a:p>
        </p:txBody>
      </p:sp>
    </p:spTree>
    <p:extLst>
      <p:ext uri="{BB962C8B-B14F-4D97-AF65-F5344CB8AC3E}">
        <p14:creationId xmlns:p14="http://schemas.microsoft.com/office/powerpoint/2010/main" val="975313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20">
            <a:extLst>
              <a:ext uri="{FF2B5EF4-FFF2-40B4-BE49-F238E27FC236}">
                <a16:creationId xmlns:a16="http://schemas.microsoft.com/office/drawing/2014/main" id="{486A6967-756A-6519-FEFD-3AEDCDD243A5}"/>
              </a:ext>
            </a:extLst>
          </p:cNvPr>
          <p:cNvSpPr/>
          <p:nvPr/>
        </p:nvSpPr>
        <p:spPr>
          <a:xfrm>
            <a:off x="539750" y="517524"/>
            <a:ext cx="8064501" cy="443198"/>
          </a:xfrm>
          <a:prstGeom prst="rect">
            <a:avLst/>
          </a:prstGeom>
        </p:spPr>
        <p:txBody>
          <a:bodyPr vert="horz" lIns="0" tIns="0" rIns="0" bIns="0" rtlCol="0" anchor="t">
            <a:normAutofit/>
          </a:bodyPr>
          <a:lstStyle/>
          <a:p>
            <a:pPr defTabSz="822940">
              <a:spcBef>
                <a:spcPct val="0"/>
              </a:spcBef>
              <a:spcAft>
                <a:spcPts val="540"/>
              </a:spcAft>
            </a:pPr>
            <a:r>
              <a:rPr lang="sv-SE" sz="2880" b="1" kern="1200">
                <a:solidFill>
                  <a:schemeClr val="tx2"/>
                </a:solidFill>
                <a:latin typeface="+mj-lt"/>
                <a:ea typeface="+mj-ea"/>
                <a:cs typeface="+mj-cs"/>
              </a:rPr>
              <a:t>Minoritetsstress</a:t>
            </a:r>
          </a:p>
        </p:txBody>
      </p:sp>
      <p:sp>
        <p:nvSpPr>
          <p:cNvPr id="22" name="Rektangel 11">
            <a:extLst>
              <a:ext uri="{FF2B5EF4-FFF2-40B4-BE49-F238E27FC236}">
                <a16:creationId xmlns:a16="http://schemas.microsoft.com/office/drawing/2014/main" id="{714B5EE4-0C71-1C2C-6DE4-E22F3F04D9CE}"/>
              </a:ext>
            </a:extLst>
          </p:cNvPr>
          <p:cNvSpPr/>
          <p:nvPr/>
        </p:nvSpPr>
        <p:spPr>
          <a:xfrm>
            <a:off x="539751" y="1344613"/>
            <a:ext cx="3956050" cy="3745135"/>
          </a:xfrm>
          <a:prstGeom prst="rect">
            <a:avLst/>
          </a:prstGeom>
        </p:spPr>
        <p:txBody>
          <a:bodyPr vert="horz" lIns="0" tIns="0" rIns="0" bIns="0" rtlCol="0">
            <a:normAutofit/>
          </a:bodyPr>
          <a:lstStyle/>
          <a:p>
            <a:pPr marL="162874" indent="-162874" defTabSz="822940">
              <a:lnSpc>
                <a:spcPct val="110000"/>
              </a:lnSpc>
              <a:spcBef>
                <a:spcPts val="360"/>
              </a:spcBef>
              <a:spcAft>
                <a:spcPts val="360"/>
              </a:spcAft>
              <a:buFont typeface="Arial" panose="020B0604020202020204" pitchFamily="34" charset="0"/>
              <a:buChar char="•"/>
            </a:pPr>
            <a:endParaRPr lang="sv-SE" altLang="sv-SE" sz="1620" dirty="0">
              <a:solidFill>
                <a:schemeClr val="tx1">
                  <a:lumMod val="75000"/>
                  <a:lumOff val="25000"/>
                </a:schemeClr>
              </a:solidFill>
            </a:endParaRPr>
          </a:p>
          <a:p>
            <a:pPr marL="162874" indent="-162874" defTabSz="822940">
              <a:lnSpc>
                <a:spcPct val="110000"/>
              </a:lnSpc>
              <a:spcBef>
                <a:spcPts val="360"/>
              </a:spcBef>
              <a:spcAft>
                <a:spcPts val="360"/>
              </a:spcAft>
              <a:buFont typeface="Arial" panose="020B0604020202020204" pitchFamily="34" charset="0"/>
              <a:buChar char="•"/>
            </a:pPr>
            <a:endParaRPr lang="sv-SE" altLang="sv-SE" sz="1620" dirty="0">
              <a:solidFill>
                <a:schemeClr val="tx1">
                  <a:lumMod val="75000"/>
                  <a:lumOff val="25000"/>
                </a:schemeClr>
              </a:solidFill>
            </a:endParaRPr>
          </a:p>
          <a:p>
            <a:pPr marL="162874" indent="-162874" defTabSz="822940">
              <a:lnSpc>
                <a:spcPct val="110000"/>
              </a:lnSpc>
              <a:spcBef>
                <a:spcPts val="360"/>
              </a:spcBef>
              <a:spcAft>
                <a:spcPts val="360"/>
              </a:spcAft>
              <a:buFont typeface="Arial" panose="020B0604020202020204" pitchFamily="34" charset="0"/>
              <a:buChar char="•"/>
            </a:pPr>
            <a:endParaRPr lang="sv-SE" altLang="sv-SE" sz="1620" dirty="0">
              <a:solidFill>
                <a:schemeClr val="tx1">
                  <a:lumMod val="75000"/>
                  <a:lumOff val="25000"/>
                </a:schemeClr>
              </a:solidFill>
            </a:endParaRPr>
          </a:p>
          <a:p>
            <a:pPr marL="162874" indent="-162874" defTabSz="822940">
              <a:lnSpc>
                <a:spcPct val="110000"/>
              </a:lnSpc>
              <a:spcBef>
                <a:spcPts val="360"/>
              </a:spcBef>
              <a:spcAft>
                <a:spcPts val="360"/>
              </a:spcAft>
              <a:buFont typeface="Arial" panose="020B0604020202020204" pitchFamily="34" charset="0"/>
              <a:buChar char="•"/>
            </a:pPr>
            <a:endParaRPr lang="sv-SE" altLang="sv-SE" sz="1620" dirty="0">
              <a:solidFill>
                <a:schemeClr val="tx1">
                  <a:lumMod val="75000"/>
                  <a:lumOff val="25000"/>
                </a:schemeClr>
              </a:solidFill>
            </a:endParaRPr>
          </a:p>
          <a:p>
            <a:pPr marL="162874" indent="-162874" defTabSz="822940">
              <a:lnSpc>
                <a:spcPct val="110000"/>
              </a:lnSpc>
              <a:spcBef>
                <a:spcPts val="360"/>
              </a:spcBef>
              <a:spcAft>
                <a:spcPts val="360"/>
              </a:spcAft>
              <a:buFont typeface="Arial" panose="020B0604020202020204" pitchFamily="34" charset="0"/>
              <a:buChar char="•"/>
            </a:pPr>
            <a:r>
              <a:rPr lang="sv-SE" altLang="sv-SE" sz="1620" dirty="0">
                <a:solidFill>
                  <a:schemeClr val="tx1">
                    <a:lumMod val="75000"/>
                    <a:lumOff val="25000"/>
                  </a:schemeClr>
                </a:solidFill>
              </a:rPr>
              <a:t>Den stress </a:t>
            </a:r>
            <a:r>
              <a:rPr lang="sv-SE" sz="1620" dirty="0">
                <a:solidFill>
                  <a:schemeClr val="tx1">
                    <a:lumMod val="75000"/>
                    <a:lumOff val="25000"/>
                  </a:schemeClr>
                </a:solidFill>
              </a:rPr>
              <a:t>som uppstår på grund av rädsla för negativ behandling baserad på grupptillhörighet hos individer från marginaliserade grupper.</a:t>
            </a:r>
          </a:p>
        </p:txBody>
      </p:sp>
      <p:pic>
        <p:nvPicPr>
          <p:cNvPr id="6" name="Bildobjekt 5">
            <a:extLst>
              <a:ext uri="{FF2B5EF4-FFF2-40B4-BE49-F238E27FC236}">
                <a16:creationId xmlns:a16="http://schemas.microsoft.com/office/drawing/2014/main" id="{E6F69F20-0B6A-6755-BE82-3D5A9F0E10C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643439" y="1344613"/>
            <a:ext cx="4043362" cy="3745135"/>
          </a:xfrm>
          <a:prstGeom prst="rect">
            <a:avLst/>
          </a:prstGeom>
          <a:ln>
            <a:noFill/>
          </a:ln>
          <a:effectLst>
            <a:softEdge rad="112500"/>
          </a:effectLst>
        </p:spPr>
      </p:pic>
      <p:sp>
        <p:nvSpPr>
          <p:cNvPr id="4" name="Platshållare för bildnummer 3"/>
          <p:cNvSpPr>
            <a:spLocks noGrp="1"/>
          </p:cNvSpPr>
          <p:nvPr>
            <p:ph type="sldNum" sz="quarter" idx="12"/>
          </p:nvPr>
        </p:nvSpPr>
        <p:spPr>
          <a:xfrm>
            <a:off x="3649663" y="5296964"/>
            <a:ext cx="2133600" cy="304271"/>
          </a:xfrm>
        </p:spPr>
        <p:txBody>
          <a:bodyPr vert="horz" lIns="91440" tIns="45720" rIns="91440" bIns="45720" rtlCol="0" anchor="ctr">
            <a:normAutofit/>
          </a:bodyPr>
          <a:lstStyle/>
          <a:p>
            <a:pPr>
              <a:spcAft>
                <a:spcPts val="600"/>
              </a:spcAft>
            </a:pPr>
            <a:fld id="{555A968A-E0AF-44DF-8545-852B31FD1DE1}" type="slidenum">
              <a:rPr lang="sv-SE">
                <a:solidFill>
                  <a:prstClr val="black">
                    <a:tint val="75000"/>
                  </a:prstClr>
                </a:solidFill>
              </a:rPr>
              <a:pPr>
                <a:spcAft>
                  <a:spcPts val="600"/>
                </a:spcAft>
              </a:pPr>
              <a:t>18</a:t>
            </a:fld>
            <a:endParaRPr lang="sv-SE">
              <a:solidFill>
                <a:prstClr val="black">
                  <a:tint val="75000"/>
                </a:prstClr>
              </a:solidFill>
            </a:endParaRPr>
          </a:p>
        </p:txBody>
      </p:sp>
    </p:spTree>
    <p:extLst>
      <p:ext uri="{BB962C8B-B14F-4D97-AF65-F5344CB8AC3E}">
        <p14:creationId xmlns:p14="http://schemas.microsoft.com/office/powerpoint/2010/main" val="3087154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CDF68622-E5EC-BBEB-ED2B-B430CD5CB19E}"/>
              </a:ext>
            </a:extLst>
          </p:cNvPr>
          <p:cNvPicPr>
            <a:picLocks noChangeAspect="1"/>
          </p:cNvPicPr>
          <p:nvPr/>
        </p:nvPicPr>
        <p:blipFill>
          <a:blip r:embed="rId3" cstate="print">
            <a:alphaModFix amt="50000"/>
            <a:extLst>
              <a:ext uri="{28A0092B-C50C-407E-A947-70E740481C1C}">
                <a14:useLocalDpi xmlns:a14="http://schemas.microsoft.com/office/drawing/2010/main"/>
              </a:ext>
            </a:extLst>
          </a:blip>
          <a:stretch>
            <a:fillRect/>
          </a:stretch>
        </p:blipFill>
        <p:spPr>
          <a:xfrm>
            <a:off x="835912" y="107827"/>
            <a:ext cx="7777153" cy="5499345"/>
          </a:xfrm>
          <a:prstGeom prst="rect">
            <a:avLst/>
          </a:prstGeom>
        </p:spPr>
      </p:pic>
      <p:sp>
        <p:nvSpPr>
          <p:cNvPr id="13" name="Rubrik 2">
            <a:extLst>
              <a:ext uri="{FF2B5EF4-FFF2-40B4-BE49-F238E27FC236}">
                <a16:creationId xmlns:a16="http://schemas.microsoft.com/office/drawing/2014/main" id="{D1F46F27-B83F-AF4C-C973-DFFF7733DD86}"/>
              </a:ext>
            </a:extLst>
          </p:cNvPr>
          <p:cNvSpPr txBox="1">
            <a:spLocks/>
          </p:cNvSpPr>
          <p:nvPr/>
        </p:nvSpPr>
        <p:spPr>
          <a:xfrm>
            <a:off x="1050037" y="428386"/>
            <a:ext cx="7258051" cy="615553"/>
          </a:xfrm>
          <a:prstGeom prst="rect">
            <a:avLst/>
          </a:prstGeom>
          <a:effectLst>
            <a:outerShdw blurRad="50800" dist="38100" dir="2700000" algn="tl" rotWithShape="0">
              <a:prstClr val="black">
                <a:alpha val="40000"/>
              </a:prstClr>
            </a:outerShdw>
          </a:effectLst>
        </p:spPr>
        <p:txBody>
          <a:bodyPr vert="horz" wrap="square" lIns="0" tIns="0" rIns="0" bIns="0" rtlCol="0" anchor="t">
            <a:spAutoFit/>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defTabSz="822940"/>
            <a:r>
              <a:rPr lang="sv-SE" sz="4000" dirty="0">
                <a:solidFill>
                  <a:srgbClr val="565656"/>
                </a:solidFill>
                <a:latin typeface="Arial"/>
              </a:rPr>
              <a:t>Del 3 </a:t>
            </a:r>
          </a:p>
        </p:txBody>
      </p:sp>
      <p:sp>
        <p:nvSpPr>
          <p:cNvPr id="15" name="textruta 6">
            <a:extLst>
              <a:ext uri="{FF2B5EF4-FFF2-40B4-BE49-F238E27FC236}">
                <a16:creationId xmlns:a16="http://schemas.microsoft.com/office/drawing/2014/main" id="{31B9EE80-373D-B9A2-AA10-83C647494858}"/>
              </a:ext>
            </a:extLst>
          </p:cNvPr>
          <p:cNvSpPr txBox="1"/>
          <p:nvPr/>
        </p:nvSpPr>
        <p:spPr>
          <a:xfrm>
            <a:off x="994902" y="1043939"/>
            <a:ext cx="3130985" cy="461665"/>
          </a:xfrm>
          <a:prstGeom prst="rect">
            <a:avLst/>
          </a:prstGeom>
          <a:noFill/>
          <a:effectLst>
            <a:outerShdw blurRad="50800" dist="38100" dir="2700000" algn="tl" rotWithShape="0">
              <a:prstClr val="black">
                <a:alpha val="40000"/>
              </a:prstClr>
            </a:outerShdw>
          </a:effectLst>
        </p:spPr>
        <p:txBody>
          <a:bodyPr wrap="none" rtlCol="0">
            <a:spAutoFit/>
          </a:bodyPr>
          <a:lstStyle/>
          <a:p>
            <a:pPr defTabSz="822940"/>
            <a:r>
              <a:rPr lang="sv-SE" sz="2400" dirty="0">
                <a:solidFill>
                  <a:srgbClr val="565656"/>
                </a:solidFill>
                <a:latin typeface="Arial"/>
              </a:rPr>
              <a:t>Likvärdigt bemötande</a:t>
            </a:r>
            <a:endParaRPr lang="sv-SE" sz="2400" strike="sngStrike" dirty="0">
              <a:solidFill>
                <a:srgbClr val="565656"/>
              </a:solidFill>
              <a:latin typeface="Arial"/>
            </a:endParaRPr>
          </a:p>
        </p:txBody>
      </p:sp>
    </p:spTree>
    <p:extLst>
      <p:ext uri="{BB962C8B-B14F-4D97-AF65-F5344CB8AC3E}">
        <p14:creationId xmlns:p14="http://schemas.microsoft.com/office/powerpoint/2010/main" val="100154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4" y="405534"/>
            <a:ext cx="7258051" cy="443199"/>
          </a:xfrm>
        </p:spPr>
        <p:txBody>
          <a:bodyPr/>
          <a:lstStyle/>
          <a:p>
            <a:r>
              <a:rPr lang="sv-SE" dirty="0"/>
              <a:t>Så här använder du presentationen</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2</a:t>
            </a:fld>
            <a:endParaRPr lang="sv-SE"/>
          </a:p>
        </p:txBody>
      </p:sp>
      <p:sp>
        <p:nvSpPr>
          <p:cNvPr id="15" name="textruta 14"/>
          <p:cNvSpPr txBox="1"/>
          <p:nvPr/>
        </p:nvSpPr>
        <p:spPr>
          <a:xfrm>
            <a:off x="855520" y="1019981"/>
            <a:ext cx="7031404" cy="4581254"/>
          </a:xfrm>
          <a:prstGeom prst="rect">
            <a:avLst/>
          </a:prstGeom>
          <a:noFill/>
        </p:spPr>
        <p:txBody>
          <a:bodyPr wrap="square" rtlCol="0">
            <a:spAutoFit/>
          </a:bodyPr>
          <a:lstStyle/>
          <a:p>
            <a:pPr marL="285750" indent="-285750">
              <a:spcAft>
                <a:spcPts val="540"/>
              </a:spcAft>
              <a:buFont typeface="Arial" panose="020B0604020202020204" pitchFamily="34" charset="0"/>
              <a:buChar char="•"/>
            </a:pPr>
            <a:r>
              <a:rPr lang="sv-SE" sz="1400" dirty="0">
                <a:solidFill>
                  <a:schemeClr val="tx1">
                    <a:lumMod val="75000"/>
                    <a:lumOff val="25000"/>
                  </a:schemeClr>
                </a:solidFill>
              </a:rPr>
              <a:t>Den här presentationen är baserad på ett kunskaps- och metodstöd om diskriminering och utsatthet som finns på </a:t>
            </a:r>
            <a:r>
              <a:rPr lang="sv-SE" sz="1400" dirty="0">
                <a:solidFill>
                  <a:schemeClr val="tx1">
                    <a:lumMod val="75000"/>
                    <a:lumOff val="25000"/>
                  </a:schemeClr>
                </a:solidFill>
                <a:hlinkClick r:id="rId3"/>
              </a:rPr>
              <a:t>minoritet.se</a:t>
            </a:r>
            <a:r>
              <a:rPr lang="sv-SE" sz="1400" dirty="0">
                <a:solidFill>
                  <a:schemeClr val="tx1">
                    <a:lumMod val="75000"/>
                    <a:lumOff val="25000"/>
                  </a:schemeClr>
                </a:solidFill>
              </a:rPr>
              <a:t>. Den riktar sig till personal inom kommuner, regioner och statliga myndigheter som vill lära sig mer om hur man kan motverka diskriminering, utsatthet och hatbrott mot nationella minoriteter.</a:t>
            </a:r>
          </a:p>
          <a:p>
            <a:pPr>
              <a:spcAft>
                <a:spcPts val="540"/>
              </a:spcAft>
            </a:pPr>
            <a:endParaRPr lang="sv-SE" sz="1400" dirty="0">
              <a:solidFill>
                <a:schemeClr val="tx1">
                  <a:lumMod val="75000"/>
                  <a:lumOff val="25000"/>
                </a:schemeClr>
              </a:solidFill>
            </a:endParaRPr>
          </a:p>
          <a:p>
            <a:pPr marL="285750" indent="-285750">
              <a:spcAft>
                <a:spcPts val="540"/>
              </a:spcAft>
              <a:buFont typeface="Arial" panose="020B0604020202020204" pitchFamily="34" charset="0"/>
              <a:buChar char="•"/>
            </a:pPr>
            <a:r>
              <a:rPr lang="sv-SE" sz="1400" dirty="0">
                <a:solidFill>
                  <a:schemeClr val="tx1">
                    <a:lumMod val="75000"/>
                    <a:lumOff val="25000"/>
                  </a:schemeClr>
                </a:solidFill>
              </a:rPr>
              <a:t>Presentationen är indelad i fyra delar:</a:t>
            </a:r>
          </a:p>
          <a:p>
            <a:pPr marL="642366" lvl="1" indent="-285750">
              <a:spcAft>
                <a:spcPts val="540"/>
              </a:spcAft>
              <a:buFont typeface="Arial" panose="020B0604020202020204" pitchFamily="34" charset="0"/>
              <a:buChar char="•"/>
            </a:pPr>
            <a:r>
              <a:rPr lang="sv-SE" sz="1400" dirty="0">
                <a:solidFill>
                  <a:schemeClr val="tx1">
                    <a:lumMod val="75000"/>
                    <a:lumOff val="25000"/>
                  </a:schemeClr>
                </a:solidFill>
              </a:rPr>
              <a:t>Det offentligas skyldighet och ansvar.</a:t>
            </a:r>
          </a:p>
          <a:p>
            <a:pPr marL="642366" lvl="1" indent="-285750">
              <a:spcAft>
                <a:spcPts val="540"/>
              </a:spcAft>
              <a:buFont typeface="Arial" panose="020B0604020202020204" pitchFamily="34" charset="0"/>
              <a:buChar char="•"/>
            </a:pPr>
            <a:r>
              <a:rPr lang="sv-SE" sz="1400" dirty="0">
                <a:solidFill>
                  <a:schemeClr val="tx1">
                    <a:lumMod val="75000"/>
                    <a:lumOff val="25000"/>
                  </a:schemeClr>
                </a:solidFill>
              </a:rPr>
              <a:t>Vad rasism, diskriminering, utsatthet och hatbrott är.</a:t>
            </a:r>
          </a:p>
          <a:p>
            <a:pPr marL="642366" lvl="1" indent="-285750">
              <a:spcAft>
                <a:spcPts val="540"/>
              </a:spcAft>
              <a:buFont typeface="Arial" panose="020B0604020202020204" pitchFamily="34" charset="0"/>
              <a:buChar char="•"/>
            </a:pPr>
            <a:r>
              <a:rPr lang="sv-SE" sz="1400" dirty="0">
                <a:solidFill>
                  <a:schemeClr val="tx1">
                    <a:lumMod val="75000"/>
                    <a:lumOff val="25000"/>
                  </a:schemeClr>
                </a:solidFill>
              </a:rPr>
              <a:t>Likvärdigt bemötande.</a:t>
            </a:r>
          </a:p>
          <a:p>
            <a:pPr marL="642366" lvl="1" indent="-285750">
              <a:spcAft>
                <a:spcPts val="540"/>
              </a:spcAft>
              <a:buFont typeface="Arial" panose="020B0604020202020204" pitchFamily="34" charset="0"/>
              <a:buChar char="•"/>
            </a:pPr>
            <a:r>
              <a:rPr lang="sv-SE" sz="1400" dirty="0">
                <a:solidFill>
                  <a:schemeClr val="tx1">
                    <a:lumMod val="75000"/>
                    <a:lumOff val="25000"/>
                  </a:schemeClr>
                </a:solidFill>
              </a:rPr>
              <a:t>Så kan man arbeta inom olika sektorer: avsnittet är uppdelat i fem delar. Varje del innehåller information om lagar och bestämmelser, exempel på utsatthet, förslag på arbetsmetoder och reflekterande frågeställningar inom respektive sektor.</a:t>
            </a:r>
          </a:p>
          <a:p>
            <a:pPr marL="285750" indent="-285750">
              <a:spcAft>
                <a:spcPts val="540"/>
              </a:spcAft>
              <a:buFont typeface="Arial" panose="020B0604020202020204" pitchFamily="34" charset="0"/>
              <a:buChar char="•"/>
            </a:pPr>
            <a:r>
              <a:rPr lang="sv-SE" sz="1400" dirty="0">
                <a:solidFill>
                  <a:schemeClr val="tx1">
                    <a:lumMod val="75000"/>
                    <a:lumOff val="25000"/>
                  </a:schemeClr>
                </a:solidFill>
              </a:rPr>
              <a:t>Presentationens upplägg gör det möjligt att plocka ut och använda de delar som är mest relevanta för den egna verksamheten och området.</a:t>
            </a:r>
          </a:p>
          <a:p>
            <a:pPr marL="285750" indent="-285750">
              <a:spcAft>
                <a:spcPts val="540"/>
              </a:spcAft>
              <a:buFont typeface="Arial" panose="020B0604020202020204" pitchFamily="34" charset="0"/>
              <a:buChar char="•"/>
            </a:pPr>
            <a:r>
              <a:rPr lang="sv-SE" sz="1400" dirty="0">
                <a:solidFill>
                  <a:schemeClr val="tx1">
                    <a:lumMod val="75000"/>
                    <a:lumOff val="25000"/>
                  </a:schemeClr>
                </a:solidFill>
              </a:rPr>
              <a:t>I metodstödet finns även exempel på hur andra har jobbat som kan användas som inspiration. </a:t>
            </a:r>
          </a:p>
          <a:p>
            <a:pPr>
              <a:spcAft>
                <a:spcPts val="540"/>
              </a:spcAft>
            </a:pPr>
            <a:endParaRPr lang="sv-SE" sz="1620" dirty="0">
              <a:solidFill>
                <a:schemeClr val="tx1">
                  <a:lumMod val="75000"/>
                  <a:lumOff val="25000"/>
                </a:schemeClr>
              </a:solidFill>
            </a:endParaRPr>
          </a:p>
        </p:txBody>
      </p:sp>
    </p:spTree>
    <p:extLst>
      <p:ext uri="{BB962C8B-B14F-4D97-AF65-F5344CB8AC3E}">
        <p14:creationId xmlns:p14="http://schemas.microsoft.com/office/powerpoint/2010/main" val="1309088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50" y="517524"/>
            <a:ext cx="8064501" cy="443198"/>
          </a:xfrm>
        </p:spPr>
        <p:txBody>
          <a:bodyPr anchor="t">
            <a:normAutofit/>
          </a:bodyPr>
          <a:lstStyle/>
          <a:p>
            <a:r>
              <a:rPr lang="sv-SE"/>
              <a:t>Vad innebär likvärdigt bemötande?</a:t>
            </a:r>
          </a:p>
        </p:txBody>
      </p:sp>
      <p:sp>
        <p:nvSpPr>
          <p:cNvPr id="3" name="Platshållare för innehåll 2"/>
          <p:cNvSpPr>
            <a:spLocks noGrp="1"/>
          </p:cNvSpPr>
          <p:nvPr>
            <p:ph sz="half" idx="1"/>
          </p:nvPr>
        </p:nvSpPr>
        <p:spPr>
          <a:xfrm>
            <a:off x="539751" y="1344613"/>
            <a:ext cx="4244900" cy="3745135"/>
          </a:xfrm>
        </p:spPr>
        <p:txBody>
          <a:bodyPr>
            <a:normAutofit/>
          </a:bodyPr>
          <a:lstStyle/>
          <a:p>
            <a:pPr marL="257168" indent="-257168">
              <a:lnSpc>
                <a:spcPct val="100000"/>
              </a:lnSpc>
              <a:spcBef>
                <a:spcPts val="540"/>
              </a:spcBef>
              <a:spcAft>
                <a:spcPts val="540"/>
              </a:spcAft>
            </a:pPr>
            <a:r>
              <a:rPr lang="sv-SE" altLang="sv-SE" sz="1400">
                <a:solidFill>
                  <a:srgbClr val="404040"/>
                </a:solidFill>
                <a:latin typeface="Arial" panose="020B0604020202020204" pitchFamily="34" charset="0"/>
                <a:cs typeface="Arial" panose="020B0604020202020204" pitchFamily="34" charset="0"/>
              </a:rPr>
              <a:t>Bemötande är en central del av uppdraget för offentligt anställda.</a:t>
            </a:r>
          </a:p>
          <a:p>
            <a:pPr marL="257168" indent="-257168">
              <a:lnSpc>
                <a:spcPct val="100000"/>
              </a:lnSpc>
              <a:spcBef>
                <a:spcPts val="540"/>
              </a:spcBef>
              <a:spcAft>
                <a:spcPts val="540"/>
              </a:spcAft>
            </a:pPr>
            <a:r>
              <a:rPr lang="sv-SE" altLang="sv-SE" sz="1400">
                <a:solidFill>
                  <a:srgbClr val="404040"/>
                </a:solidFill>
                <a:latin typeface="Arial" panose="020B0604020202020204" pitchFamily="34" charset="0"/>
                <a:cs typeface="Arial" panose="020B0604020202020204" pitchFamily="34" charset="0"/>
              </a:rPr>
              <a:t>Bemötandesituationer uppstår i möten mellan offentlig personal och invånare.</a:t>
            </a:r>
          </a:p>
          <a:p>
            <a:pPr marL="257168" indent="-257168">
              <a:lnSpc>
                <a:spcPct val="100000"/>
              </a:lnSpc>
              <a:spcBef>
                <a:spcPts val="540"/>
              </a:spcBef>
              <a:spcAft>
                <a:spcPts val="540"/>
              </a:spcAft>
            </a:pPr>
            <a:r>
              <a:rPr lang="sv-SE" altLang="sv-SE" sz="1400">
                <a:solidFill>
                  <a:srgbClr val="404040"/>
                </a:solidFill>
                <a:latin typeface="Arial" panose="020B0604020202020204" pitchFamily="34" charset="0"/>
                <a:cs typeface="Arial" panose="020B0604020202020204" pitchFamily="34" charset="0"/>
              </a:rPr>
              <a:t>Likvärdigt bemötande ska vara professionellt, rättssäkert och konsekvent.</a:t>
            </a:r>
          </a:p>
          <a:p>
            <a:pPr marL="257168" indent="-257168">
              <a:lnSpc>
                <a:spcPct val="100000"/>
              </a:lnSpc>
              <a:spcBef>
                <a:spcPts val="540"/>
              </a:spcBef>
              <a:spcAft>
                <a:spcPts val="540"/>
              </a:spcAft>
            </a:pPr>
            <a:r>
              <a:rPr lang="sv-SE" altLang="sv-SE" sz="1400">
                <a:solidFill>
                  <a:srgbClr val="404040"/>
                </a:solidFill>
                <a:latin typeface="Arial" panose="020B0604020202020204" pitchFamily="34" charset="0"/>
                <a:cs typeface="Arial" panose="020B0604020202020204" pitchFamily="34" charset="0"/>
              </a:rPr>
              <a:t>Upplevelser av bemötande och utsatthet är subjektiva och kan påverkas av tidigare erfarenheter med offentlig sektor eller förväntningar på verksamheten.</a:t>
            </a:r>
          </a:p>
          <a:p>
            <a:pPr marL="257168" indent="-257168">
              <a:lnSpc>
                <a:spcPct val="100000"/>
              </a:lnSpc>
              <a:spcBef>
                <a:spcPts val="540"/>
              </a:spcBef>
              <a:spcAft>
                <a:spcPts val="540"/>
              </a:spcAft>
            </a:pPr>
            <a:r>
              <a:rPr lang="sv-SE" altLang="sv-SE" sz="1400">
                <a:solidFill>
                  <a:srgbClr val="404040"/>
                </a:solidFill>
                <a:latin typeface="Arial" panose="020B0604020202020204" pitchFamily="34" charset="0"/>
                <a:cs typeface="Arial" panose="020B0604020202020204" pitchFamily="34" charset="0"/>
              </a:rPr>
              <a:t>Även handlingar som inte är lagligt diskriminerande kan upplevas som olämpliga. </a:t>
            </a:r>
          </a:p>
          <a:p>
            <a:pPr>
              <a:lnSpc>
                <a:spcPct val="100000"/>
              </a:lnSpc>
              <a:buNone/>
            </a:pPr>
            <a:endParaRPr lang="sv-SE" altLang="sv-SE" sz="1400" i="1"/>
          </a:p>
        </p:txBody>
      </p:sp>
      <p:pic>
        <p:nvPicPr>
          <p:cNvPr id="8" name="Platshållare för bild 6">
            <a:extLst>
              <a:ext uri="{FF2B5EF4-FFF2-40B4-BE49-F238E27FC236}">
                <a16:creationId xmlns:a16="http://schemas.microsoft.com/office/drawing/2014/main" id="{A8D0D645-F412-6B91-3239-8806FC9446B2}"/>
              </a:ext>
            </a:extLst>
          </p:cNvPr>
          <p:cNvPicPr>
            <a:picLocks noChangeAspect="1"/>
          </p:cNvPicPr>
          <p:nvPr/>
        </p:nvPicPr>
        <p:blipFill>
          <a:blip r:embed="rId3" cstate="print">
            <a:extLst>
              <a:ext uri="{28A0092B-C50C-407E-A947-70E740481C1C}">
                <a14:useLocalDpi xmlns:a14="http://schemas.microsoft.com/office/drawing/2010/main"/>
              </a:ext>
            </a:extLst>
          </a:blip>
          <a:srcRect r="-4" b="-4"/>
          <a:stretch/>
        </p:blipFill>
        <p:spPr>
          <a:xfrm>
            <a:off x="5100638" y="1344613"/>
            <a:ext cx="4043362" cy="3745135"/>
          </a:xfrm>
          <a:prstGeom prst="rect">
            <a:avLst/>
          </a:prstGeom>
          <a:noFill/>
        </p:spPr>
      </p:pic>
      <p:sp>
        <p:nvSpPr>
          <p:cNvPr id="4" name="Platshållare för bildnummer 3"/>
          <p:cNvSpPr>
            <a:spLocks noGrp="1"/>
          </p:cNvSpPr>
          <p:nvPr>
            <p:ph type="sldNum" sz="quarter" idx="12"/>
          </p:nvPr>
        </p:nvSpPr>
        <p:spPr>
          <a:xfrm>
            <a:off x="3649663" y="5296964"/>
            <a:ext cx="2133600" cy="304271"/>
          </a:xfrm>
        </p:spPr>
        <p:txBody>
          <a:bodyPr anchor="ctr">
            <a:normAutofit/>
          </a:bodyPr>
          <a:lstStyle/>
          <a:p>
            <a:pPr defTabSz="822940">
              <a:spcAft>
                <a:spcPts val="600"/>
              </a:spcAft>
            </a:pPr>
            <a:fld id="{555A968A-E0AF-44DF-8545-852B31FD1DE1}" type="slidenum">
              <a:rPr lang="sv-SE">
                <a:solidFill>
                  <a:prstClr val="black">
                    <a:tint val="75000"/>
                  </a:prstClr>
                </a:solidFill>
              </a:rPr>
              <a:pPr defTabSz="822940">
                <a:spcAft>
                  <a:spcPts val="600"/>
                </a:spcAft>
              </a:pPr>
              <a:t>20</a:t>
            </a:fld>
            <a:endParaRPr lang="sv-SE">
              <a:solidFill>
                <a:prstClr val="black">
                  <a:tint val="75000"/>
                </a:prstClr>
              </a:solidFill>
            </a:endParaRPr>
          </a:p>
        </p:txBody>
      </p:sp>
    </p:spTree>
    <p:extLst>
      <p:ext uri="{BB962C8B-B14F-4D97-AF65-F5344CB8AC3E}">
        <p14:creationId xmlns:p14="http://schemas.microsoft.com/office/powerpoint/2010/main" val="3988514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50" y="517524"/>
            <a:ext cx="8064501" cy="443198"/>
          </a:xfrm>
        </p:spPr>
        <p:txBody>
          <a:bodyPr vert="horz" lIns="0" tIns="0" rIns="0" bIns="0" rtlCol="0" anchor="t">
            <a:normAutofit/>
          </a:bodyPr>
          <a:lstStyle/>
          <a:p>
            <a:r>
              <a:rPr lang="sv-SE" b="1" kern="1200">
                <a:latin typeface="+mj-lt"/>
                <a:ea typeface="+mj-ea"/>
                <a:cs typeface="+mj-cs"/>
              </a:rPr>
              <a:t>Förbättra arbetet med likvärdigt bemötande</a:t>
            </a:r>
          </a:p>
        </p:txBody>
      </p:sp>
      <p:sp>
        <p:nvSpPr>
          <p:cNvPr id="15" name="textruta 14"/>
          <p:cNvSpPr txBox="1"/>
          <p:nvPr/>
        </p:nvSpPr>
        <p:spPr>
          <a:xfrm>
            <a:off x="539750" y="1344613"/>
            <a:ext cx="7572891" cy="3745135"/>
          </a:xfrm>
          <a:prstGeom prst="rect">
            <a:avLst/>
          </a:prstGeom>
        </p:spPr>
        <p:txBody>
          <a:bodyPr vert="horz" lIns="0" tIns="0" rIns="0" bIns="0" rtlCol="0">
            <a:normAutofit/>
          </a:bodyPr>
          <a:lstStyle/>
          <a:p>
            <a:pPr marL="162874" indent="-162874" defTabSz="822940">
              <a:spcBef>
                <a:spcPts val="360"/>
              </a:spcBef>
              <a:spcAft>
                <a:spcPts val="360"/>
              </a:spcAft>
              <a:buFont typeface="Arial" panose="020B0604020202020204" pitchFamily="34" charset="0"/>
              <a:buChar char="•"/>
            </a:pPr>
            <a:r>
              <a:rPr lang="sv-SE" sz="1400">
                <a:solidFill>
                  <a:srgbClr val="404040"/>
                </a:solidFill>
              </a:rPr>
              <a:t>Arbetet med att ge likvärdig service och motverka diskriminering av nationella minoriteter är en del av kvalitetssäkringen i offentlig verksamhet.</a:t>
            </a:r>
          </a:p>
          <a:p>
            <a:pPr marL="162874" indent="-162874" defTabSz="822940">
              <a:spcBef>
                <a:spcPts val="360"/>
              </a:spcBef>
              <a:spcAft>
                <a:spcPts val="360"/>
              </a:spcAft>
              <a:buFont typeface="Arial" panose="020B0604020202020204" pitchFamily="34" charset="0"/>
              <a:buChar char="•"/>
            </a:pPr>
            <a:r>
              <a:rPr lang="sv-SE" sz="1400">
                <a:solidFill>
                  <a:srgbClr val="404040"/>
                </a:solidFill>
              </a:rPr>
              <a:t>Det yttersta ansvaret ligger hos cheferna men kollegor bör alltid säga ifrån om någon säger eller agerar nedsättande gentemot nationella minoriteter.</a:t>
            </a:r>
          </a:p>
          <a:p>
            <a:pPr marL="162874" indent="-162874" defTabSz="822940">
              <a:spcBef>
                <a:spcPts val="360"/>
              </a:spcBef>
              <a:spcAft>
                <a:spcPts val="360"/>
              </a:spcAft>
              <a:buFont typeface="Arial" panose="020B0604020202020204" pitchFamily="34" charset="0"/>
              <a:buChar char="•"/>
            </a:pPr>
            <a:r>
              <a:rPr lang="sv-SE" sz="1400">
                <a:solidFill>
                  <a:srgbClr val="404040"/>
                </a:solidFill>
              </a:rPr>
              <a:t>Det är viktigt att öka förståelsen för hur personer som tillhör nationella minoriteter upplever bemötande genom att utforska deras erfarenheter. Använd forum, enkäter och befintliga studier för att samla information.</a:t>
            </a:r>
          </a:p>
        </p:txBody>
      </p:sp>
      <p:sp>
        <p:nvSpPr>
          <p:cNvPr id="4" name="Platshållare för bildnummer 3"/>
          <p:cNvSpPr>
            <a:spLocks noGrp="1"/>
          </p:cNvSpPr>
          <p:nvPr>
            <p:ph type="sldNum" sz="quarter" idx="12"/>
          </p:nvPr>
        </p:nvSpPr>
        <p:spPr>
          <a:xfrm>
            <a:off x="3649663" y="5296964"/>
            <a:ext cx="2133600" cy="304271"/>
          </a:xfrm>
        </p:spPr>
        <p:txBody>
          <a:bodyPr vert="horz" lIns="91440" tIns="45720" rIns="91440" bIns="45720" rtlCol="0" anchor="ctr">
            <a:normAutofit/>
          </a:bodyPr>
          <a:lstStyle/>
          <a:p>
            <a:pPr>
              <a:spcAft>
                <a:spcPts val="600"/>
              </a:spcAft>
            </a:pPr>
            <a:fld id="{555A968A-E0AF-44DF-8545-852B31FD1DE1}" type="slidenum">
              <a:rPr lang="sv-SE">
                <a:solidFill>
                  <a:prstClr val="black">
                    <a:tint val="75000"/>
                  </a:prstClr>
                </a:solidFill>
              </a:rPr>
              <a:pPr>
                <a:spcAft>
                  <a:spcPts val="600"/>
                </a:spcAft>
              </a:pPr>
              <a:t>21</a:t>
            </a:fld>
            <a:endParaRPr lang="sv-SE">
              <a:solidFill>
                <a:prstClr val="black">
                  <a:tint val="75000"/>
                </a:prstClr>
              </a:solidFill>
            </a:endParaRPr>
          </a:p>
        </p:txBody>
      </p:sp>
    </p:spTree>
    <p:extLst>
      <p:ext uri="{BB962C8B-B14F-4D97-AF65-F5344CB8AC3E}">
        <p14:creationId xmlns:p14="http://schemas.microsoft.com/office/powerpoint/2010/main" val="1352666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3CC32B-31F6-D234-201F-A04E7FCE5C5D}"/>
              </a:ext>
            </a:extLst>
          </p:cNvPr>
          <p:cNvSpPr>
            <a:spLocks noGrp="1"/>
          </p:cNvSpPr>
          <p:nvPr>
            <p:ph type="title"/>
          </p:nvPr>
        </p:nvSpPr>
        <p:spPr>
          <a:xfrm>
            <a:off x="539750" y="517524"/>
            <a:ext cx="8064501" cy="443198"/>
          </a:xfrm>
        </p:spPr>
        <p:txBody>
          <a:bodyPr anchor="t">
            <a:normAutofit/>
          </a:bodyPr>
          <a:lstStyle/>
          <a:p>
            <a:r>
              <a:rPr lang="sv-SE"/>
              <a:t>Tips för likvärdigt bemötande </a:t>
            </a:r>
          </a:p>
        </p:txBody>
      </p:sp>
      <p:sp>
        <p:nvSpPr>
          <p:cNvPr id="4" name="Content Placeholder 3">
            <a:extLst>
              <a:ext uri="{FF2B5EF4-FFF2-40B4-BE49-F238E27FC236}">
                <a16:creationId xmlns:a16="http://schemas.microsoft.com/office/drawing/2014/main" id="{9DB64A56-1BEC-1FCB-2D82-1521A07583EF}"/>
              </a:ext>
            </a:extLst>
          </p:cNvPr>
          <p:cNvSpPr>
            <a:spLocks noGrp="1"/>
          </p:cNvSpPr>
          <p:nvPr>
            <p:ph sz="half" idx="1"/>
          </p:nvPr>
        </p:nvSpPr>
        <p:spPr>
          <a:xfrm>
            <a:off x="539751" y="1344613"/>
            <a:ext cx="4351226" cy="3745135"/>
          </a:xfrm>
        </p:spPr>
        <p:txBody>
          <a:bodyPr>
            <a:noAutofit/>
          </a:bodyPr>
          <a:lstStyle/>
          <a:p>
            <a:pPr>
              <a:lnSpc>
                <a:spcPct val="100000"/>
              </a:lnSpc>
            </a:pPr>
            <a:r>
              <a:rPr lang="sv-SE" sz="1400" dirty="0">
                <a:solidFill>
                  <a:srgbClr val="404040"/>
                </a:solidFill>
                <a:latin typeface="Arial" panose="020B0604020202020204" pitchFamily="34" charset="0"/>
                <a:cs typeface="Arial" panose="020B0604020202020204" pitchFamily="34" charset="0"/>
              </a:rPr>
              <a:t>Se över vilka policys och riktlinjer er verksamhet har om bemötande och likabehandling.</a:t>
            </a:r>
          </a:p>
          <a:p>
            <a:pPr>
              <a:lnSpc>
                <a:spcPct val="100000"/>
              </a:lnSpc>
            </a:pPr>
            <a:r>
              <a:rPr lang="sv-SE" sz="1400" dirty="0">
                <a:solidFill>
                  <a:srgbClr val="404040"/>
                </a:solidFill>
              </a:rPr>
              <a:t>Inhämta kunskap och utbilda er, exempelvis grundutbildningen på minoritet.se. </a:t>
            </a:r>
          </a:p>
          <a:p>
            <a:pPr>
              <a:lnSpc>
                <a:spcPct val="100000"/>
              </a:lnSpc>
            </a:pPr>
            <a:r>
              <a:rPr lang="sv-SE" sz="1400" dirty="0">
                <a:solidFill>
                  <a:srgbClr val="404040"/>
                </a:solidFill>
              </a:rPr>
              <a:t>Tydliggör och utgå från syftet med bemötandesituationen och fundera på vilka frågor som är relevanta att ställa till individen.</a:t>
            </a:r>
          </a:p>
          <a:p>
            <a:pPr>
              <a:lnSpc>
                <a:spcPct val="100000"/>
              </a:lnSpc>
            </a:pPr>
            <a:r>
              <a:rPr lang="sv-SE" sz="1400" dirty="0">
                <a:solidFill>
                  <a:srgbClr val="404040"/>
                </a:solidFill>
              </a:rPr>
              <a:t>Använd ett inkluderande, tillgängligt och enkelt språkbruk.</a:t>
            </a:r>
          </a:p>
          <a:p>
            <a:pPr>
              <a:lnSpc>
                <a:spcPct val="100000"/>
              </a:lnSpc>
            </a:pPr>
            <a:r>
              <a:rPr lang="sv-SE" sz="1400" dirty="0">
                <a:solidFill>
                  <a:srgbClr val="404040"/>
                </a:solidFill>
              </a:rPr>
              <a:t>Var medveten om den maktrelation som kan finnas mellan offentliganställda och individer.</a:t>
            </a:r>
          </a:p>
        </p:txBody>
      </p:sp>
      <p:sp>
        <p:nvSpPr>
          <p:cNvPr id="5" name="Slide Number Placeholder 4">
            <a:extLst>
              <a:ext uri="{FF2B5EF4-FFF2-40B4-BE49-F238E27FC236}">
                <a16:creationId xmlns:a16="http://schemas.microsoft.com/office/drawing/2014/main" id="{597DE8C6-778A-F72B-D277-964B04395589}"/>
              </a:ext>
            </a:extLst>
          </p:cNvPr>
          <p:cNvSpPr>
            <a:spLocks noGrp="1"/>
          </p:cNvSpPr>
          <p:nvPr>
            <p:ph type="sldNum" sz="quarter" idx="12"/>
          </p:nvPr>
        </p:nvSpPr>
        <p:spPr>
          <a:xfrm>
            <a:off x="3649663" y="5296964"/>
            <a:ext cx="2133600" cy="304271"/>
          </a:xfrm>
        </p:spPr>
        <p:txBody>
          <a:bodyPr anchor="ctr">
            <a:normAutofit/>
          </a:bodyPr>
          <a:lstStyle/>
          <a:p>
            <a:pPr>
              <a:spcAft>
                <a:spcPts val="600"/>
              </a:spcAft>
            </a:pPr>
            <a:fld id="{555A968A-E0AF-44DF-8545-852B31FD1DE1}" type="slidenum">
              <a:rPr lang="sv-SE" smtClean="0">
                <a:solidFill>
                  <a:prstClr val="black">
                    <a:tint val="75000"/>
                  </a:prstClr>
                </a:solidFill>
              </a:rPr>
              <a:pPr>
                <a:spcAft>
                  <a:spcPts val="600"/>
                </a:spcAft>
              </a:pPr>
              <a:t>22</a:t>
            </a:fld>
            <a:endParaRPr lang="sv-SE">
              <a:solidFill>
                <a:prstClr val="black">
                  <a:tint val="75000"/>
                </a:prstClr>
              </a:solidFill>
            </a:endParaRPr>
          </a:p>
        </p:txBody>
      </p:sp>
      <p:pic>
        <p:nvPicPr>
          <p:cNvPr id="6" name="Bild 5" descr="En lampa">
            <a:extLst>
              <a:ext uri="{FF2B5EF4-FFF2-40B4-BE49-F238E27FC236}">
                <a16:creationId xmlns:a16="http://schemas.microsoft.com/office/drawing/2014/main" id="{4150A85F-26A0-A1E7-2933-36B407EC1F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0653" y="517524"/>
            <a:ext cx="3923347" cy="3923347"/>
          </a:xfrm>
          <a:prstGeom prst="rect">
            <a:avLst/>
          </a:prstGeom>
        </p:spPr>
      </p:pic>
    </p:spTree>
    <p:extLst>
      <p:ext uri="{BB962C8B-B14F-4D97-AF65-F5344CB8AC3E}">
        <p14:creationId xmlns:p14="http://schemas.microsoft.com/office/powerpoint/2010/main" val="1753709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9C71367C-94A6-0166-FEE9-069651627AD0}"/>
              </a:ext>
            </a:extLst>
          </p:cNvPr>
          <p:cNvPicPr>
            <a:picLocks noChangeAspect="1"/>
          </p:cNvPicPr>
          <p:nvPr/>
        </p:nvPicPr>
        <p:blipFill>
          <a:blip r:embed="rId3" cstate="print">
            <a:alphaModFix amt="70000"/>
            <a:extLst>
              <a:ext uri="{28A0092B-C50C-407E-A947-70E740481C1C}">
                <a14:useLocalDpi xmlns:a14="http://schemas.microsoft.com/office/drawing/2010/main"/>
              </a:ext>
            </a:extLst>
          </a:blip>
          <a:stretch>
            <a:fillRect/>
          </a:stretch>
        </p:blipFill>
        <p:spPr>
          <a:xfrm>
            <a:off x="530934" y="0"/>
            <a:ext cx="8082131" cy="5715000"/>
          </a:xfrm>
          <a:prstGeom prst="rect">
            <a:avLst/>
          </a:prstGeom>
        </p:spPr>
      </p:pic>
      <p:sp>
        <p:nvSpPr>
          <p:cNvPr id="13" name="Rubrik 2">
            <a:extLst>
              <a:ext uri="{FF2B5EF4-FFF2-40B4-BE49-F238E27FC236}">
                <a16:creationId xmlns:a16="http://schemas.microsoft.com/office/drawing/2014/main" id="{D1F46F27-B83F-AF4C-C973-DFFF7733DD86}"/>
              </a:ext>
            </a:extLst>
          </p:cNvPr>
          <p:cNvSpPr txBox="1">
            <a:spLocks/>
          </p:cNvSpPr>
          <p:nvPr/>
        </p:nvSpPr>
        <p:spPr>
          <a:xfrm>
            <a:off x="1034391" y="859616"/>
            <a:ext cx="7258051" cy="443198"/>
          </a:xfrm>
          <a:prstGeom prst="rect">
            <a:avLst/>
          </a:prstGeom>
          <a:effectLst>
            <a:outerShdw blurRad="50800" dist="38100" dir="2700000" algn="tl" rotWithShape="0">
              <a:prstClr val="black">
                <a:alpha val="40000"/>
              </a:prstClr>
            </a:outerShdw>
          </a:effectLst>
        </p:spPr>
        <p:txBody>
          <a:bodyPr vert="horz" wrap="square" lIns="0" tIns="0" rIns="0" bIns="0" rtlCol="0" anchor="t">
            <a:spAutoFit/>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defTabSz="822940"/>
            <a:r>
              <a:rPr lang="sv-SE" sz="2880" i="1" dirty="0">
                <a:solidFill>
                  <a:schemeClr val="tx2"/>
                </a:solidFill>
              </a:rPr>
              <a:t>Del 4 </a:t>
            </a:r>
          </a:p>
        </p:txBody>
      </p:sp>
      <p:sp>
        <p:nvSpPr>
          <p:cNvPr id="15" name="textruta 6">
            <a:extLst>
              <a:ext uri="{FF2B5EF4-FFF2-40B4-BE49-F238E27FC236}">
                <a16:creationId xmlns:a16="http://schemas.microsoft.com/office/drawing/2014/main" id="{31B9EE80-373D-B9A2-AA10-83C647494858}"/>
              </a:ext>
            </a:extLst>
          </p:cNvPr>
          <p:cNvSpPr txBox="1"/>
          <p:nvPr/>
        </p:nvSpPr>
        <p:spPr>
          <a:xfrm>
            <a:off x="838448" y="5002141"/>
            <a:ext cx="6941324" cy="535531"/>
          </a:xfrm>
          <a:prstGeom prst="rect">
            <a:avLst/>
          </a:prstGeom>
          <a:noFill/>
          <a:effectLst>
            <a:outerShdw blurRad="50800" dist="38100" dir="2700000" algn="tl" rotWithShape="0">
              <a:prstClr val="black">
                <a:alpha val="40000"/>
              </a:prstClr>
            </a:outerShdw>
          </a:effectLst>
        </p:spPr>
        <p:txBody>
          <a:bodyPr wrap="none" rtlCol="0">
            <a:spAutoFit/>
          </a:bodyPr>
          <a:lstStyle/>
          <a:p>
            <a:pPr defTabSz="822940"/>
            <a:r>
              <a:rPr lang="sv-SE" sz="2880" b="1" i="1" dirty="0">
                <a:solidFill>
                  <a:schemeClr val="tx2"/>
                </a:solidFill>
                <a:latin typeface="+mj-lt"/>
                <a:ea typeface="+mj-ea"/>
                <a:cs typeface="+mj-cs"/>
              </a:rPr>
              <a:t>Så kan man arbeta inom olika sektorer</a:t>
            </a:r>
          </a:p>
        </p:txBody>
      </p:sp>
    </p:spTree>
    <p:extLst>
      <p:ext uri="{BB962C8B-B14F-4D97-AF65-F5344CB8AC3E}">
        <p14:creationId xmlns:p14="http://schemas.microsoft.com/office/powerpoint/2010/main" val="267277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19786F1-11B6-6688-954E-1EFB577AD82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4974" y="421611"/>
            <a:ext cx="6885906" cy="4871777"/>
          </a:xfrm>
          <a:prstGeom prst="rect">
            <a:avLst/>
          </a:prstGeom>
          <a:noFill/>
        </p:spPr>
      </p:pic>
      <p:sp>
        <p:nvSpPr>
          <p:cNvPr id="13" name="Rubrik 2">
            <a:extLst>
              <a:ext uri="{FF2B5EF4-FFF2-40B4-BE49-F238E27FC236}">
                <a16:creationId xmlns:a16="http://schemas.microsoft.com/office/drawing/2014/main" id="{D1F46F27-B83F-AF4C-C973-DFFF7733DD86}"/>
              </a:ext>
            </a:extLst>
          </p:cNvPr>
          <p:cNvSpPr txBox="1">
            <a:spLocks/>
          </p:cNvSpPr>
          <p:nvPr/>
        </p:nvSpPr>
        <p:spPr>
          <a:xfrm>
            <a:off x="539750" y="517524"/>
            <a:ext cx="8064501" cy="443198"/>
          </a:xfrm>
          <a:prstGeom prst="rect">
            <a:avLst/>
          </a:prstGeom>
        </p:spPr>
        <p:txBody>
          <a:bodyPr vert="horz" lIns="0" tIns="0" rIns="0" bIns="0" rtlCol="0" anchor="t">
            <a:normAutofit/>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defTabSz="822940">
              <a:spcAft>
                <a:spcPts val="600"/>
              </a:spcAft>
            </a:pPr>
            <a:r>
              <a:rPr lang="sv-SE" sz="2880" b="1" i="1" kern="1200" dirty="0">
                <a:solidFill>
                  <a:schemeClr val="tx2"/>
                </a:solidFill>
                <a:latin typeface="+mj-lt"/>
                <a:ea typeface="+mj-ea"/>
                <a:cs typeface="+mj-cs"/>
              </a:rPr>
              <a:t>Utbildning</a:t>
            </a:r>
            <a:r>
              <a:rPr lang="sv-SE" sz="2880" b="1" kern="1200" dirty="0">
                <a:solidFill>
                  <a:schemeClr val="tx2"/>
                </a:solidFill>
                <a:latin typeface="+mj-lt"/>
                <a:ea typeface="+mj-ea"/>
                <a:cs typeface="+mj-cs"/>
              </a:rPr>
              <a:t> </a:t>
            </a:r>
          </a:p>
        </p:txBody>
      </p:sp>
    </p:spTree>
    <p:extLst>
      <p:ext uri="{BB962C8B-B14F-4D97-AF65-F5344CB8AC3E}">
        <p14:creationId xmlns:p14="http://schemas.microsoft.com/office/powerpoint/2010/main" val="502556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69832" y="724044"/>
            <a:ext cx="8064501" cy="443198"/>
          </a:xfrm>
        </p:spPr>
        <p:txBody>
          <a:bodyPr/>
          <a:lstStyle/>
          <a:p>
            <a:r>
              <a:rPr lang="sv-SE"/>
              <a:t>Lagar och bestämmelser</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25</a:t>
            </a:fld>
            <a:endParaRPr lang="sv-SE">
              <a:solidFill>
                <a:prstClr val="black">
                  <a:tint val="75000"/>
                </a:prstClr>
              </a:solidFill>
              <a:latin typeface="Arial"/>
            </a:endParaRPr>
          </a:p>
        </p:txBody>
      </p:sp>
      <p:sp>
        <p:nvSpPr>
          <p:cNvPr id="15" name="Rektangel med rundade hörn på samma sida 14"/>
          <p:cNvSpPr/>
          <p:nvPr/>
        </p:nvSpPr>
        <p:spPr>
          <a:xfrm rot="5400000">
            <a:off x="1885050" y="858016"/>
            <a:ext cx="263740" cy="2088959"/>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Skollagen</a:t>
            </a:r>
          </a:p>
        </p:txBody>
      </p:sp>
      <p:sp>
        <p:nvSpPr>
          <p:cNvPr id="16" name="Rektangel med rundade hörn på samma sida 15"/>
          <p:cNvSpPr/>
          <p:nvPr/>
        </p:nvSpPr>
        <p:spPr>
          <a:xfrm rot="5400000">
            <a:off x="1884629" y="3361341"/>
            <a:ext cx="263741" cy="2089800"/>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Diskrimineringslagen</a:t>
            </a:r>
          </a:p>
        </p:txBody>
      </p:sp>
      <p:sp>
        <p:nvSpPr>
          <p:cNvPr id="17" name="textruta 16"/>
          <p:cNvSpPr txBox="1"/>
          <p:nvPr/>
        </p:nvSpPr>
        <p:spPr>
          <a:xfrm>
            <a:off x="972441" y="1965454"/>
            <a:ext cx="4689696" cy="730230"/>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Kränkande behandling, mobbning och diskriminering får inte förekomma i förskolor, skolor eller andra verksamheter som lyder under skollagen.</a:t>
            </a:r>
          </a:p>
        </p:txBody>
      </p:sp>
      <p:sp>
        <p:nvSpPr>
          <p:cNvPr id="7" name="TextBox 6">
            <a:extLst>
              <a:ext uri="{FF2B5EF4-FFF2-40B4-BE49-F238E27FC236}">
                <a16:creationId xmlns:a16="http://schemas.microsoft.com/office/drawing/2014/main" id="{2A49925C-52EE-95B0-E8F0-E541AA31B502}"/>
              </a:ext>
            </a:extLst>
          </p:cNvPr>
          <p:cNvSpPr txBox="1"/>
          <p:nvPr/>
        </p:nvSpPr>
        <p:spPr>
          <a:xfrm>
            <a:off x="877990" y="1229102"/>
            <a:ext cx="7614846" cy="341632"/>
          </a:xfrm>
          <a:prstGeom prst="rect">
            <a:avLst/>
          </a:prstGeom>
          <a:noFill/>
        </p:spPr>
        <p:txBody>
          <a:bodyPr wrap="square">
            <a:spAutoFit/>
          </a:bodyPr>
          <a:lstStyle/>
          <a:p>
            <a:pPr defTabSz="822940"/>
            <a:r>
              <a:rPr lang="sv-SE" sz="1600" b="1">
                <a:solidFill>
                  <a:prstClr val="black">
                    <a:lumMod val="75000"/>
                    <a:lumOff val="25000"/>
                  </a:prstClr>
                </a:solidFill>
                <a:latin typeface="Arial"/>
              </a:rPr>
              <a:t>Diskriminering och kränkande behandling i skolan är förbjudet enligt lag</a:t>
            </a:r>
            <a:endParaRPr lang="sv-SE" sz="1600">
              <a:solidFill>
                <a:prstClr val="black"/>
              </a:solidFill>
              <a:latin typeface="Arial"/>
            </a:endParaRPr>
          </a:p>
        </p:txBody>
      </p:sp>
      <p:sp>
        <p:nvSpPr>
          <p:cNvPr id="8" name="textruta 16">
            <a:extLst>
              <a:ext uri="{FF2B5EF4-FFF2-40B4-BE49-F238E27FC236}">
                <a16:creationId xmlns:a16="http://schemas.microsoft.com/office/drawing/2014/main" id="{44214D48-0D41-39A0-F5CA-9554CCBF5444}"/>
              </a:ext>
            </a:extLst>
          </p:cNvPr>
          <p:cNvSpPr txBox="1"/>
          <p:nvPr/>
        </p:nvSpPr>
        <p:spPr>
          <a:xfrm>
            <a:off x="982202" y="4465691"/>
            <a:ext cx="4692307" cy="280876"/>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Diskriminering är förbjudet i all skolverksamhet. </a:t>
            </a:r>
          </a:p>
        </p:txBody>
      </p:sp>
      <p:sp>
        <p:nvSpPr>
          <p:cNvPr id="3" name="Rectangle 2">
            <a:extLst>
              <a:ext uri="{FF2B5EF4-FFF2-40B4-BE49-F238E27FC236}">
                <a16:creationId xmlns:a16="http://schemas.microsoft.com/office/drawing/2014/main" id="{A2130EA1-5991-BEEC-7A28-587156047BF1}"/>
              </a:ext>
            </a:extLst>
          </p:cNvPr>
          <p:cNvSpPr/>
          <p:nvPr/>
        </p:nvSpPr>
        <p:spPr>
          <a:xfrm>
            <a:off x="0" y="0"/>
            <a:ext cx="9144000" cy="27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Utbildning</a:t>
            </a:r>
          </a:p>
        </p:txBody>
      </p:sp>
      <p:grpSp>
        <p:nvGrpSpPr>
          <p:cNvPr id="10" name="Group 9">
            <a:extLst>
              <a:ext uri="{FF2B5EF4-FFF2-40B4-BE49-F238E27FC236}">
                <a16:creationId xmlns:a16="http://schemas.microsoft.com/office/drawing/2014/main" id="{766DF8C3-5A7F-6595-D667-1845BDABDA29}"/>
              </a:ext>
            </a:extLst>
          </p:cNvPr>
          <p:cNvGrpSpPr/>
          <p:nvPr/>
        </p:nvGrpSpPr>
        <p:grpSpPr>
          <a:xfrm>
            <a:off x="6205604" y="2034366"/>
            <a:ext cx="2421444" cy="2009270"/>
            <a:chOff x="6553694" y="2243561"/>
            <a:chExt cx="1904052" cy="1579947"/>
          </a:xfrm>
        </p:grpSpPr>
        <p:pic>
          <p:nvPicPr>
            <p:cNvPr id="5" name="Bildobjekt 8">
              <a:extLst>
                <a:ext uri="{FF2B5EF4-FFF2-40B4-BE49-F238E27FC236}">
                  <a16:creationId xmlns:a16="http://schemas.microsoft.com/office/drawing/2014/main" id="{46EEA531-B0CE-8963-3371-98326278C10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418017">
              <a:off x="7209295" y="2453227"/>
              <a:ext cx="1248451" cy="1370281"/>
            </a:xfrm>
            <a:prstGeom prst="rect">
              <a:avLst/>
            </a:prstGeom>
            <a:effectLst>
              <a:outerShdw blurRad="50800" dist="38100" dir="2700000" algn="tl" rotWithShape="0">
                <a:prstClr val="black">
                  <a:alpha val="40000"/>
                </a:prstClr>
              </a:outerShdw>
            </a:effectLst>
          </p:spPr>
        </p:pic>
        <p:pic>
          <p:nvPicPr>
            <p:cNvPr id="9" name="Bildobjekt 8">
              <a:extLst>
                <a:ext uri="{FF2B5EF4-FFF2-40B4-BE49-F238E27FC236}">
                  <a16:creationId xmlns:a16="http://schemas.microsoft.com/office/drawing/2014/main" id="{334AFA23-74E4-BA80-DA14-07024CAE361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20622105">
              <a:off x="6553694" y="2243561"/>
              <a:ext cx="1130242" cy="1227878"/>
            </a:xfrm>
            <a:prstGeom prst="rect">
              <a:avLst/>
            </a:prstGeom>
            <a:effectLst>
              <a:outerShdw blurRad="50800" dist="38100" dir="2700000" algn="tl" rotWithShape="0">
                <a:prstClr val="black">
                  <a:alpha val="40000"/>
                </a:prstClr>
              </a:outerShdw>
            </a:effectLst>
          </p:spPr>
        </p:pic>
      </p:grpSp>
      <p:sp>
        <p:nvSpPr>
          <p:cNvPr id="11" name="textruta 16"/>
          <p:cNvSpPr txBox="1"/>
          <p:nvPr/>
        </p:nvSpPr>
        <p:spPr>
          <a:xfrm>
            <a:off x="969829" y="3185848"/>
            <a:ext cx="4689696" cy="730230"/>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Skolan har en skyldighet att motverka alla uttryck för rasism och stå upp för den värdegrund som finns i skollagen, däribland alla människors lika värde. </a:t>
            </a:r>
          </a:p>
        </p:txBody>
      </p:sp>
      <p:sp>
        <p:nvSpPr>
          <p:cNvPr id="12" name="Rektangel med rundade hörn på samma sida 15">
            <a:extLst>
              <a:ext uri="{FF2B5EF4-FFF2-40B4-BE49-F238E27FC236}">
                <a16:creationId xmlns:a16="http://schemas.microsoft.com/office/drawing/2014/main" id="{3E0FD4C6-98F9-0708-9471-BF151F01A03E}"/>
              </a:ext>
            </a:extLst>
          </p:cNvPr>
          <p:cNvSpPr/>
          <p:nvPr/>
        </p:nvSpPr>
        <p:spPr>
          <a:xfrm rot="5400000">
            <a:off x="1872202" y="2094714"/>
            <a:ext cx="271850" cy="2076589"/>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Skolans värdegrund</a:t>
            </a:r>
          </a:p>
        </p:txBody>
      </p:sp>
    </p:spTree>
    <p:extLst>
      <p:ext uri="{BB962C8B-B14F-4D97-AF65-F5344CB8AC3E}">
        <p14:creationId xmlns:p14="http://schemas.microsoft.com/office/powerpoint/2010/main" val="2383370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59229" y="653294"/>
            <a:ext cx="8064501" cy="443198"/>
          </a:xfrm>
        </p:spPr>
        <p:txBody>
          <a:bodyPr/>
          <a:lstStyle/>
          <a:p>
            <a:r>
              <a:rPr lang="sv-SE" dirty="0"/>
              <a:t>Lagar och bestämmelser</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26</a:t>
            </a:fld>
            <a:endParaRPr lang="sv-SE">
              <a:solidFill>
                <a:prstClr val="black">
                  <a:tint val="75000"/>
                </a:prstClr>
              </a:solidFill>
              <a:latin typeface="Arial"/>
            </a:endParaRPr>
          </a:p>
        </p:txBody>
      </p:sp>
      <p:sp>
        <p:nvSpPr>
          <p:cNvPr id="15" name="Rektangel med rundade hörn på samma sida 14"/>
          <p:cNvSpPr/>
          <p:nvPr/>
        </p:nvSpPr>
        <p:spPr>
          <a:xfrm rot="5400000">
            <a:off x="1892138" y="850927"/>
            <a:ext cx="249563" cy="2088959"/>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40" b="1">
                <a:solidFill>
                  <a:prstClr val="white"/>
                </a:solidFill>
                <a:latin typeface="Arial"/>
              </a:rPr>
              <a:t> </a:t>
            </a:r>
            <a:r>
              <a:rPr lang="sv-SE" sz="1400" b="1">
                <a:solidFill>
                  <a:prstClr val="white"/>
                </a:solidFill>
                <a:latin typeface="Arial"/>
              </a:rPr>
              <a:t>Barnkonventionen</a:t>
            </a:r>
            <a:endParaRPr lang="sv-SE" sz="1440" b="1">
              <a:solidFill>
                <a:prstClr val="white"/>
              </a:solidFill>
              <a:latin typeface="Arial"/>
            </a:endParaRPr>
          </a:p>
        </p:txBody>
      </p:sp>
      <p:sp>
        <p:nvSpPr>
          <p:cNvPr id="16" name="Rektangel med rundade hörn på samma sida 15"/>
          <p:cNvSpPr/>
          <p:nvPr/>
        </p:nvSpPr>
        <p:spPr>
          <a:xfrm rot="5400000">
            <a:off x="1879348" y="2218249"/>
            <a:ext cx="249563" cy="2089800"/>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40" b="1">
                <a:solidFill>
                  <a:prstClr val="white"/>
                </a:solidFill>
                <a:latin typeface="Arial"/>
              </a:rPr>
              <a:t> </a:t>
            </a:r>
            <a:r>
              <a:rPr lang="sv-SE" sz="1400" b="1">
                <a:solidFill>
                  <a:prstClr val="white"/>
                </a:solidFill>
                <a:latin typeface="Arial"/>
              </a:rPr>
              <a:t>Minoritetslagen</a:t>
            </a:r>
            <a:endParaRPr lang="sv-SE" sz="1440" b="1">
              <a:solidFill>
                <a:prstClr val="white"/>
              </a:solidFill>
              <a:latin typeface="Arial"/>
            </a:endParaRPr>
          </a:p>
        </p:txBody>
      </p:sp>
      <p:sp>
        <p:nvSpPr>
          <p:cNvPr id="17" name="textruta 16"/>
          <p:cNvSpPr txBox="1"/>
          <p:nvPr/>
        </p:nvSpPr>
        <p:spPr>
          <a:xfrm>
            <a:off x="972441" y="1965455"/>
            <a:ext cx="4689696" cy="711764"/>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Artikel 30 i Barnkonventionen säger att barn som tillhör etniska, religiösa eller språkliga minoriteter, eller som tillhör ett urfolk, har rätt till sitt språk, sin kultur och sin religion</a:t>
            </a:r>
          </a:p>
        </p:txBody>
      </p:sp>
      <p:sp>
        <p:nvSpPr>
          <p:cNvPr id="7" name="TextBox 6">
            <a:extLst>
              <a:ext uri="{FF2B5EF4-FFF2-40B4-BE49-F238E27FC236}">
                <a16:creationId xmlns:a16="http://schemas.microsoft.com/office/drawing/2014/main" id="{2A49925C-52EE-95B0-E8F0-E541AA31B502}"/>
              </a:ext>
            </a:extLst>
          </p:cNvPr>
          <p:cNvSpPr txBox="1"/>
          <p:nvPr/>
        </p:nvSpPr>
        <p:spPr>
          <a:xfrm>
            <a:off x="877991" y="1229102"/>
            <a:ext cx="7323035" cy="338554"/>
          </a:xfrm>
          <a:prstGeom prst="rect">
            <a:avLst/>
          </a:prstGeom>
          <a:noFill/>
        </p:spPr>
        <p:txBody>
          <a:bodyPr wrap="square">
            <a:spAutoFit/>
          </a:bodyPr>
          <a:lstStyle/>
          <a:p>
            <a:pPr defTabSz="822940"/>
            <a:r>
              <a:rPr lang="sv-SE" sz="1600" b="1">
                <a:solidFill>
                  <a:prstClr val="black">
                    <a:lumMod val="75000"/>
                    <a:lumOff val="25000"/>
                  </a:prstClr>
                </a:solidFill>
                <a:latin typeface="Arial"/>
              </a:rPr>
              <a:t>Barn som tillhör nationella minoriteter har rätt till sitt språk (1)</a:t>
            </a:r>
            <a:endParaRPr lang="sv-SE" sz="1600">
              <a:solidFill>
                <a:prstClr val="black"/>
              </a:solidFill>
              <a:latin typeface="Arial"/>
            </a:endParaRPr>
          </a:p>
        </p:txBody>
      </p:sp>
      <p:sp>
        <p:nvSpPr>
          <p:cNvPr id="8" name="textruta 16">
            <a:extLst>
              <a:ext uri="{FF2B5EF4-FFF2-40B4-BE49-F238E27FC236}">
                <a16:creationId xmlns:a16="http://schemas.microsoft.com/office/drawing/2014/main" id="{44214D48-0D41-39A0-F5CA-9554CCBF5444}"/>
              </a:ext>
            </a:extLst>
          </p:cNvPr>
          <p:cNvSpPr txBox="1"/>
          <p:nvPr/>
        </p:nvSpPr>
        <p:spPr>
          <a:xfrm>
            <a:off x="969832" y="3329687"/>
            <a:ext cx="4692307" cy="927207"/>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Minoritetslagen fastställer det allmännas ansvar att bevara och främja nationella minoritetsspråk och kulturer, med särskild betoning på att stödja barns möjlighet att utveckla sin kulturella identitet och att använda sitt minoritetsspråk.</a:t>
            </a:r>
          </a:p>
        </p:txBody>
      </p:sp>
      <p:sp>
        <p:nvSpPr>
          <p:cNvPr id="3" name="Rectangle 2">
            <a:extLst>
              <a:ext uri="{FF2B5EF4-FFF2-40B4-BE49-F238E27FC236}">
                <a16:creationId xmlns:a16="http://schemas.microsoft.com/office/drawing/2014/main" id="{0B28B80F-2456-27A5-D893-57C14B01A3D7}"/>
              </a:ext>
            </a:extLst>
          </p:cNvPr>
          <p:cNvSpPr/>
          <p:nvPr/>
        </p:nvSpPr>
        <p:spPr>
          <a:xfrm>
            <a:off x="0" y="0"/>
            <a:ext cx="9144000" cy="27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Utbildning</a:t>
            </a:r>
          </a:p>
        </p:txBody>
      </p:sp>
      <p:grpSp>
        <p:nvGrpSpPr>
          <p:cNvPr id="5" name="Group 4">
            <a:extLst>
              <a:ext uri="{FF2B5EF4-FFF2-40B4-BE49-F238E27FC236}">
                <a16:creationId xmlns:a16="http://schemas.microsoft.com/office/drawing/2014/main" id="{90D07744-D716-CE60-94D8-6A2FC65B0AD6}"/>
              </a:ext>
            </a:extLst>
          </p:cNvPr>
          <p:cNvGrpSpPr/>
          <p:nvPr/>
        </p:nvGrpSpPr>
        <p:grpSpPr>
          <a:xfrm>
            <a:off x="6205604" y="2034366"/>
            <a:ext cx="2421444" cy="2009270"/>
            <a:chOff x="6553694" y="2243561"/>
            <a:chExt cx="1904052" cy="1579947"/>
          </a:xfrm>
        </p:grpSpPr>
        <p:pic>
          <p:nvPicPr>
            <p:cNvPr id="6" name="Bildobjekt 8">
              <a:extLst>
                <a:ext uri="{FF2B5EF4-FFF2-40B4-BE49-F238E27FC236}">
                  <a16:creationId xmlns:a16="http://schemas.microsoft.com/office/drawing/2014/main" id="{0C5B0915-A318-035E-078B-D0E9DB0E076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418017">
              <a:off x="7209295" y="2453227"/>
              <a:ext cx="1248451" cy="1370281"/>
            </a:xfrm>
            <a:prstGeom prst="rect">
              <a:avLst/>
            </a:prstGeom>
            <a:effectLst>
              <a:outerShdw blurRad="50800" dist="38100" dir="2700000" algn="tl" rotWithShape="0">
                <a:prstClr val="black">
                  <a:alpha val="40000"/>
                </a:prstClr>
              </a:outerShdw>
            </a:effectLst>
          </p:spPr>
        </p:pic>
        <p:pic>
          <p:nvPicPr>
            <p:cNvPr id="9" name="Bildobjekt 8">
              <a:extLst>
                <a:ext uri="{FF2B5EF4-FFF2-40B4-BE49-F238E27FC236}">
                  <a16:creationId xmlns:a16="http://schemas.microsoft.com/office/drawing/2014/main" id="{39200BDC-74EF-D52F-52D4-253EDD3CBE7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20622105">
              <a:off x="6553694" y="2243561"/>
              <a:ext cx="1130242" cy="122787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752605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69832" y="690245"/>
            <a:ext cx="8064501" cy="443198"/>
          </a:xfrm>
        </p:spPr>
        <p:txBody>
          <a:bodyPr/>
          <a:lstStyle/>
          <a:p>
            <a:r>
              <a:rPr lang="sv-SE"/>
              <a:t>Lagar och bestämmelser</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27</a:t>
            </a:fld>
            <a:endParaRPr lang="sv-SE">
              <a:solidFill>
                <a:prstClr val="black">
                  <a:tint val="75000"/>
                </a:prstClr>
              </a:solidFill>
              <a:latin typeface="Arial"/>
            </a:endParaRPr>
          </a:p>
        </p:txBody>
      </p:sp>
      <p:sp>
        <p:nvSpPr>
          <p:cNvPr id="16" name="Rektangel med rundade hörn på samma sida 15"/>
          <p:cNvSpPr/>
          <p:nvPr/>
        </p:nvSpPr>
        <p:spPr>
          <a:xfrm rot="5400000">
            <a:off x="1871747" y="2225851"/>
            <a:ext cx="264766" cy="2089800"/>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Skollagen</a:t>
            </a:r>
          </a:p>
        </p:txBody>
      </p:sp>
      <p:sp>
        <p:nvSpPr>
          <p:cNvPr id="17" name="textruta 16"/>
          <p:cNvSpPr txBox="1"/>
          <p:nvPr/>
        </p:nvSpPr>
        <p:spPr>
          <a:xfrm>
            <a:off x="972441" y="1965455"/>
            <a:ext cx="4689696" cy="951829"/>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Läroplanen fastslår att barn som tillhör de nationella minoriteterna ska stödjas i sin språkutveckling i sitt nationella minoritetsspråk och främjas i sin utveckling av en kulturell identitet.</a:t>
            </a:r>
          </a:p>
        </p:txBody>
      </p:sp>
      <p:sp>
        <p:nvSpPr>
          <p:cNvPr id="7" name="TextBox 6">
            <a:extLst>
              <a:ext uri="{FF2B5EF4-FFF2-40B4-BE49-F238E27FC236}">
                <a16:creationId xmlns:a16="http://schemas.microsoft.com/office/drawing/2014/main" id="{2A49925C-52EE-95B0-E8F0-E541AA31B502}"/>
              </a:ext>
            </a:extLst>
          </p:cNvPr>
          <p:cNvSpPr txBox="1"/>
          <p:nvPr/>
        </p:nvSpPr>
        <p:spPr>
          <a:xfrm>
            <a:off x="877991" y="1229102"/>
            <a:ext cx="7323035" cy="341632"/>
          </a:xfrm>
          <a:prstGeom prst="rect">
            <a:avLst/>
          </a:prstGeom>
          <a:noFill/>
        </p:spPr>
        <p:txBody>
          <a:bodyPr wrap="square">
            <a:spAutoFit/>
          </a:bodyPr>
          <a:lstStyle/>
          <a:p>
            <a:pPr defTabSz="822940"/>
            <a:r>
              <a:rPr lang="sv-SE" sz="1600" b="1">
                <a:solidFill>
                  <a:prstClr val="black">
                    <a:lumMod val="75000"/>
                    <a:lumOff val="25000"/>
                  </a:prstClr>
                </a:solidFill>
                <a:latin typeface="Arial"/>
              </a:rPr>
              <a:t>Barn som tillhör nationella minoriteter har rätt till sitt språk (2)</a:t>
            </a:r>
            <a:endParaRPr lang="sv-SE" sz="1600">
              <a:solidFill>
                <a:prstClr val="black"/>
              </a:solidFill>
              <a:latin typeface="Arial"/>
            </a:endParaRPr>
          </a:p>
        </p:txBody>
      </p:sp>
      <p:sp>
        <p:nvSpPr>
          <p:cNvPr id="8" name="textruta 16">
            <a:extLst>
              <a:ext uri="{FF2B5EF4-FFF2-40B4-BE49-F238E27FC236}">
                <a16:creationId xmlns:a16="http://schemas.microsoft.com/office/drawing/2014/main" id="{44214D48-0D41-39A0-F5CA-9554CCBF5444}"/>
              </a:ext>
            </a:extLst>
          </p:cNvPr>
          <p:cNvSpPr txBox="1"/>
          <p:nvPr/>
        </p:nvSpPr>
        <p:spPr>
          <a:xfrm>
            <a:off x="969832" y="3329686"/>
            <a:ext cx="4692307" cy="933363"/>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Elever som tillhör nationella minoriteter har starkare rätt till modersmålsundervisning än andra elever i grundskolan. Om en elev efterfrågar modersmålsundervisning på minoritetsspråk är huvudmannen skyld att ordna det</a:t>
            </a:r>
            <a:r>
              <a:rPr lang="sv-SE" sz="1440">
                <a:solidFill>
                  <a:srgbClr val="404040"/>
                </a:solidFill>
                <a:latin typeface="Arial"/>
              </a:rPr>
              <a:t>. </a:t>
            </a:r>
          </a:p>
        </p:txBody>
      </p:sp>
      <p:sp>
        <p:nvSpPr>
          <p:cNvPr id="3" name="Rektangel med rundade hörn på samma sida 15">
            <a:extLst>
              <a:ext uri="{FF2B5EF4-FFF2-40B4-BE49-F238E27FC236}">
                <a16:creationId xmlns:a16="http://schemas.microsoft.com/office/drawing/2014/main" id="{3E0FD4C6-98F9-0708-9471-BF151F01A03E}"/>
              </a:ext>
            </a:extLst>
          </p:cNvPr>
          <p:cNvSpPr/>
          <p:nvPr/>
        </p:nvSpPr>
        <p:spPr>
          <a:xfrm rot="5400000">
            <a:off x="1943160" y="805968"/>
            <a:ext cx="264765" cy="2206205"/>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40" b="1">
                <a:solidFill>
                  <a:prstClr val="white"/>
                </a:solidFill>
                <a:latin typeface="Arial"/>
              </a:rPr>
              <a:t> </a:t>
            </a:r>
            <a:r>
              <a:rPr lang="sv-SE" sz="1400" b="1">
                <a:solidFill>
                  <a:prstClr val="white"/>
                </a:solidFill>
                <a:latin typeface="Arial"/>
              </a:rPr>
              <a:t>Läroplanen för förskola</a:t>
            </a:r>
            <a:endParaRPr lang="sv-SE" sz="1440" b="1">
              <a:solidFill>
                <a:prstClr val="white"/>
              </a:solidFill>
              <a:latin typeface="Arial"/>
            </a:endParaRPr>
          </a:p>
        </p:txBody>
      </p:sp>
      <p:sp>
        <p:nvSpPr>
          <p:cNvPr id="6" name="Rectangle 5">
            <a:extLst>
              <a:ext uri="{FF2B5EF4-FFF2-40B4-BE49-F238E27FC236}">
                <a16:creationId xmlns:a16="http://schemas.microsoft.com/office/drawing/2014/main" id="{8010F75E-1393-E235-01AD-F5C5C8EDC07D}"/>
              </a:ext>
            </a:extLst>
          </p:cNvPr>
          <p:cNvSpPr/>
          <p:nvPr/>
        </p:nvSpPr>
        <p:spPr>
          <a:xfrm>
            <a:off x="0" y="0"/>
            <a:ext cx="9144000" cy="27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Utbildning</a:t>
            </a:r>
          </a:p>
        </p:txBody>
      </p:sp>
      <p:grpSp>
        <p:nvGrpSpPr>
          <p:cNvPr id="9" name="Group 8">
            <a:extLst>
              <a:ext uri="{FF2B5EF4-FFF2-40B4-BE49-F238E27FC236}">
                <a16:creationId xmlns:a16="http://schemas.microsoft.com/office/drawing/2014/main" id="{FC19B61F-3263-D7BE-329C-31F5ABD62C16}"/>
              </a:ext>
            </a:extLst>
          </p:cNvPr>
          <p:cNvGrpSpPr/>
          <p:nvPr/>
        </p:nvGrpSpPr>
        <p:grpSpPr>
          <a:xfrm>
            <a:off x="6205604" y="2034366"/>
            <a:ext cx="2421444" cy="2009270"/>
            <a:chOff x="6553694" y="2243561"/>
            <a:chExt cx="1904052" cy="1579947"/>
          </a:xfrm>
        </p:grpSpPr>
        <p:pic>
          <p:nvPicPr>
            <p:cNvPr id="10" name="Bildobjekt 8">
              <a:extLst>
                <a:ext uri="{FF2B5EF4-FFF2-40B4-BE49-F238E27FC236}">
                  <a16:creationId xmlns:a16="http://schemas.microsoft.com/office/drawing/2014/main" id="{1785786B-0CB7-66F1-51C8-AD81566868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418017">
              <a:off x="7209295" y="2453227"/>
              <a:ext cx="1248451" cy="1370281"/>
            </a:xfrm>
            <a:prstGeom prst="rect">
              <a:avLst/>
            </a:prstGeom>
            <a:effectLst>
              <a:outerShdw blurRad="50800" dist="38100" dir="2700000" algn="tl" rotWithShape="0">
                <a:prstClr val="black">
                  <a:alpha val="40000"/>
                </a:prstClr>
              </a:outerShdw>
            </a:effectLst>
          </p:spPr>
        </p:pic>
        <p:pic>
          <p:nvPicPr>
            <p:cNvPr id="11" name="Bildobjekt 8">
              <a:extLst>
                <a:ext uri="{FF2B5EF4-FFF2-40B4-BE49-F238E27FC236}">
                  <a16:creationId xmlns:a16="http://schemas.microsoft.com/office/drawing/2014/main" id="{25E99E2E-A557-015E-E67A-BF2F4C696A9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20622105">
              <a:off x="6553694" y="2243561"/>
              <a:ext cx="1130242" cy="122787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153271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7258051" cy="443199"/>
          </a:xfrm>
        </p:spPr>
        <p:txBody>
          <a:bodyPr/>
          <a:lstStyle/>
          <a:p>
            <a:r>
              <a:rPr lang="sv-SE"/>
              <a:t>Lagar och bestämmelser</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28</a:t>
            </a:fld>
            <a:endParaRPr lang="sv-SE">
              <a:solidFill>
                <a:prstClr val="black">
                  <a:tint val="75000"/>
                </a:prstClr>
              </a:solidFill>
              <a:latin typeface="Arial"/>
            </a:endParaRPr>
          </a:p>
        </p:txBody>
      </p:sp>
      <p:sp>
        <p:nvSpPr>
          <p:cNvPr id="6" name="TextBox 5">
            <a:extLst>
              <a:ext uri="{FF2B5EF4-FFF2-40B4-BE49-F238E27FC236}">
                <a16:creationId xmlns:a16="http://schemas.microsoft.com/office/drawing/2014/main" id="{AD37F6A7-DAC1-7753-8A96-3EC35C97E921}"/>
              </a:ext>
            </a:extLst>
          </p:cNvPr>
          <p:cNvSpPr txBox="1"/>
          <p:nvPr/>
        </p:nvSpPr>
        <p:spPr>
          <a:xfrm>
            <a:off x="877991" y="1229102"/>
            <a:ext cx="7323035" cy="590931"/>
          </a:xfrm>
          <a:prstGeom prst="rect">
            <a:avLst/>
          </a:prstGeom>
          <a:noFill/>
        </p:spPr>
        <p:txBody>
          <a:bodyPr wrap="square">
            <a:spAutoFit/>
          </a:bodyPr>
          <a:lstStyle/>
          <a:p>
            <a:pPr defTabSz="822940"/>
            <a:r>
              <a:rPr lang="sv-SE" sz="1600" b="1">
                <a:solidFill>
                  <a:prstClr val="black">
                    <a:lumMod val="75000"/>
                    <a:lumOff val="25000"/>
                  </a:prstClr>
                </a:solidFill>
                <a:latin typeface="Arial"/>
              </a:rPr>
              <a:t>Viktiga paragrafer som gäller förskola, skola och annan pedagogisk verksamhet</a:t>
            </a:r>
            <a:endParaRPr lang="sv-SE" sz="1600">
              <a:solidFill>
                <a:prstClr val="black"/>
              </a:solidFill>
              <a:latin typeface="Arial"/>
            </a:endParaRPr>
          </a:p>
        </p:txBody>
      </p:sp>
      <p:sp>
        <p:nvSpPr>
          <p:cNvPr id="5" name="Rectangle 4">
            <a:extLst>
              <a:ext uri="{FF2B5EF4-FFF2-40B4-BE49-F238E27FC236}">
                <a16:creationId xmlns:a16="http://schemas.microsoft.com/office/drawing/2014/main" id="{194C781D-C654-1623-8F89-9F18043163A0}"/>
              </a:ext>
            </a:extLst>
          </p:cNvPr>
          <p:cNvSpPr/>
          <p:nvPr/>
        </p:nvSpPr>
        <p:spPr>
          <a:xfrm>
            <a:off x="0" y="0"/>
            <a:ext cx="9144000" cy="27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Utbildning</a:t>
            </a:r>
          </a:p>
        </p:txBody>
      </p:sp>
      <p:sp>
        <p:nvSpPr>
          <p:cNvPr id="11" name="TextBox 10">
            <a:extLst>
              <a:ext uri="{FF2B5EF4-FFF2-40B4-BE49-F238E27FC236}">
                <a16:creationId xmlns:a16="http://schemas.microsoft.com/office/drawing/2014/main" id="{99200DA5-48A0-9D5C-B743-6B1A19C1438E}"/>
              </a:ext>
            </a:extLst>
          </p:cNvPr>
          <p:cNvSpPr txBox="1"/>
          <p:nvPr/>
        </p:nvSpPr>
        <p:spPr>
          <a:xfrm>
            <a:off x="877992" y="1909669"/>
            <a:ext cx="6005408" cy="3365024"/>
          </a:xfrm>
          <a:prstGeom prst="rect">
            <a:avLst/>
          </a:prstGeom>
          <a:noFill/>
        </p:spPr>
        <p:txBody>
          <a:bodyPr wrap="square">
            <a:spAutoFit/>
          </a:bodyPr>
          <a:lstStyle/>
          <a:p>
            <a:pPr marL="285750" indent="-285750" defTabSz="822940">
              <a:spcAft>
                <a:spcPts val="540"/>
              </a:spcAft>
              <a:buFont typeface="Arial" panose="020B0604020202020204" pitchFamily="34" charset="0"/>
              <a:buChar char="•"/>
            </a:pPr>
            <a:r>
              <a:rPr lang="sv-SE" sz="1400">
                <a:solidFill>
                  <a:srgbClr val="404040"/>
                </a:solidFill>
                <a:latin typeface="Arial"/>
              </a:rPr>
              <a:t>Kommuner i förvaltningsområden ska erbjuda förskoleplats på finska, meänkieli eller samiska om vårdnadshavare begär det (8 kap. 12 a § skollagen).</a:t>
            </a:r>
          </a:p>
          <a:p>
            <a:pPr marL="285750" indent="-285750" defTabSz="822940">
              <a:spcAft>
                <a:spcPts val="540"/>
              </a:spcAft>
              <a:buFont typeface="Arial" panose="020B0604020202020204" pitchFamily="34" charset="0"/>
              <a:buChar char="•"/>
            </a:pPr>
            <a:r>
              <a:rPr lang="sv-SE" sz="1400">
                <a:solidFill>
                  <a:srgbClr val="404040"/>
                </a:solidFill>
                <a:latin typeface="Arial"/>
              </a:rPr>
              <a:t>Vårdnadshavare som söker förskoleplats ska tillfrågas om de önskar utbildning på finska, meänkieli eller samiska (8 kap. 12 a § skollagen).</a:t>
            </a:r>
          </a:p>
          <a:p>
            <a:pPr marL="285750" indent="-285750" defTabSz="822940">
              <a:spcAft>
                <a:spcPts val="540"/>
              </a:spcAft>
              <a:buFont typeface="Arial" panose="020B0604020202020204" pitchFamily="34" charset="0"/>
              <a:buChar char="•"/>
            </a:pPr>
            <a:r>
              <a:rPr lang="sv-SE" sz="1400">
                <a:solidFill>
                  <a:srgbClr val="404040"/>
                </a:solidFill>
                <a:latin typeface="Arial"/>
              </a:rPr>
              <a:t>Kommuner i förvaltningsområden ska försöka erbjuda annan pedagogisk verksamhet på finska, meänkieli eller samiska om det efterfrågas (25 kap. 5 a § skollagen).</a:t>
            </a:r>
          </a:p>
          <a:p>
            <a:pPr marL="285750" indent="-285750" defTabSz="822940">
              <a:spcAft>
                <a:spcPts val="540"/>
              </a:spcAft>
              <a:buFont typeface="Arial" panose="020B0604020202020204" pitchFamily="34" charset="0"/>
              <a:buChar char="•"/>
            </a:pPr>
            <a:r>
              <a:rPr lang="sv-SE" sz="1400">
                <a:solidFill>
                  <a:srgbClr val="404040"/>
                </a:solidFill>
                <a:latin typeface="Arial"/>
              </a:rPr>
              <a:t>Kommuner ska tillfråga vårdnadshavare om de vill ha pedagogisk verksamhet på finska, meänkieli eller samiska enligt 2 eller 5 § i skollagen (25 kap. 5 a § skollagen).</a:t>
            </a:r>
          </a:p>
          <a:p>
            <a:pPr marL="285750" indent="-285750" defTabSz="822940">
              <a:spcAft>
                <a:spcPts val="540"/>
              </a:spcAft>
              <a:buFont typeface="Arial" panose="020B0604020202020204" pitchFamily="34" charset="0"/>
              <a:buChar char="•"/>
            </a:pPr>
            <a:r>
              <a:rPr lang="sv-SE" sz="1400">
                <a:solidFill>
                  <a:srgbClr val="404040"/>
                </a:solidFill>
                <a:latin typeface="Arial"/>
              </a:rPr>
              <a:t>Kommuner som anordnar öppen förskola i förvaltningsområden ska, om det finns efterfrågan, försöka erbjuda verksamheten på finska, meänkieli eller samiska (3 § skollagen).</a:t>
            </a:r>
          </a:p>
        </p:txBody>
      </p:sp>
    </p:spTree>
    <p:extLst>
      <p:ext uri="{BB962C8B-B14F-4D97-AF65-F5344CB8AC3E}">
        <p14:creationId xmlns:p14="http://schemas.microsoft.com/office/powerpoint/2010/main" val="2778551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2BE930-2B74-74E9-B7DB-80D47724471D}"/>
              </a:ext>
            </a:extLst>
          </p:cNvPr>
          <p:cNvSpPr/>
          <p:nvPr/>
        </p:nvSpPr>
        <p:spPr>
          <a:xfrm>
            <a:off x="6960870" y="388988"/>
            <a:ext cx="218313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dirty="0"/>
              <a:t>Exempel på utsatthet inom utbildningssektorn: </a:t>
            </a:r>
          </a:p>
          <a:p>
            <a:endParaRPr lang="sv-SE" sz="1050" dirty="0"/>
          </a:p>
          <a:p>
            <a:pPr marL="171450" indent="-171450">
              <a:buFont typeface="Arial" panose="020B0604020202020204" pitchFamily="34" charset="0"/>
              <a:buChar char="•"/>
            </a:pPr>
            <a:endParaRPr lang="sv-SE" sz="1050" dirty="0"/>
          </a:p>
          <a:p>
            <a:pPr marL="171450" indent="-171450">
              <a:buFont typeface="Arial" panose="020B0604020202020204" pitchFamily="34" charset="0"/>
              <a:buChar char="•"/>
            </a:pPr>
            <a:r>
              <a:rPr lang="sv-SE" sz="1050" dirty="0"/>
              <a:t>En judisk elev får inte </a:t>
            </a:r>
            <a:r>
              <a:rPr lang="sv-SE" sz="1050" dirty="0" err="1"/>
              <a:t>koshermat</a:t>
            </a:r>
            <a:r>
              <a:rPr lang="sv-SE" sz="1050" dirty="0"/>
              <a:t> i skolan.</a:t>
            </a:r>
          </a:p>
          <a:p>
            <a:endParaRPr lang="sv-SE" sz="1050" dirty="0"/>
          </a:p>
          <a:p>
            <a:pPr marL="171450" indent="-171450">
              <a:buFont typeface="Arial" panose="020B0604020202020204" pitchFamily="34" charset="0"/>
              <a:buChar char="•"/>
            </a:pPr>
            <a:r>
              <a:rPr lang="sv-SE" sz="1050" dirty="0"/>
              <a:t>Skolpersonal uppmuntrar en elev och dess vårdnadshavare att dölja sin tillhörighet till nationell minoritet.</a:t>
            </a:r>
          </a:p>
          <a:p>
            <a:pPr marL="171450" indent="-171450">
              <a:buFont typeface="Arial" panose="020B0604020202020204" pitchFamily="34" charset="0"/>
              <a:buChar char="•"/>
            </a:pPr>
            <a:endParaRPr lang="sv-SE" sz="1050" dirty="0"/>
          </a:p>
          <a:p>
            <a:pPr marL="171450" indent="-171450">
              <a:buFont typeface="Arial" panose="020B0604020202020204" pitchFamily="34" charset="0"/>
              <a:buChar char="•"/>
            </a:pPr>
            <a:r>
              <a:rPr lang="sv-SE" sz="1050" dirty="0"/>
              <a:t>Eleven inte får tillgång till att utveckla sitt språk genom modersmålsundervisning. </a:t>
            </a:r>
          </a:p>
          <a:p>
            <a:pPr marL="171450" indent="-171450">
              <a:buFont typeface="Arial" panose="020B0604020202020204" pitchFamily="34" charset="0"/>
              <a:buChar char="•"/>
            </a:pPr>
            <a:endParaRPr lang="sv-SE" sz="1050" dirty="0"/>
          </a:p>
          <a:p>
            <a:pPr marL="171450" indent="-171450">
              <a:buFont typeface="Arial" panose="020B0604020202020204" pitchFamily="34" charset="0"/>
              <a:buChar char="•"/>
            </a:pPr>
            <a:r>
              <a:rPr lang="sv-SE" sz="1050" dirty="0"/>
              <a:t>Sveriges nationella minoriteters osynliggörs i historie- eller samhällsundervisning. </a:t>
            </a:r>
          </a:p>
        </p:txBody>
      </p:sp>
      <p:sp>
        <p:nvSpPr>
          <p:cNvPr id="2" name="Rubrik 1"/>
          <p:cNvSpPr>
            <a:spLocks noGrp="1"/>
          </p:cNvSpPr>
          <p:nvPr>
            <p:ph type="title"/>
          </p:nvPr>
        </p:nvSpPr>
        <p:spPr>
          <a:xfrm>
            <a:off x="942977" y="751523"/>
            <a:ext cx="7258051" cy="443199"/>
          </a:xfrm>
        </p:spPr>
        <p:txBody>
          <a:bodyPr/>
          <a:lstStyle/>
          <a:p>
            <a:r>
              <a:rPr lang="sv-SE"/>
              <a:t>Utsatthet i utbildningssektorn</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29</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20BC5EC2-F450-AE8C-CDC0-EC43289C8A46}"/>
              </a:ext>
            </a:extLst>
          </p:cNvPr>
          <p:cNvSpPr txBox="1">
            <a:spLocks/>
          </p:cNvSpPr>
          <p:nvPr/>
        </p:nvSpPr>
        <p:spPr>
          <a:xfrm>
            <a:off x="942976" y="1626164"/>
            <a:ext cx="5022380" cy="3337314"/>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a:lnSpc>
                <a:spcPct val="90000"/>
              </a:lnSpc>
              <a:spcBef>
                <a:spcPts val="360"/>
              </a:spcBef>
              <a:spcAft>
                <a:spcPts val="360"/>
              </a:spcAft>
            </a:pPr>
            <a:r>
              <a:rPr lang="sv-SE" sz="1400">
                <a:solidFill>
                  <a:srgbClr val="404040"/>
                </a:solidFill>
                <a:latin typeface="Arial"/>
              </a:rPr>
              <a:t>En rapport från Barnombudsmannens påvisar en normalisering av rasistiska uttryck bland barn och unga, speciellt online och i skolor.</a:t>
            </a:r>
          </a:p>
          <a:p>
            <a:pPr marL="162874" indent="-162874" defTabSz="822940">
              <a:lnSpc>
                <a:spcPct val="90000"/>
              </a:lnSpc>
              <a:spcBef>
                <a:spcPts val="360"/>
              </a:spcBef>
              <a:spcAft>
                <a:spcPts val="360"/>
              </a:spcAft>
            </a:pPr>
            <a:r>
              <a:rPr lang="sv-SE" sz="1400">
                <a:solidFill>
                  <a:srgbClr val="404040"/>
                </a:solidFill>
                <a:latin typeface="Arial"/>
              </a:rPr>
              <a:t>Barn beskriver att skolan är en av de platser där utsatthet för rasism är hög.</a:t>
            </a:r>
          </a:p>
          <a:p>
            <a:pPr marL="162874" indent="-162874" defTabSz="822940">
              <a:lnSpc>
                <a:spcPct val="90000"/>
              </a:lnSpc>
              <a:spcBef>
                <a:spcPts val="360"/>
              </a:spcBef>
              <a:spcAft>
                <a:spcPts val="360"/>
              </a:spcAft>
            </a:pPr>
            <a:r>
              <a:rPr lang="sv-SE" sz="1400">
                <a:solidFill>
                  <a:srgbClr val="404040"/>
                </a:solidFill>
                <a:latin typeface="Arial"/>
              </a:rPr>
              <a:t>Nationella minoritetsbarn upplever brist på kunskap om minoriteter, deras rättigheter och stereotypa föreställningar från samhället och vänner.</a:t>
            </a:r>
          </a:p>
          <a:p>
            <a:pPr marL="162874" indent="-162874" defTabSz="822940">
              <a:lnSpc>
                <a:spcPct val="90000"/>
              </a:lnSpc>
              <a:spcBef>
                <a:spcPts val="360"/>
              </a:spcBef>
              <a:spcAft>
                <a:spcPts val="360"/>
              </a:spcAft>
            </a:pPr>
            <a:r>
              <a:rPr lang="sv-SE" sz="1400">
                <a:solidFill>
                  <a:srgbClr val="404040"/>
                </a:solidFill>
                <a:latin typeface="Arial"/>
              </a:rPr>
              <a:t>Särskilt judiska, romska och samiska barn utsätts för rasism.</a:t>
            </a:r>
          </a:p>
          <a:p>
            <a:pPr marL="162874" indent="-162874" defTabSz="822940">
              <a:lnSpc>
                <a:spcPct val="90000"/>
              </a:lnSpc>
              <a:spcBef>
                <a:spcPts val="360"/>
              </a:spcBef>
              <a:spcAft>
                <a:spcPts val="360"/>
              </a:spcAft>
            </a:pPr>
            <a:r>
              <a:rPr lang="sv-SE" sz="1400">
                <a:solidFill>
                  <a:srgbClr val="404040"/>
                </a:solidFill>
                <a:latin typeface="Arial"/>
              </a:rPr>
              <a:t>Bristen på tillgång till förskola på minoritetsspråk och modersmålsundervisning på minoritetsspråk ses som diskriminerande och hinder för kulturell och språklig identitetsutveckling.</a:t>
            </a:r>
          </a:p>
          <a:p>
            <a:pPr marL="0" indent="0" defTabSz="822940">
              <a:spcBef>
                <a:spcPts val="360"/>
              </a:spcBef>
              <a:spcAft>
                <a:spcPts val="360"/>
              </a:spcAft>
              <a:buNone/>
            </a:pPr>
            <a:endParaRPr lang="sv-SE" sz="1440">
              <a:solidFill>
                <a:srgbClr val="273943"/>
              </a:solidFill>
              <a:latin typeface="Arial"/>
            </a:endParaRPr>
          </a:p>
        </p:txBody>
      </p:sp>
      <p:sp>
        <p:nvSpPr>
          <p:cNvPr id="7" name="Rectangle 6">
            <a:extLst>
              <a:ext uri="{FF2B5EF4-FFF2-40B4-BE49-F238E27FC236}">
                <a16:creationId xmlns:a16="http://schemas.microsoft.com/office/drawing/2014/main" id="{190EDD43-389B-4313-73C7-618D15BD3AD3}"/>
              </a:ext>
            </a:extLst>
          </p:cNvPr>
          <p:cNvSpPr/>
          <p:nvPr/>
        </p:nvSpPr>
        <p:spPr>
          <a:xfrm>
            <a:off x="0" y="0"/>
            <a:ext cx="9144000" cy="27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Utbildning</a:t>
            </a:r>
          </a:p>
        </p:txBody>
      </p:sp>
    </p:spTree>
    <p:extLst>
      <p:ext uri="{BB962C8B-B14F-4D97-AF65-F5344CB8AC3E}">
        <p14:creationId xmlns:p14="http://schemas.microsoft.com/office/powerpoint/2010/main" val="2819312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05880" y="482102"/>
            <a:ext cx="6532246" cy="443198"/>
          </a:xfrm>
        </p:spPr>
        <p:txBody>
          <a:bodyPr/>
          <a:lstStyle/>
          <a:p>
            <a:r>
              <a:rPr lang="sv-SE" dirty="0"/>
              <a:t>Innehållsförteckning</a:t>
            </a:r>
          </a:p>
        </p:txBody>
      </p:sp>
      <p:sp>
        <p:nvSpPr>
          <p:cNvPr id="4" name="Platshållare för bildnummer 3"/>
          <p:cNvSpPr>
            <a:spLocks noGrp="1"/>
          </p:cNvSpPr>
          <p:nvPr>
            <p:ph type="sldNum" sz="quarter" idx="12"/>
          </p:nvPr>
        </p:nvSpPr>
        <p:spPr/>
        <p:txBody>
          <a:bodyPr/>
          <a:lstStyle/>
          <a:p>
            <a:pPr defTabSz="641909"/>
            <a:fld id="{555A968A-E0AF-44DF-8545-852B31FD1DE1}" type="slidenum">
              <a:rPr lang="sv-SE">
                <a:solidFill>
                  <a:prstClr val="black">
                    <a:tint val="75000"/>
                  </a:prstClr>
                </a:solidFill>
                <a:latin typeface="Arial"/>
              </a:rPr>
              <a:pPr defTabSz="641909"/>
              <a:t>3</a:t>
            </a:fld>
            <a:endParaRPr lang="sv-SE">
              <a:solidFill>
                <a:prstClr val="black">
                  <a:tint val="75000"/>
                </a:prstClr>
              </a:solidFill>
              <a:latin typeface="Arial"/>
            </a:endParaRPr>
          </a:p>
        </p:txBody>
      </p:sp>
      <p:graphicFrame>
        <p:nvGraphicFramePr>
          <p:cNvPr id="3" name="Table 2">
            <a:extLst>
              <a:ext uri="{FF2B5EF4-FFF2-40B4-BE49-F238E27FC236}">
                <a16:creationId xmlns:a16="http://schemas.microsoft.com/office/drawing/2014/main" id="{C6548EFA-5309-4F53-5BF8-6A1EAFD167AD}"/>
              </a:ext>
            </a:extLst>
          </p:cNvPr>
          <p:cNvGraphicFramePr>
            <a:graphicFrameLocks noGrp="1"/>
          </p:cNvGraphicFramePr>
          <p:nvPr>
            <p:extLst>
              <p:ext uri="{D42A27DB-BD31-4B8C-83A1-F6EECF244321}">
                <p14:modId xmlns:p14="http://schemas.microsoft.com/office/powerpoint/2010/main" val="58699697"/>
              </p:ext>
            </p:extLst>
          </p:nvPr>
        </p:nvGraphicFramePr>
        <p:xfrm>
          <a:off x="1305880" y="1328519"/>
          <a:ext cx="6724361" cy="3320315"/>
        </p:xfrm>
        <a:graphic>
          <a:graphicData uri="http://schemas.openxmlformats.org/drawingml/2006/table">
            <a:tbl>
              <a:tblPr firstRow="1" bandRow="1">
                <a:tableStyleId>{2D5ABB26-0587-4C30-8999-92F81FD0307C}</a:tableStyleId>
              </a:tblPr>
              <a:tblGrid>
                <a:gridCol w="638414">
                  <a:extLst>
                    <a:ext uri="{9D8B030D-6E8A-4147-A177-3AD203B41FA5}">
                      <a16:colId xmlns:a16="http://schemas.microsoft.com/office/drawing/2014/main" val="2542848405"/>
                    </a:ext>
                  </a:extLst>
                </a:gridCol>
                <a:gridCol w="4541566">
                  <a:extLst>
                    <a:ext uri="{9D8B030D-6E8A-4147-A177-3AD203B41FA5}">
                      <a16:colId xmlns:a16="http://schemas.microsoft.com/office/drawing/2014/main" val="2724232237"/>
                    </a:ext>
                  </a:extLst>
                </a:gridCol>
                <a:gridCol w="1544381">
                  <a:extLst>
                    <a:ext uri="{9D8B030D-6E8A-4147-A177-3AD203B41FA5}">
                      <a16:colId xmlns:a16="http://schemas.microsoft.com/office/drawing/2014/main" val="461597251"/>
                    </a:ext>
                  </a:extLst>
                </a:gridCol>
              </a:tblGrid>
              <a:tr h="369320">
                <a:tc>
                  <a:txBody>
                    <a:bodyPr/>
                    <a:lstStyle/>
                    <a:p>
                      <a:r>
                        <a:rPr lang="sv-SE" sz="1400" b="1" kern="1200" dirty="0">
                          <a:solidFill>
                            <a:schemeClr val="tx1">
                              <a:lumMod val="75000"/>
                              <a:lumOff val="25000"/>
                            </a:schemeClr>
                          </a:solidFill>
                        </a:rPr>
                        <a:t>Del 1</a:t>
                      </a:r>
                      <a:endParaRPr lang="sv-SE" sz="1400" dirty="0"/>
                    </a:p>
                  </a:txBody>
                  <a:tcPr marL="68580" marR="68580" marT="34290" marB="34290"/>
                </a:tc>
                <a:tc>
                  <a:txBody>
                    <a:bodyPr/>
                    <a:lstStyle/>
                    <a:p>
                      <a:r>
                        <a:rPr lang="sv-SE" sz="1400" b="1" dirty="0">
                          <a:solidFill>
                            <a:schemeClr val="tx1">
                              <a:lumMod val="75000"/>
                              <a:lumOff val="25000"/>
                            </a:schemeClr>
                          </a:solidFill>
                        </a:rPr>
                        <a:t>Det offentligas skyldighet och ansvar	</a:t>
                      </a:r>
                      <a:endParaRPr lang="sv-SE" sz="1400" dirty="0"/>
                    </a:p>
                  </a:txBody>
                  <a:tcPr marL="68580" marR="68580" marT="34290" marB="34290"/>
                </a:tc>
                <a:tc>
                  <a:txBody>
                    <a:bodyPr/>
                    <a:lstStyle/>
                    <a:p>
                      <a:r>
                        <a:rPr lang="sv-SE" sz="1400" b="1" kern="1200" dirty="0">
                          <a:solidFill>
                            <a:schemeClr val="tx1">
                              <a:lumMod val="75000"/>
                              <a:lumOff val="25000"/>
                            </a:schemeClr>
                          </a:solidFill>
                          <a:hlinkClick r:id="rId3" action="ppaction://hlinksldjump"/>
                        </a:rPr>
                        <a:t>s. 4-11</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3823428742"/>
                  </a:ext>
                </a:extLst>
              </a:tr>
              <a:tr h="374798">
                <a:tc>
                  <a:txBody>
                    <a:bodyPr/>
                    <a:lstStyle/>
                    <a:p>
                      <a:r>
                        <a:rPr lang="sv-SE" sz="1400" b="1" kern="1200">
                          <a:solidFill>
                            <a:schemeClr val="tx1">
                              <a:lumMod val="75000"/>
                              <a:lumOff val="25000"/>
                            </a:schemeClr>
                          </a:solidFill>
                        </a:rPr>
                        <a:t>Del 2</a:t>
                      </a:r>
                      <a:endParaRPr lang="sv-SE" sz="1400"/>
                    </a:p>
                  </a:txBody>
                  <a:tcPr marL="68580" marR="68580" marT="34290" marB="34290"/>
                </a:tc>
                <a:tc>
                  <a:txBody>
                    <a:bodyPr/>
                    <a:lstStyle/>
                    <a:p>
                      <a:r>
                        <a:rPr lang="sv-SE" sz="1400" b="1" kern="1200" dirty="0">
                          <a:solidFill>
                            <a:schemeClr val="tx1">
                              <a:lumMod val="75000"/>
                              <a:lumOff val="25000"/>
                            </a:schemeClr>
                          </a:solidFill>
                        </a:rPr>
                        <a:t>Om rasism</a:t>
                      </a:r>
                      <a:r>
                        <a:rPr lang="sv-SE" sz="1400" b="1" dirty="0">
                          <a:solidFill>
                            <a:schemeClr val="tx1">
                              <a:lumMod val="75000"/>
                              <a:lumOff val="25000"/>
                            </a:schemeClr>
                          </a:solidFill>
                        </a:rPr>
                        <a:t>, diskriminering, utsatthet och hatbrott</a:t>
                      </a:r>
                      <a:endParaRPr lang="sv-SE" sz="1400" dirty="0"/>
                    </a:p>
                  </a:txBody>
                  <a:tcPr marL="68580" marR="68580" marT="34290" marB="34290"/>
                </a:tc>
                <a:tc>
                  <a:txBody>
                    <a:bodyPr/>
                    <a:lstStyle/>
                    <a:p>
                      <a:r>
                        <a:rPr lang="sv-SE" sz="1400" b="1" kern="1200" dirty="0">
                          <a:solidFill>
                            <a:schemeClr val="tx1">
                              <a:lumMod val="75000"/>
                              <a:lumOff val="25000"/>
                            </a:schemeClr>
                          </a:solidFill>
                          <a:hlinkClick r:id="rId4" action="ppaction://hlinksldjump"/>
                        </a:rPr>
                        <a:t>s. 12-18</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1684484154"/>
                  </a:ext>
                </a:extLst>
              </a:tr>
              <a:tr h="374798">
                <a:tc>
                  <a:txBody>
                    <a:bodyPr/>
                    <a:lstStyle/>
                    <a:p>
                      <a:pPr marL="0" marR="0" lvl="0" indent="0" algn="l" defTabSz="987528" rtl="0" eaLnBrk="1" fontAlgn="auto" latinLnBrk="0" hangingPunct="1">
                        <a:lnSpc>
                          <a:spcPct val="100000"/>
                        </a:lnSpc>
                        <a:spcBef>
                          <a:spcPts val="0"/>
                        </a:spcBef>
                        <a:spcAft>
                          <a:spcPts val="0"/>
                        </a:spcAft>
                        <a:buClrTx/>
                        <a:buSzTx/>
                        <a:buFontTx/>
                        <a:buNone/>
                        <a:tabLst/>
                        <a:defRPr/>
                      </a:pPr>
                      <a:r>
                        <a:rPr lang="sv-SE" sz="1400" b="1" kern="1200">
                          <a:solidFill>
                            <a:schemeClr val="tx1">
                              <a:lumMod val="75000"/>
                              <a:lumOff val="25000"/>
                            </a:schemeClr>
                          </a:solidFill>
                        </a:rPr>
                        <a:t>Del 3</a:t>
                      </a:r>
                      <a:endParaRPr lang="sv-SE" sz="1400"/>
                    </a:p>
                  </a:txBody>
                  <a:tcPr marL="68580" marR="68580" marT="34290" marB="34290"/>
                </a:tc>
                <a:tc>
                  <a:txBody>
                    <a:bodyPr/>
                    <a:lstStyle/>
                    <a:p>
                      <a:r>
                        <a:rPr lang="sv-SE" sz="1400" b="1">
                          <a:solidFill>
                            <a:schemeClr val="tx1">
                              <a:lumMod val="75000"/>
                              <a:lumOff val="25000"/>
                            </a:schemeClr>
                          </a:solidFill>
                        </a:rPr>
                        <a:t>Likvärdigt bemötande </a:t>
                      </a:r>
                      <a:endParaRPr lang="sv-SE" sz="1400"/>
                    </a:p>
                  </a:txBody>
                  <a:tcPr marL="68580" marR="68580" marT="34290" marB="34290"/>
                </a:tc>
                <a:tc>
                  <a:txBody>
                    <a:bodyPr/>
                    <a:lstStyle/>
                    <a:p>
                      <a:r>
                        <a:rPr lang="sv-SE" sz="1400" b="1" kern="1200" dirty="0">
                          <a:solidFill>
                            <a:schemeClr val="tx1">
                              <a:lumMod val="75000"/>
                              <a:lumOff val="25000"/>
                            </a:schemeClr>
                          </a:solidFill>
                          <a:hlinkClick r:id="rId5" action="ppaction://hlinksldjump"/>
                        </a:rPr>
                        <a:t>s. 19-22</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2772651729"/>
                  </a:ext>
                </a:extLst>
              </a:tr>
              <a:tr h="367283">
                <a:tc>
                  <a:txBody>
                    <a:bodyPr/>
                    <a:lstStyle/>
                    <a:p>
                      <a:r>
                        <a:rPr lang="sv-SE" sz="1400" b="1" kern="1200">
                          <a:solidFill>
                            <a:schemeClr val="tx1">
                              <a:lumMod val="75000"/>
                              <a:lumOff val="25000"/>
                            </a:schemeClr>
                          </a:solidFill>
                        </a:rPr>
                        <a:t>Del 4</a:t>
                      </a:r>
                      <a:endParaRPr lang="sv-SE" sz="1400" b="1" kern="1200">
                        <a:solidFill>
                          <a:schemeClr val="tx1">
                            <a:lumMod val="75000"/>
                            <a:lumOff val="25000"/>
                          </a:schemeClr>
                        </a:solidFill>
                        <a:latin typeface="+mn-lt"/>
                        <a:ea typeface="+mn-ea"/>
                        <a:cs typeface="+mn-cs"/>
                      </a:endParaRPr>
                    </a:p>
                  </a:txBody>
                  <a:tcPr marL="68580" marR="68580" marT="34290" marB="34290"/>
                </a:tc>
                <a:tc>
                  <a:txBody>
                    <a:bodyPr/>
                    <a:lstStyle/>
                    <a:p>
                      <a:r>
                        <a:rPr lang="sv-SE" sz="1400" b="1">
                          <a:solidFill>
                            <a:schemeClr val="tx1">
                              <a:lumMod val="75000"/>
                              <a:lumOff val="25000"/>
                            </a:schemeClr>
                          </a:solidFill>
                        </a:rPr>
                        <a:t>Så kan man arbeta inom olika sektorer</a:t>
                      </a:r>
                      <a:endParaRPr lang="sv-SE" sz="1400"/>
                    </a:p>
                  </a:txBody>
                  <a:tcPr marL="68580" marR="68580" marT="34290" marB="34290"/>
                </a:tc>
                <a:tc>
                  <a:txBody>
                    <a:bodyPr/>
                    <a:lstStyle/>
                    <a:p>
                      <a:r>
                        <a:rPr lang="sv-SE" sz="1400" b="1" kern="1200" dirty="0">
                          <a:solidFill>
                            <a:schemeClr val="tx1">
                              <a:lumMod val="75000"/>
                              <a:lumOff val="25000"/>
                            </a:schemeClr>
                          </a:solidFill>
                          <a:hlinkClick r:id="rId6" action="ppaction://hlinksldjump"/>
                        </a:rPr>
                        <a:t>s. 23</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209261490"/>
                  </a:ext>
                </a:extLst>
              </a:tr>
              <a:tr h="358849">
                <a:tc>
                  <a:txBody>
                    <a:bodyPr/>
                    <a:lstStyle/>
                    <a:p>
                      <a:endParaRPr lang="sv-SE" sz="1400"/>
                    </a:p>
                  </a:txBody>
                  <a:tcPr marL="68580" marR="68580" marT="34290" marB="34290"/>
                </a:tc>
                <a:tc>
                  <a:txBody>
                    <a:bodyPr/>
                    <a:lstStyle/>
                    <a:p>
                      <a:r>
                        <a:rPr lang="sv-SE" sz="1400" b="1" i="1">
                          <a:solidFill>
                            <a:schemeClr val="tx1">
                              <a:lumMod val="75000"/>
                              <a:lumOff val="25000"/>
                            </a:schemeClr>
                          </a:solidFill>
                        </a:rPr>
                        <a:t>Utbildning</a:t>
                      </a:r>
                      <a:endParaRPr lang="sv-SE" sz="1400" i="1"/>
                    </a:p>
                  </a:txBody>
                  <a:tcPr marL="68580" marR="68580" marT="34290" marB="34290"/>
                </a:tc>
                <a:tc>
                  <a:txBody>
                    <a:bodyPr/>
                    <a:lstStyle/>
                    <a:p>
                      <a:r>
                        <a:rPr lang="sv-SE" sz="1400" b="1" kern="1200" dirty="0">
                          <a:solidFill>
                            <a:schemeClr val="tx1">
                              <a:lumMod val="75000"/>
                              <a:lumOff val="25000"/>
                            </a:schemeClr>
                          </a:solidFill>
                          <a:hlinkClick r:id="rId7" action="ppaction://hlinksldjump"/>
                        </a:rPr>
                        <a:t>s. 24-31</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4205308192"/>
                  </a:ext>
                </a:extLst>
              </a:tr>
              <a:tr h="382772">
                <a:tc>
                  <a:txBody>
                    <a:bodyPr/>
                    <a:lstStyle/>
                    <a:p>
                      <a:endParaRPr lang="sv-SE" sz="1400"/>
                    </a:p>
                  </a:txBody>
                  <a:tcPr marL="68580" marR="68580" marT="34290" marB="34290"/>
                </a:tc>
                <a:tc>
                  <a:txBody>
                    <a:bodyPr/>
                    <a:lstStyle/>
                    <a:p>
                      <a:r>
                        <a:rPr lang="sv-SE" sz="1400" b="1" i="1">
                          <a:solidFill>
                            <a:schemeClr val="tx1">
                              <a:lumMod val="75000"/>
                              <a:lumOff val="25000"/>
                            </a:schemeClr>
                          </a:solidFill>
                        </a:rPr>
                        <a:t>Kultur- och bibliotek</a:t>
                      </a:r>
                      <a:endParaRPr lang="sv-SE" sz="1400" i="1"/>
                    </a:p>
                  </a:txBody>
                  <a:tcPr marL="68580" marR="68580" marT="34290" marB="34290"/>
                </a:tc>
                <a:tc>
                  <a:txBody>
                    <a:bodyPr/>
                    <a:lstStyle/>
                    <a:p>
                      <a:r>
                        <a:rPr lang="sv-SE" sz="1400" b="1" kern="1200" dirty="0">
                          <a:solidFill>
                            <a:schemeClr val="tx1">
                              <a:lumMod val="75000"/>
                              <a:lumOff val="25000"/>
                            </a:schemeClr>
                          </a:solidFill>
                          <a:hlinkClick r:id="rId8" action="ppaction://hlinksldjump"/>
                        </a:rPr>
                        <a:t>s. 32-37</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1488423046"/>
                  </a:ext>
                </a:extLst>
              </a:tr>
              <a:tr h="366823">
                <a:tc>
                  <a:txBody>
                    <a:bodyPr/>
                    <a:lstStyle/>
                    <a:p>
                      <a:endParaRPr lang="sv-SE" sz="1400"/>
                    </a:p>
                  </a:txBody>
                  <a:tcPr marL="68580" marR="68580" marT="34290" marB="34290"/>
                </a:tc>
                <a:tc>
                  <a:txBody>
                    <a:bodyPr/>
                    <a:lstStyle/>
                    <a:p>
                      <a:r>
                        <a:rPr lang="sv-SE" sz="1400" b="1" i="1">
                          <a:solidFill>
                            <a:schemeClr val="tx1">
                              <a:lumMod val="75000"/>
                              <a:lumOff val="25000"/>
                            </a:schemeClr>
                          </a:solidFill>
                        </a:rPr>
                        <a:t>Hälso- och sjukvård</a:t>
                      </a:r>
                      <a:endParaRPr lang="sv-SE" sz="1400" i="1"/>
                    </a:p>
                  </a:txBody>
                  <a:tcPr marL="68580" marR="68580" marT="34290" marB="34290"/>
                </a:tc>
                <a:tc>
                  <a:txBody>
                    <a:bodyPr/>
                    <a:lstStyle/>
                    <a:p>
                      <a:r>
                        <a:rPr lang="sv-SE" sz="1400" b="1" kern="1200" dirty="0">
                          <a:solidFill>
                            <a:schemeClr val="tx1">
                              <a:lumMod val="75000"/>
                              <a:lumOff val="25000"/>
                            </a:schemeClr>
                          </a:solidFill>
                          <a:hlinkClick r:id="rId9" action="ppaction://hlinksldjump"/>
                        </a:rPr>
                        <a:t>s. 38-42</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1275194904"/>
                  </a:ext>
                </a:extLst>
              </a:tr>
              <a:tr h="364238">
                <a:tc>
                  <a:txBody>
                    <a:bodyPr/>
                    <a:lstStyle/>
                    <a:p>
                      <a:endParaRPr lang="sv-SE" sz="1400"/>
                    </a:p>
                  </a:txBody>
                  <a:tcPr marL="68580" marR="68580" marT="34290" marB="34290"/>
                </a:tc>
                <a:tc>
                  <a:txBody>
                    <a:bodyPr/>
                    <a:lstStyle/>
                    <a:p>
                      <a:pPr marL="0" algn="l" defTabSz="987528" rtl="0" eaLnBrk="1" latinLnBrk="0" hangingPunct="1"/>
                      <a:r>
                        <a:rPr lang="sv-SE" sz="1400" b="1" i="1" kern="1200">
                          <a:solidFill>
                            <a:schemeClr val="tx1">
                              <a:lumMod val="75000"/>
                              <a:lumOff val="25000"/>
                            </a:schemeClr>
                          </a:solidFill>
                        </a:rPr>
                        <a:t>Äldreomsorg</a:t>
                      </a:r>
                      <a:endParaRPr lang="sv-SE" sz="1400" b="1" i="1" kern="1200">
                        <a:solidFill>
                          <a:schemeClr val="tx1">
                            <a:lumMod val="75000"/>
                            <a:lumOff val="25000"/>
                          </a:schemeClr>
                        </a:solidFill>
                        <a:latin typeface="+mn-lt"/>
                        <a:ea typeface="+mn-ea"/>
                        <a:cs typeface="+mn-cs"/>
                      </a:endParaRPr>
                    </a:p>
                  </a:txBody>
                  <a:tcPr marL="68580" marR="68580" marT="34290" marB="34290"/>
                </a:tc>
                <a:tc>
                  <a:txBody>
                    <a:bodyPr/>
                    <a:lstStyle/>
                    <a:p>
                      <a:r>
                        <a:rPr lang="sv-SE" sz="1400" b="1" kern="1200" dirty="0">
                          <a:solidFill>
                            <a:schemeClr val="tx1">
                              <a:lumMod val="75000"/>
                              <a:lumOff val="25000"/>
                            </a:schemeClr>
                          </a:solidFill>
                          <a:hlinkClick r:id="rId10" action="ppaction://hlinksldjump"/>
                        </a:rPr>
                        <a:t>s. 43-47</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65800640"/>
                  </a:ext>
                </a:extLst>
              </a:tr>
              <a:tr h="361434">
                <a:tc>
                  <a:txBody>
                    <a:bodyPr/>
                    <a:lstStyle/>
                    <a:p>
                      <a:endParaRPr lang="sv-SE" sz="1400"/>
                    </a:p>
                  </a:txBody>
                  <a:tcPr marL="68580" marR="68580" marT="34290" marB="34290"/>
                </a:tc>
                <a:tc>
                  <a:txBody>
                    <a:bodyPr/>
                    <a:lstStyle/>
                    <a:p>
                      <a:r>
                        <a:rPr lang="sv-SE" sz="1400" b="1" i="1" dirty="0">
                          <a:solidFill>
                            <a:schemeClr val="tx1">
                              <a:lumMod val="75000"/>
                              <a:lumOff val="25000"/>
                            </a:schemeClr>
                          </a:solidFill>
                        </a:rPr>
                        <a:t>Socialtjänst</a:t>
                      </a:r>
                      <a:endParaRPr lang="sv-SE" sz="1400" i="1" dirty="0"/>
                    </a:p>
                  </a:txBody>
                  <a:tcPr marL="68580" marR="68580" marT="34290" marB="34290"/>
                </a:tc>
                <a:tc>
                  <a:txBody>
                    <a:bodyPr/>
                    <a:lstStyle/>
                    <a:p>
                      <a:r>
                        <a:rPr lang="sv-SE" sz="1400" b="1" kern="1200" dirty="0">
                          <a:solidFill>
                            <a:schemeClr val="tx1">
                              <a:lumMod val="75000"/>
                              <a:lumOff val="25000"/>
                            </a:schemeClr>
                          </a:solidFill>
                          <a:hlinkClick r:id="rId11" action="ppaction://hlinksldjump"/>
                        </a:rPr>
                        <a:t>s. 48-53</a:t>
                      </a:r>
                      <a:endParaRPr lang="sv-SE" sz="1400" b="1" kern="1200" dirty="0">
                        <a:solidFill>
                          <a:schemeClr val="tx1">
                            <a:lumMod val="75000"/>
                            <a:lumOff val="25000"/>
                          </a:schemeClr>
                        </a:solidFill>
                        <a:latin typeface="+mn-lt"/>
                        <a:ea typeface="+mn-ea"/>
                        <a:cs typeface="+mn-cs"/>
                      </a:endParaRPr>
                    </a:p>
                  </a:txBody>
                  <a:tcPr marL="68580" marR="68580" marT="34290" marB="34290"/>
                </a:tc>
                <a:extLst>
                  <a:ext uri="{0D108BD9-81ED-4DB2-BD59-A6C34878D82A}">
                    <a16:rowId xmlns:a16="http://schemas.microsoft.com/office/drawing/2014/main" val="966008089"/>
                  </a:ext>
                </a:extLst>
              </a:tr>
            </a:tbl>
          </a:graphicData>
        </a:graphic>
      </p:graphicFrame>
    </p:spTree>
    <p:extLst>
      <p:ext uri="{BB962C8B-B14F-4D97-AF65-F5344CB8AC3E}">
        <p14:creationId xmlns:p14="http://schemas.microsoft.com/office/powerpoint/2010/main" val="751266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7258051" cy="443199"/>
          </a:xfrm>
        </p:spPr>
        <p:txBody>
          <a:bodyPr/>
          <a:lstStyle/>
          <a:p>
            <a:r>
              <a:rPr lang="sv-SE"/>
              <a:t>Vad kan utbildningssektorn göra?</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30</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B1434080-6110-22CD-02AA-5C8BC345DF92}"/>
              </a:ext>
            </a:extLst>
          </p:cNvPr>
          <p:cNvSpPr txBox="1">
            <a:spLocks/>
          </p:cNvSpPr>
          <p:nvPr/>
        </p:nvSpPr>
        <p:spPr>
          <a:xfrm>
            <a:off x="942976" y="1832595"/>
            <a:ext cx="4072856" cy="3194280"/>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fontAlgn="base">
              <a:lnSpc>
                <a:spcPct val="90000"/>
              </a:lnSpc>
              <a:spcBef>
                <a:spcPts val="360"/>
              </a:spcBef>
              <a:spcAft>
                <a:spcPts val="360"/>
              </a:spcAft>
            </a:pPr>
            <a:r>
              <a:rPr lang="sv-SE" altLang="sv-SE" sz="1400" dirty="0">
                <a:solidFill>
                  <a:srgbClr val="404040"/>
                </a:solidFill>
                <a:latin typeface="Arial"/>
              </a:rPr>
              <a:t>Aktivt arbete för att förebygga, identifiera, kartlägga och analysera kränkande behandling.</a:t>
            </a:r>
          </a:p>
          <a:p>
            <a:pPr marL="162874" indent="-162874" defTabSz="822940" fontAlgn="base">
              <a:lnSpc>
                <a:spcPct val="90000"/>
              </a:lnSpc>
              <a:spcBef>
                <a:spcPts val="360"/>
              </a:spcBef>
              <a:spcAft>
                <a:spcPts val="360"/>
              </a:spcAft>
            </a:pPr>
            <a:r>
              <a:rPr lang="sv-SE" sz="1400" dirty="0">
                <a:solidFill>
                  <a:srgbClr val="404040"/>
                </a:solidFill>
                <a:latin typeface="Arial"/>
              </a:rPr>
              <a:t>Aktivt motverka tendenser till diskriminering som har samband med diskrimineringsgrunderna, bland annat etnisk tillhörighet, religion, identitet och uttryck.</a:t>
            </a:r>
          </a:p>
          <a:p>
            <a:pPr marL="162874" indent="-162874" defTabSz="822940" fontAlgn="base">
              <a:lnSpc>
                <a:spcPct val="90000"/>
              </a:lnSpc>
              <a:spcBef>
                <a:spcPts val="360"/>
              </a:spcBef>
              <a:spcAft>
                <a:spcPts val="360"/>
              </a:spcAft>
            </a:pPr>
            <a:r>
              <a:rPr lang="sv-SE" sz="1400" dirty="0">
                <a:solidFill>
                  <a:srgbClr val="404040"/>
                </a:solidFill>
                <a:latin typeface="Arial"/>
              </a:rPr>
              <a:t>Aktivt stödja barn och elever under krig, kriser och konflikter i omvärlden, och förklara att de inte kan beskyllas för dessa situationer på grund av sin eller sina föräldrars nationella tillhörighet.</a:t>
            </a:r>
          </a:p>
          <a:p>
            <a:pPr marL="162874" indent="-162874" defTabSz="822940" fontAlgn="base">
              <a:lnSpc>
                <a:spcPct val="90000"/>
              </a:lnSpc>
              <a:spcBef>
                <a:spcPts val="360"/>
              </a:spcBef>
              <a:spcAft>
                <a:spcPts val="360"/>
              </a:spcAft>
            </a:pPr>
            <a:r>
              <a:rPr lang="sv-SE" sz="1400" dirty="0">
                <a:solidFill>
                  <a:srgbClr val="404040"/>
                </a:solidFill>
                <a:latin typeface="Arial"/>
              </a:rPr>
              <a:t>Öva eleverna i demokratiska färdigheter och samtal.</a:t>
            </a:r>
          </a:p>
        </p:txBody>
      </p:sp>
      <p:sp>
        <p:nvSpPr>
          <p:cNvPr id="6" name="Rectangle 5">
            <a:extLst>
              <a:ext uri="{FF2B5EF4-FFF2-40B4-BE49-F238E27FC236}">
                <a16:creationId xmlns:a16="http://schemas.microsoft.com/office/drawing/2014/main" id="{6F2216E6-0BF8-7A0E-8749-9FF551D5A51B}"/>
              </a:ext>
            </a:extLst>
          </p:cNvPr>
          <p:cNvSpPr/>
          <p:nvPr/>
        </p:nvSpPr>
        <p:spPr>
          <a:xfrm>
            <a:off x="0" y="0"/>
            <a:ext cx="9144000" cy="27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Utbildning</a:t>
            </a:r>
          </a:p>
        </p:txBody>
      </p:sp>
      <p:pic>
        <p:nvPicPr>
          <p:cNvPr id="3" name="Bild 2" descr="En lampa">
            <a:extLst>
              <a:ext uri="{FF2B5EF4-FFF2-40B4-BE49-F238E27FC236}">
                <a16:creationId xmlns:a16="http://schemas.microsoft.com/office/drawing/2014/main" id="{DAD1260A-3E0F-F92B-0E0B-58CA569657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0653" y="751523"/>
            <a:ext cx="3923347" cy="3923347"/>
          </a:xfrm>
          <a:prstGeom prst="rect">
            <a:avLst/>
          </a:prstGeom>
        </p:spPr>
      </p:pic>
    </p:spTree>
    <p:extLst>
      <p:ext uri="{BB962C8B-B14F-4D97-AF65-F5344CB8AC3E}">
        <p14:creationId xmlns:p14="http://schemas.microsoft.com/office/powerpoint/2010/main" val="4226352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925420" y="1489076"/>
            <a:ext cx="3791043" cy="3421062"/>
          </a:xfrm>
        </p:spPr>
        <p:txBody>
          <a:bodyPr>
            <a:normAutofit fontScale="40000" lnSpcReduction="20000"/>
          </a:bodyPr>
          <a:lstStyle/>
          <a:p>
            <a:pPr fontAlgn="base"/>
            <a:r>
              <a:rPr lang="sv-SE" sz="3500" dirty="0">
                <a:solidFill>
                  <a:srgbClr val="404040"/>
                </a:solidFill>
                <a:latin typeface="Arial"/>
              </a:rPr>
              <a:t>Vilken kunskap behöver och har skolpersonalen för att kunna motverka diskriminering och intolerans i skolmiljön? Är kunskaperna tillräckliga? </a:t>
            </a:r>
          </a:p>
          <a:p>
            <a:pPr fontAlgn="base"/>
            <a:r>
              <a:rPr lang="sv-SE" sz="3500" dirty="0">
                <a:solidFill>
                  <a:srgbClr val="404040"/>
                </a:solidFill>
                <a:latin typeface="Arial"/>
              </a:rPr>
              <a:t>Finns tillräcklig kunskap om de nationella minoriteternas situation, kultur, språk och historia hos skolpersonal? </a:t>
            </a:r>
          </a:p>
          <a:p>
            <a:pPr fontAlgn="base"/>
            <a:r>
              <a:rPr lang="sv-SE" sz="3500" dirty="0">
                <a:solidFill>
                  <a:srgbClr val="404040"/>
                </a:solidFill>
                <a:latin typeface="Arial"/>
              </a:rPr>
              <a:t>Hur kan ni motverka att förutfattade meningar om nationella minoriteter som finns bland skolpersonal får utrymme i undervisningen och skolmiljön?</a:t>
            </a:r>
          </a:p>
          <a:p>
            <a:pPr fontAlgn="base"/>
            <a:r>
              <a:rPr lang="sv-SE" sz="3500" dirty="0">
                <a:solidFill>
                  <a:srgbClr val="404040"/>
                </a:solidFill>
                <a:latin typeface="Arial"/>
              </a:rPr>
              <a:t>Finns en årlig plan för att motverka kränkande behandling och är den aktuell i verksamhetens vardagliga arbete? </a:t>
            </a:r>
          </a:p>
          <a:p>
            <a:pPr fontAlgn="base"/>
            <a:endParaRPr lang="sv-SE" altLang="sv-SE" i="1" dirty="0">
              <a:solidFill>
                <a:srgbClr val="404040"/>
              </a:solidFill>
            </a:endParaRPr>
          </a:p>
          <a:p>
            <a:pPr>
              <a:buNone/>
            </a:pPr>
            <a:endParaRPr lang="sv-SE" altLang="sv-SE" i="1" dirty="0"/>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31</a:t>
            </a:fld>
            <a:endParaRPr lang="sv-SE">
              <a:solidFill>
                <a:prstClr val="black">
                  <a:tint val="75000"/>
                </a:prstClr>
              </a:solidFill>
              <a:latin typeface="Arial"/>
            </a:endParaRPr>
          </a:p>
        </p:txBody>
      </p:sp>
      <p:sp>
        <p:nvSpPr>
          <p:cNvPr id="8" name="Rubrik 2">
            <a:extLst>
              <a:ext uri="{FF2B5EF4-FFF2-40B4-BE49-F238E27FC236}">
                <a16:creationId xmlns:a16="http://schemas.microsoft.com/office/drawing/2014/main" id="{1F6853AE-0CB2-AD05-2F40-8E3BE8526B4D}"/>
              </a:ext>
            </a:extLst>
          </p:cNvPr>
          <p:cNvSpPr txBox="1">
            <a:spLocks/>
          </p:cNvSpPr>
          <p:nvPr/>
        </p:nvSpPr>
        <p:spPr>
          <a:xfrm>
            <a:off x="942977" y="751525"/>
            <a:ext cx="7258051" cy="443198"/>
          </a:xfrm>
          <a:prstGeom prst="rect">
            <a:avLst/>
          </a:prstGeom>
        </p:spPr>
        <p:txBody>
          <a:bodyPr vert="horz" lIns="0" tIns="0" rIns="0" bIns="0" rtlCol="0" anchor="t">
            <a:spAutoFit/>
          </a:bodyPr>
          <a:lstStyle>
            <a:lvl1pPr algn="l" defTabSz="914400" rtl="0" eaLnBrk="1" latinLnBrk="0" hangingPunct="1">
              <a:spcBef>
                <a:spcPct val="0"/>
              </a:spcBef>
              <a:buNone/>
              <a:defRPr lang="sv-SE" sz="3200" b="1" kern="1200" dirty="0">
                <a:solidFill>
                  <a:schemeClr val="tx2"/>
                </a:solidFill>
                <a:latin typeface="+mj-lt"/>
                <a:ea typeface="+mj-ea"/>
                <a:cs typeface="+mj-cs"/>
              </a:defRPr>
            </a:lvl1pPr>
          </a:lstStyle>
          <a:p>
            <a:pPr defTabSz="822940"/>
            <a:r>
              <a:rPr lang="sv-SE" altLang="sv-SE" sz="2880">
                <a:solidFill>
                  <a:srgbClr val="5A7684"/>
                </a:solidFill>
                <a:latin typeface="Arial"/>
              </a:rPr>
              <a:t>Reflekterande frågeställningar</a:t>
            </a:r>
            <a:endParaRPr lang="sv-SE" sz="2880">
              <a:solidFill>
                <a:srgbClr val="5A7684"/>
              </a:solidFill>
              <a:latin typeface="Arial"/>
            </a:endParaRPr>
          </a:p>
        </p:txBody>
      </p:sp>
      <p:sp>
        <p:nvSpPr>
          <p:cNvPr id="2" name="Rectangle 1">
            <a:extLst>
              <a:ext uri="{FF2B5EF4-FFF2-40B4-BE49-F238E27FC236}">
                <a16:creationId xmlns:a16="http://schemas.microsoft.com/office/drawing/2014/main" id="{AE4A92C5-ED23-12C4-DBE9-D15F06CE1566}"/>
              </a:ext>
            </a:extLst>
          </p:cNvPr>
          <p:cNvSpPr/>
          <p:nvPr/>
        </p:nvSpPr>
        <p:spPr>
          <a:xfrm>
            <a:off x="0" y="0"/>
            <a:ext cx="9144000" cy="27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Utbildning</a:t>
            </a:r>
          </a:p>
        </p:txBody>
      </p:sp>
      <p:pic>
        <p:nvPicPr>
          <p:cNvPr id="5" name="Platshållare för bild 6">
            <a:extLst>
              <a:ext uri="{FF2B5EF4-FFF2-40B4-BE49-F238E27FC236}">
                <a16:creationId xmlns:a16="http://schemas.microsoft.com/office/drawing/2014/main" id="{A655C271-3BF3-C62B-891A-A6032277A9C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p:blipFill>
        <p:spPr>
          <a:xfrm>
            <a:off x="5094288" y="1489075"/>
            <a:ext cx="3421062" cy="3421063"/>
          </a:xfrm>
          <a:noFill/>
        </p:spPr>
      </p:pic>
    </p:spTree>
    <p:extLst>
      <p:ext uri="{BB962C8B-B14F-4D97-AF65-F5344CB8AC3E}">
        <p14:creationId xmlns:p14="http://schemas.microsoft.com/office/powerpoint/2010/main" val="1645837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57B11DA0-0B46-0C81-9011-620A945656FC}"/>
              </a:ext>
            </a:extLst>
          </p:cNvPr>
          <p:cNvSpPr>
            <a:spLocks noGrp="1"/>
          </p:cNvSpPr>
          <p:nvPr>
            <p:ph type="sldNum" sz="quarter" idx="12"/>
          </p:nvPr>
        </p:nvSpPr>
        <p:spPr>
          <a:xfrm>
            <a:off x="3649663" y="5296964"/>
            <a:ext cx="2133600" cy="304271"/>
          </a:xfrm>
        </p:spPr>
        <p:txBody>
          <a:bodyPr/>
          <a:lstStyle/>
          <a:p>
            <a:pPr>
              <a:spcAft>
                <a:spcPts val="600"/>
              </a:spcAft>
            </a:pPr>
            <a:fld id="{555A968A-E0AF-44DF-8545-852B31FD1DE1}" type="slidenum">
              <a:rPr lang="sv-SE" smtClean="0"/>
              <a:pPr>
                <a:spcAft>
                  <a:spcPts val="600"/>
                </a:spcAft>
              </a:pPr>
              <a:t>32</a:t>
            </a:fld>
            <a:endParaRPr lang="sv-SE"/>
          </a:p>
        </p:txBody>
      </p:sp>
      <p:pic>
        <p:nvPicPr>
          <p:cNvPr id="3" name="Bildobjekt 2">
            <a:extLst>
              <a:ext uri="{FF2B5EF4-FFF2-40B4-BE49-F238E27FC236}">
                <a16:creationId xmlns:a16="http://schemas.microsoft.com/office/drawing/2014/main" id="{3034CDC2-B883-479A-2282-E9936AF4A87E}"/>
              </a:ext>
            </a:extLst>
          </p:cNvPr>
          <p:cNvPicPr>
            <a:picLocks noChangeAspect="1"/>
          </p:cNvPicPr>
          <p:nvPr/>
        </p:nvPicPr>
        <p:blipFill>
          <a:blip r:embed="rId3" cstate="print">
            <a:extLst>
              <a:ext uri="{28A0092B-C50C-407E-A947-70E740481C1C}">
                <a14:useLocalDpi xmlns:a14="http://schemas.microsoft.com/office/drawing/2010/main"/>
              </a:ext>
            </a:extLst>
          </a:blip>
          <a:srcRect r="-2" b="-2"/>
          <a:stretch/>
        </p:blipFill>
        <p:spPr>
          <a:xfrm>
            <a:off x="71438" y="69851"/>
            <a:ext cx="8821737" cy="5559425"/>
          </a:xfrm>
          <a:prstGeom prst="rect">
            <a:avLst/>
          </a:prstGeom>
          <a:noFill/>
        </p:spPr>
      </p:pic>
      <p:sp>
        <p:nvSpPr>
          <p:cNvPr id="13" name="Rubrik 2">
            <a:extLst>
              <a:ext uri="{FF2B5EF4-FFF2-40B4-BE49-F238E27FC236}">
                <a16:creationId xmlns:a16="http://schemas.microsoft.com/office/drawing/2014/main" id="{D1F46F27-B83F-AF4C-C973-DFFF7733DD86}"/>
              </a:ext>
            </a:extLst>
          </p:cNvPr>
          <p:cNvSpPr txBox="1">
            <a:spLocks/>
          </p:cNvSpPr>
          <p:nvPr/>
        </p:nvSpPr>
        <p:spPr>
          <a:xfrm>
            <a:off x="539750" y="517525"/>
            <a:ext cx="8064501" cy="387798"/>
          </a:xfrm>
          <a:prstGeom prst="rect">
            <a:avLst/>
          </a:prstGeom>
        </p:spPr>
        <p:txBody>
          <a:bodyPr vert="horz" lIns="0" tIns="0" rIns="0" bIns="0" rtlCol="0" anchor="t">
            <a:normAutofit/>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defTabSz="822940">
              <a:spcAft>
                <a:spcPts val="600"/>
              </a:spcAft>
            </a:pPr>
            <a:r>
              <a:rPr lang="sv-SE" sz="2520" b="1" i="1" kern="1200" dirty="0">
                <a:solidFill>
                  <a:schemeClr val="tx1"/>
                </a:solidFill>
                <a:latin typeface="+mj-lt"/>
                <a:ea typeface="+mj-ea"/>
                <a:cs typeface="+mj-cs"/>
              </a:rPr>
              <a:t>Kultur och bibliotek</a:t>
            </a:r>
            <a:r>
              <a:rPr lang="sv-SE" sz="2520" b="1" kern="1200" dirty="0">
                <a:solidFill>
                  <a:schemeClr val="tx1"/>
                </a:solidFill>
                <a:latin typeface="+mj-lt"/>
                <a:ea typeface="+mj-ea"/>
                <a:cs typeface="+mj-cs"/>
              </a:rPr>
              <a:t> </a:t>
            </a:r>
          </a:p>
        </p:txBody>
      </p:sp>
    </p:spTree>
    <p:extLst>
      <p:ext uri="{BB962C8B-B14F-4D97-AF65-F5344CB8AC3E}">
        <p14:creationId xmlns:p14="http://schemas.microsoft.com/office/powerpoint/2010/main" val="2329667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57953" y="640723"/>
            <a:ext cx="8064501" cy="443198"/>
          </a:xfrm>
        </p:spPr>
        <p:txBody>
          <a:bodyPr/>
          <a:lstStyle/>
          <a:p>
            <a:r>
              <a:rPr lang="sv-SE"/>
              <a:t>Lagar och bestämmelser </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33</a:t>
            </a:fld>
            <a:endParaRPr lang="sv-SE">
              <a:solidFill>
                <a:prstClr val="black">
                  <a:tint val="75000"/>
                </a:prstClr>
              </a:solidFill>
              <a:latin typeface="Arial"/>
            </a:endParaRPr>
          </a:p>
        </p:txBody>
      </p:sp>
      <p:sp>
        <p:nvSpPr>
          <p:cNvPr id="6" name="Rectangle 5">
            <a:extLst>
              <a:ext uri="{FF2B5EF4-FFF2-40B4-BE49-F238E27FC236}">
                <a16:creationId xmlns:a16="http://schemas.microsoft.com/office/drawing/2014/main" id="{F031BB86-B67D-DD6A-D909-169F002C1180}"/>
              </a:ext>
            </a:extLst>
          </p:cNvPr>
          <p:cNvSpPr/>
          <p:nvPr/>
        </p:nvSpPr>
        <p:spPr>
          <a:xfrm>
            <a:off x="0" y="-2267"/>
            <a:ext cx="9144000" cy="2710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Kultur och bibliotek</a:t>
            </a:r>
          </a:p>
        </p:txBody>
      </p:sp>
      <p:sp>
        <p:nvSpPr>
          <p:cNvPr id="5" name="Rektangel med rundade hörn på samma sida 14">
            <a:extLst>
              <a:ext uri="{FF2B5EF4-FFF2-40B4-BE49-F238E27FC236}">
                <a16:creationId xmlns:a16="http://schemas.microsoft.com/office/drawing/2014/main" id="{57B74CB5-D186-B50E-8071-8C2E0D190D87}"/>
              </a:ext>
            </a:extLst>
          </p:cNvPr>
          <p:cNvSpPr/>
          <p:nvPr/>
        </p:nvSpPr>
        <p:spPr>
          <a:xfrm rot="5400000">
            <a:off x="1869032" y="2617436"/>
            <a:ext cx="271037" cy="2088959"/>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Diskrimineringslagen</a:t>
            </a:r>
          </a:p>
        </p:txBody>
      </p:sp>
      <p:sp>
        <p:nvSpPr>
          <p:cNvPr id="7" name="Rektangel med rundade hörn på samma sida 15">
            <a:extLst>
              <a:ext uri="{FF2B5EF4-FFF2-40B4-BE49-F238E27FC236}">
                <a16:creationId xmlns:a16="http://schemas.microsoft.com/office/drawing/2014/main" id="{F4060677-2599-D87C-975F-D779DDD89AE5}"/>
              </a:ext>
            </a:extLst>
          </p:cNvPr>
          <p:cNvSpPr/>
          <p:nvPr/>
        </p:nvSpPr>
        <p:spPr>
          <a:xfrm rot="5400000">
            <a:off x="1851619" y="607738"/>
            <a:ext cx="271038" cy="2089800"/>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Bibliotekslagen</a:t>
            </a:r>
          </a:p>
        </p:txBody>
      </p:sp>
      <p:sp>
        <p:nvSpPr>
          <p:cNvPr id="11" name="textruta 16">
            <a:extLst>
              <a:ext uri="{FF2B5EF4-FFF2-40B4-BE49-F238E27FC236}">
                <a16:creationId xmlns:a16="http://schemas.microsoft.com/office/drawing/2014/main" id="{C33A349D-25E1-8A6D-540C-6084E8379C64}"/>
              </a:ext>
            </a:extLst>
          </p:cNvPr>
          <p:cNvSpPr txBox="1"/>
          <p:nvPr/>
        </p:nvSpPr>
        <p:spPr>
          <a:xfrm>
            <a:off x="960074" y="3742490"/>
            <a:ext cx="4747873" cy="730230"/>
          </a:xfrm>
          <a:prstGeom prst="rect">
            <a:avLst/>
          </a:prstGeom>
          <a:noFill/>
        </p:spPr>
        <p:txBody>
          <a:bodyPr wrap="square" lIns="0" tIns="64800" rIns="0" bIns="0" rtlCol="0">
            <a:spAutoFit/>
          </a:bodyPr>
          <a:lstStyle/>
          <a:p>
            <a:pPr defTabSz="822940">
              <a:spcAft>
                <a:spcPts val="540"/>
              </a:spcAft>
            </a:pPr>
            <a:r>
              <a:rPr lang="sv-SE" sz="1400">
                <a:solidFill>
                  <a:prstClr val="black">
                    <a:lumMod val="75000"/>
                    <a:lumOff val="25000"/>
                  </a:prstClr>
                </a:solidFill>
                <a:latin typeface="Arial"/>
              </a:rPr>
              <a:t>Diskrimineringslagen innehåller en bestämmelse om förbud mot diskriminering när offentligt anställda möter allmänheten, som innefattar biblioteksverksamheter.</a:t>
            </a:r>
          </a:p>
        </p:txBody>
      </p:sp>
      <p:sp>
        <p:nvSpPr>
          <p:cNvPr id="13" name="textruta 16">
            <a:extLst>
              <a:ext uri="{FF2B5EF4-FFF2-40B4-BE49-F238E27FC236}">
                <a16:creationId xmlns:a16="http://schemas.microsoft.com/office/drawing/2014/main" id="{7602ECB9-2559-7B7D-0FE9-349968056107}"/>
              </a:ext>
            </a:extLst>
          </p:cNvPr>
          <p:cNvSpPr txBox="1"/>
          <p:nvPr/>
        </p:nvSpPr>
        <p:spPr>
          <a:xfrm>
            <a:off x="952838" y="1762397"/>
            <a:ext cx="4747873" cy="1142651"/>
          </a:xfrm>
          <a:prstGeom prst="rect">
            <a:avLst/>
          </a:prstGeom>
          <a:noFill/>
        </p:spPr>
        <p:txBody>
          <a:bodyPr wrap="square" lIns="0" tIns="64800" rIns="0" bIns="0" rtlCol="0">
            <a:spAutoFit/>
          </a:bodyPr>
          <a:lstStyle/>
          <a:p>
            <a:pPr defTabSz="822940">
              <a:spcAft>
                <a:spcPts val="540"/>
              </a:spcAft>
            </a:pPr>
            <a:r>
              <a:rPr lang="sv-SE" sz="1400">
                <a:solidFill>
                  <a:prstClr val="black">
                    <a:lumMod val="75000"/>
                    <a:lumOff val="25000"/>
                  </a:prstClr>
                </a:solidFill>
                <a:latin typeface="Arial"/>
              </a:rPr>
              <a:t>Enligt bibliotekslagen ska biblioteken koppla sin verksamhet till relevant lagstiftning. Det allmänna biblioteksväsendet ska ägna särskild uppmärksamhet åt de nationella minoriteterna och personer som har annat modersmål än svenska, bland annat genom att erbjuda litteratur på minoritetsspråken.</a:t>
            </a:r>
          </a:p>
        </p:txBody>
      </p:sp>
      <p:grpSp>
        <p:nvGrpSpPr>
          <p:cNvPr id="3" name="Group 2">
            <a:extLst>
              <a:ext uri="{FF2B5EF4-FFF2-40B4-BE49-F238E27FC236}">
                <a16:creationId xmlns:a16="http://schemas.microsoft.com/office/drawing/2014/main" id="{EE5B98EA-9F5D-FD70-82A4-1BFFFA7FF1B5}"/>
              </a:ext>
            </a:extLst>
          </p:cNvPr>
          <p:cNvGrpSpPr/>
          <p:nvPr/>
        </p:nvGrpSpPr>
        <p:grpSpPr>
          <a:xfrm>
            <a:off x="6205604" y="2034366"/>
            <a:ext cx="2421444" cy="2009270"/>
            <a:chOff x="6553694" y="2243561"/>
            <a:chExt cx="1904052" cy="1579947"/>
          </a:xfrm>
        </p:grpSpPr>
        <p:pic>
          <p:nvPicPr>
            <p:cNvPr id="8" name="Bildobjekt 8">
              <a:extLst>
                <a:ext uri="{FF2B5EF4-FFF2-40B4-BE49-F238E27FC236}">
                  <a16:creationId xmlns:a16="http://schemas.microsoft.com/office/drawing/2014/main" id="{FC5DDE0D-0E60-E2F3-89BE-95DC0791682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418017">
              <a:off x="7209295" y="2453227"/>
              <a:ext cx="1248451" cy="1370281"/>
            </a:xfrm>
            <a:prstGeom prst="rect">
              <a:avLst/>
            </a:prstGeom>
            <a:effectLst>
              <a:outerShdw blurRad="50800" dist="38100" dir="2700000" algn="tl" rotWithShape="0">
                <a:prstClr val="black">
                  <a:alpha val="40000"/>
                </a:prstClr>
              </a:outerShdw>
            </a:effectLst>
          </p:spPr>
        </p:pic>
        <p:pic>
          <p:nvPicPr>
            <p:cNvPr id="9" name="Bildobjekt 8">
              <a:extLst>
                <a:ext uri="{FF2B5EF4-FFF2-40B4-BE49-F238E27FC236}">
                  <a16:creationId xmlns:a16="http://schemas.microsoft.com/office/drawing/2014/main" id="{D06CF35F-39AC-B0DC-ABD1-E6F36C3F02D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20622105">
              <a:off x="6553694" y="2243561"/>
              <a:ext cx="1130242" cy="122787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447346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34</a:t>
            </a:fld>
            <a:endParaRPr lang="sv-SE">
              <a:solidFill>
                <a:prstClr val="black">
                  <a:tint val="75000"/>
                </a:prstClr>
              </a:solidFill>
              <a:latin typeface="Arial"/>
            </a:endParaRPr>
          </a:p>
        </p:txBody>
      </p:sp>
      <p:sp>
        <p:nvSpPr>
          <p:cNvPr id="5" name="Rektangel med rundade hörn på samma sida 14">
            <a:extLst>
              <a:ext uri="{FF2B5EF4-FFF2-40B4-BE49-F238E27FC236}">
                <a16:creationId xmlns:a16="http://schemas.microsoft.com/office/drawing/2014/main" id="{57B74CB5-D186-B50E-8071-8C2E0D190D87}"/>
              </a:ext>
            </a:extLst>
          </p:cNvPr>
          <p:cNvSpPr/>
          <p:nvPr/>
        </p:nvSpPr>
        <p:spPr>
          <a:xfrm rot="5400000">
            <a:off x="1880602" y="623528"/>
            <a:ext cx="244208" cy="2088959"/>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Språklagen</a:t>
            </a:r>
          </a:p>
        </p:txBody>
      </p:sp>
      <p:sp>
        <p:nvSpPr>
          <p:cNvPr id="7" name="Rektangel med rundade hörn på samma sida 15">
            <a:extLst>
              <a:ext uri="{FF2B5EF4-FFF2-40B4-BE49-F238E27FC236}">
                <a16:creationId xmlns:a16="http://schemas.microsoft.com/office/drawing/2014/main" id="{F4060677-2599-D87C-975F-D779DDD89AE5}"/>
              </a:ext>
            </a:extLst>
          </p:cNvPr>
          <p:cNvSpPr/>
          <p:nvPr/>
        </p:nvSpPr>
        <p:spPr>
          <a:xfrm rot="5400000">
            <a:off x="1881024" y="1812600"/>
            <a:ext cx="244206" cy="2089800"/>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Minoritetslagen</a:t>
            </a:r>
          </a:p>
        </p:txBody>
      </p:sp>
      <p:sp>
        <p:nvSpPr>
          <p:cNvPr id="11" name="textruta 16">
            <a:extLst>
              <a:ext uri="{FF2B5EF4-FFF2-40B4-BE49-F238E27FC236}">
                <a16:creationId xmlns:a16="http://schemas.microsoft.com/office/drawing/2014/main" id="{C33A349D-25E1-8A6D-540C-6084E8379C64}"/>
              </a:ext>
            </a:extLst>
          </p:cNvPr>
          <p:cNvSpPr txBox="1"/>
          <p:nvPr/>
        </p:nvSpPr>
        <p:spPr>
          <a:xfrm>
            <a:off x="958228" y="1740732"/>
            <a:ext cx="5421369" cy="730230"/>
          </a:xfrm>
          <a:prstGeom prst="rect">
            <a:avLst/>
          </a:prstGeom>
          <a:noFill/>
        </p:spPr>
        <p:txBody>
          <a:bodyPr wrap="square" lIns="0" tIns="64800" rIns="0" bIns="0" rtlCol="0">
            <a:spAutoFit/>
          </a:bodyPr>
          <a:lstStyle/>
          <a:p>
            <a:pPr defTabSz="822940">
              <a:spcAft>
                <a:spcPts val="540"/>
              </a:spcAft>
            </a:pPr>
            <a:r>
              <a:rPr lang="sv-SE" sz="1400">
                <a:solidFill>
                  <a:prstClr val="black">
                    <a:lumMod val="75000"/>
                    <a:lumOff val="25000"/>
                  </a:prstClr>
                </a:solidFill>
                <a:latin typeface="Arial"/>
              </a:rPr>
              <a:t>I språklagen framgår att Det allmänna har ett särskilt ansvar för att skydda och främja de nationella minoritetsspråken. Biblioteken är en tydlig del av det allmänna och har därför ett särskilt ansvar. </a:t>
            </a:r>
          </a:p>
        </p:txBody>
      </p:sp>
      <p:sp>
        <p:nvSpPr>
          <p:cNvPr id="13" name="textruta 16">
            <a:extLst>
              <a:ext uri="{FF2B5EF4-FFF2-40B4-BE49-F238E27FC236}">
                <a16:creationId xmlns:a16="http://schemas.microsoft.com/office/drawing/2014/main" id="{7602ECB9-2559-7B7D-0FE9-349968056107}"/>
              </a:ext>
            </a:extLst>
          </p:cNvPr>
          <p:cNvSpPr txBox="1"/>
          <p:nvPr/>
        </p:nvSpPr>
        <p:spPr>
          <a:xfrm>
            <a:off x="964635" y="2975031"/>
            <a:ext cx="5421369" cy="1853102"/>
          </a:xfrm>
          <a:prstGeom prst="rect">
            <a:avLst/>
          </a:prstGeom>
          <a:noFill/>
        </p:spPr>
        <p:txBody>
          <a:bodyPr wrap="square" lIns="0" tIns="64800" rIns="0" bIns="0" rtlCol="0">
            <a:spAutoFit/>
          </a:bodyPr>
          <a:lstStyle/>
          <a:p>
            <a:pPr defTabSz="822940">
              <a:spcAft>
                <a:spcPts val="540"/>
              </a:spcAft>
            </a:pPr>
            <a:r>
              <a:rPr lang="sv-SE" sz="1400">
                <a:solidFill>
                  <a:prstClr val="black">
                    <a:lumMod val="75000"/>
                    <a:lumOff val="25000"/>
                  </a:prstClr>
                </a:solidFill>
                <a:latin typeface="Arial"/>
              </a:rPr>
              <a:t>Enligt minoritetslagen ska det allmänna skydda och främja minoritetsspråken samt stödja de nationella minoriteternas kultur. Lagen beskriver även nationella minoriteters rätt till inflytande och delaktighet. Det innebär att biblioteken behöver skapa forum där minoriteter kan påverka verksamheten</a:t>
            </a:r>
            <a:r>
              <a:rPr lang="sv-SE" sz="1400">
                <a:solidFill>
                  <a:prstClr val="black">
                    <a:lumMod val="75000"/>
                    <a:lumOff val="25000"/>
                  </a:prstClr>
                </a:solidFill>
              </a:rPr>
              <a:t>. En tydlig process där nationella minoriteter bör ges inflytande är i framtagandet av en ny kommunal- eller regionalbiblioteksplan.</a:t>
            </a:r>
          </a:p>
          <a:p>
            <a:pPr defTabSz="822940">
              <a:spcAft>
                <a:spcPts val="540"/>
              </a:spcAft>
            </a:pPr>
            <a:endParaRPr lang="sv-SE" sz="1400">
              <a:solidFill>
                <a:prstClr val="black">
                  <a:lumMod val="75000"/>
                  <a:lumOff val="25000"/>
                </a:prstClr>
              </a:solidFill>
              <a:latin typeface="Arial"/>
            </a:endParaRPr>
          </a:p>
        </p:txBody>
      </p:sp>
      <p:sp>
        <p:nvSpPr>
          <p:cNvPr id="9" name="Rectangle 8">
            <a:extLst>
              <a:ext uri="{FF2B5EF4-FFF2-40B4-BE49-F238E27FC236}">
                <a16:creationId xmlns:a16="http://schemas.microsoft.com/office/drawing/2014/main" id="{3C4C2531-E77A-4135-1336-E068322E969E}"/>
              </a:ext>
            </a:extLst>
          </p:cNvPr>
          <p:cNvSpPr/>
          <p:nvPr/>
        </p:nvSpPr>
        <p:spPr>
          <a:xfrm>
            <a:off x="0" y="-2267"/>
            <a:ext cx="9144000" cy="2710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Kultur och bibliotek</a:t>
            </a:r>
          </a:p>
        </p:txBody>
      </p:sp>
      <p:grpSp>
        <p:nvGrpSpPr>
          <p:cNvPr id="10" name="Group 9">
            <a:extLst>
              <a:ext uri="{FF2B5EF4-FFF2-40B4-BE49-F238E27FC236}">
                <a16:creationId xmlns:a16="http://schemas.microsoft.com/office/drawing/2014/main" id="{E15E183F-F0BC-1620-7C3C-CB1BBBE53255}"/>
              </a:ext>
            </a:extLst>
          </p:cNvPr>
          <p:cNvGrpSpPr/>
          <p:nvPr/>
        </p:nvGrpSpPr>
        <p:grpSpPr>
          <a:xfrm>
            <a:off x="6205604" y="2034366"/>
            <a:ext cx="2421444" cy="2009270"/>
            <a:chOff x="6553694" y="2243561"/>
            <a:chExt cx="1904052" cy="1579947"/>
          </a:xfrm>
        </p:grpSpPr>
        <p:pic>
          <p:nvPicPr>
            <p:cNvPr id="14" name="Bildobjekt 8">
              <a:extLst>
                <a:ext uri="{FF2B5EF4-FFF2-40B4-BE49-F238E27FC236}">
                  <a16:creationId xmlns:a16="http://schemas.microsoft.com/office/drawing/2014/main" id="{89F34DA8-C129-2C41-7032-96495D3BBE2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418017">
              <a:off x="7209295" y="2453227"/>
              <a:ext cx="1248451" cy="1370281"/>
            </a:xfrm>
            <a:prstGeom prst="rect">
              <a:avLst/>
            </a:prstGeom>
            <a:effectLst>
              <a:outerShdw blurRad="50800" dist="38100" dir="2700000" algn="tl" rotWithShape="0">
                <a:prstClr val="black">
                  <a:alpha val="40000"/>
                </a:prstClr>
              </a:outerShdw>
            </a:effectLst>
          </p:spPr>
        </p:pic>
        <p:pic>
          <p:nvPicPr>
            <p:cNvPr id="15" name="Bildobjekt 8">
              <a:extLst>
                <a:ext uri="{FF2B5EF4-FFF2-40B4-BE49-F238E27FC236}">
                  <a16:creationId xmlns:a16="http://schemas.microsoft.com/office/drawing/2014/main" id="{3FAF4B21-D089-AAF3-A5C2-13FFC72376B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20622105">
              <a:off x="6553694" y="2243561"/>
              <a:ext cx="1130242" cy="1227878"/>
            </a:xfrm>
            <a:prstGeom prst="rect">
              <a:avLst/>
            </a:prstGeom>
            <a:effectLst>
              <a:outerShdw blurRad="50800" dist="38100" dir="2700000" algn="tl" rotWithShape="0">
                <a:prstClr val="black">
                  <a:alpha val="40000"/>
                </a:prstClr>
              </a:outerShdw>
            </a:effectLst>
          </p:spPr>
        </p:pic>
      </p:grpSp>
      <p:sp>
        <p:nvSpPr>
          <p:cNvPr id="8" name="Rubrik 1">
            <a:extLst>
              <a:ext uri="{FF2B5EF4-FFF2-40B4-BE49-F238E27FC236}">
                <a16:creationId xmlns:a16="http://schemas.microsoft.com/office/drawing/2014/main" id="{AA6CD526-34B1-6391-2CEE-772E54A9C3D2}"/>
              </a:ext>
            </a:extLst>
          </p:cNvPr>
          <p:cNvSpPr txBox="1">
            <a:spLocks/>
          </p:cNvSpPr>
          <p:nvPr/>
        </p:nvSpPr>
        <p:spPr>
          <a:xfrm>
            <a:off x="957953" y="640723"/>
            <a:ext cx="8064501" cy="443198"/>
          </a:xfrm>
          <a:prstGeom prst="rect">
            <a:avLst/>
          </a:prstGeom>
        </p:spPr>
        <p:txBody>
          <a:bodyPr vert="horz" lIns="0" tIns="0" rIns="0" bIns="0" rtlCol="0" anchor="t">
            <a:spAutoFit/>
          </a:bodyPr>
          <a:lstStyle>
            <a:lvl1pPr algn="l" defTabSz="822940" rtl="0" eaLnBrk="1" latinLnBrk="0" hangingPunct="1">
              <a:spcBef>
                <a:spcPct val="0"/>
              </a:spcBef>
              <a:buNone/>
              <a:defRPr lang="sv-SE" sz="2880" b="1" kern="1200" dirty="0">
                <a:solidFill>
                  <a:schemeClr val="tx2"/>
                </a:solidFill>
                <a:latin typeface="+mj-lt"/>
                <a:ea typeface="+mj-ea"/>
                <a:cs typeface="+mj-cs"/>
              </a:defRPr>
            </a:lvl1pPr>
          </a:lstStyle>
          <a:p>
            <a:r>
              <a:rPr lang="sv-SE"/>
              <a:t>Lagar och bestämmelser </a:t>
            </a:r>
          </a:p>
        </p:txBody>
      </p:sp>
    </p:spTree>
    <p:extLst>
      <p:ext uri="{BB962C8B-B14F-4D97-AF65-F5344CB8AC3E}">
        <p14:creationId xmlns:p14="http://schemas.microsoft.com/office/powerpoint/2010/main" val="2122154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5847683" cy="443199"/>
          </a:xfrm>
        </p:spPr>
        <p:txBody>
          <a:bodyPr/>
          <a:lstStyle/>
          <a:p>
            <a:r>
              <a:rPr lang="sv-SE"/>
              <a:t>Utsatthet inom kultur och bibliotek</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35</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20BC5EC2-F450-AE8C-CDC0-EC43289C8A46}"/>
              </a:ext>
            </a:extLst>
          </p:cNvPr>
          <p:cNvSpPr txBox="1">
            <a:spLocks/>
          </p:cNvSpPr>
          <p:nvPr/>
        </p:nvSpPr>
        <p:spPr>
          <a:xfrm>
            <a:off x="942976" y="1626164"/>
            <a:ext cx="5022380" cy="3337314"/>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a:lnSpc>
                <a:spcPct val="90000"/>
              </a:lnSpc>
              <a:spcBef>
                <a:spcPts val="360"/>
              </a:spcBef>
              <a:spcAft>
                <a:spcPts val="360"/>
              </a:spcAft>
            </a:pPr>
            <a:r>
              <a:rPr lang="sv-SE" sz="1400">
                <a:solidFill>
                  <a:prstClr val="black">
                    <a:lumMod val="75000"/>
                    <a:lumOff val="25000"/>
                  </a:prstClr>
                </a:solidFill>
                <a:latin typeface="Arial"/>
              </a:rPr>
              <a:t>De nationella minoritetsspråken är centrala för kultur och identitet, men riskerar att försvinna på grund av tidigare assimileringspolitik.</a:t>
            </a:r>
          </a:p>
          <a:p>
            <a:pPr marL="162874" indent="-162874" defTabSz="822940">
              <a:lnSpc>
                <a:spcPct val="90000"/>
              </a:lnSpc>
              <a:spcBef>
                <a:spcPts val="360"/>
              </a:spcBef>
              <a:spcAft>
                <a:spcPts val="360"/>
              </a:spcAft>
            </a:pPr>
            <a:r>
              <a:rPr lang="sv-SE" sz="1400">
                <a:solidFill>
                  <a:prstClr val="black">
                    <a:lumMod val="75000"/>
                    <a:lumOff val="25000"/>
                  </a:prstClr>
                </a:solidFill>
                <a:latin typeface="Arial"/>
              </a:rPr>
              <a:t>Assimileringspolitiken har gjort att många förlorat sitt språk, vilket påverkar möjligheten att bevara kultur och identitet.</a:t>
            </a:r>
          </a:p>
          <a:p>
            <a:pPr marL="162874" indent="-162874" defTabSz="822940">
              <a:lnSpc>
                <a:spcPct val="90000"/>
              </a:lnSpc>
              <a:spcBef>
                <a:spcPts val="360"/>
              </a:spcBef>
              <a:spcAft>
                <a:spcPts val="360"/>
              </a:spcAft>
            </a:pPr>
            <a:r>
              <a:rPr lang="sv-SE" sz="1400">
                <a:solidFill>
                  <a:prstClr val="black">
                    <a:lumMod val="75000"/>
                    <a:lumOff val="25000"/>
                  </a:prstClr>
                </a:solidFill>
                <a:latin typeface="Arial"/>
              </a:rPr>
              <a:t>Allmänna bibliotek spelar en viktig roll i att främja språklig utveckling av minoritetsspråk, minoritetskulturer och individers identitetsskapande.</a:t>
            </a:r>
          </a:p>
          <a:p>
            <a:pPr marL="162874" indent="-162874" defTabSz="822940">
              <a:lnSpc>
                <a:spcPct val="90000"/>
              </a:lnSpc>
              <a:spcBef>
                <a:spcPts val="360"/>
              </a:spcBef>
              <a:spcAft>
                <a:spcPts val="360"/>
              </a:spcAft>
            </a:pPr>
            <a:r>
              <a:rPr lang="sv-SE" sz="1400" err="1">
                <a:solidFill>
                  <a:prstClr val="black">
                    <a:lumMod val="75000"/>
                    <a:lumOff val="25000"/>
                  </a:prstClr>
                </a:solidFill>
                <a:latin typeface="Arial"/>
              </a:rPr>
              <a:t>Revitalisering</a:t>
            </a:r>
            <a:r>
              <a:rPr lang="sv-SE" sz="1400">
                <a:solidFill>
                  <a:prstClr val="black">
                    <a:lumMod val="75000"/>
                    <a:lumOff val="25000"/>
                  </a:prstClr>
                </a:solidFill>
                <a:latin typeface="Arial"/>
              </a:rPr>
              <a:t> innebär att ge nytt liv åt hotade språk, t.ex. genom samarbete mellan offentlig sektor, civilsamhället och privatpersoner för att fler ska använda minoritetsspråken.</a:t>
            </a:r>
          </a:p>
          <a:p>
            <a:pPr marL="162874" indent="-162874" defTabSz="822940">
              <a:lnSpc>
                <a:spcPct val="90000"/>
              </a:lnSpc>
              <a:spcBef>
                <a:spcPts val="360"/>
              </a:spcBef>
              <a:spcAft>
                <a:spcPts val="360"/>
              </a:spcAft>
            </a:pPr>
            <a:r>
              <a:rPr lang="sv-SE" sz="1400">
                <a:solidFill>
                  <a:prstClr val="black">
                    <a:lumMod val="75000"/>
                    <a:lumOff val="25000"/>
                  </a:prstClr>
                </a:solidFill>
                <a:latin typeface="Arial"/>
              </a:rPr>
              <a:t>Bevarande av minoritetsspråken bidrar till en rikare och mer mångsidig kulturell miljö i Sverige.</a:t>
            </a:r>
            <a:endParaRPr lang="sv-SE" sz="1400">
              <a:solidFill>
                <a:srgbClr val="273943"/>
              </a:solidFill>
              <a:latin typeface="Arial"/>
            </a:endParaRPr>
          </a:p>
        </p:txBody>
      </p:sp>
      <p:sp>
        <p:nvSpPr>
          <p:cNvPr id="6" name="Rectangle 5">
            <a:extLst>
              <a:ext uri="{FF2B5EF4-FFF2-40B4-BE49-F238E27FC236}">
                <a16:creationId xmlns:a16="http://schemas.microsoft.com/office/drawing/2014/main" id="{DA6EB867-C638-9B8F-9795-6B64B5A845C2}"/>
              </a:ext>
            </a:extLst>
          </p:cNvPr>
          <p:cNvSpPr/>
          <p:nvPr/>
        </p:nvSpPr>
        <p:spPr>
          <a:xfrm>
            <a:off x="0" y="-2267"/>
            <a:ext cx="9144000" cy="2710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Kultur och bibliotek</a:t>
            </a:r>
          </a:p>
        </p:txBody>
      </p:sp>
      <p:sp>
        <p:nvSpPr>
          <p:cNvPr id="7" name="Rectangle 6">
            <a:extLst>
              <a:ext uri="{FF2B5EF4-FFF2-40B4-BE49-F238E27FC236}">
                <a16:creationId xmlns:a16="http://schemas.microsoft.com/office/drawing/2014/main" id="{D8A65EFC-304B-8CEF-85D8-9AA7982596B6}"/>
              </a:ext>
            </a:extLst>
          </p:cNvPr>
          <p:cNvSpPr/>
          <p:nvPr/>
        </p:nvSpPr>
        <p:spPr>
          <a:xfrm>
            <a:off x="6960870" y="285750"/>
            <a:ext cx="218313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t>Exempel på utsatthet inom kultur och bibliotek:</a:t>
            </a:r>
          </a:p>
          <a:p>
            <a:endParaRPr lang="sv-SE" sz="1050"/>
          </a:p>
          <a:p>
            <a:pPr marL="171450" indent="-171450">
              <a:buFont typeface="Arial" panose="020B0604020202020204" pitchFamily="34" charset="0"/>
              <a:buChar char="•"/>
            </a:pPr>
            <a:r>
              <a:rPr lang="sv-SE" sz="1050"/>
              <a:t>En person vågar inte ta hjälp för att låna böcker på minoritetsspråk, av rädsla av att bli föremål för nedsättande kommentarer på grund av hens kulturella identitet. </a:t>
            </a:r>
          </a:p>
          <a:p>
            <a:endParaRPr lang="sv-SE" sz="1050"/>
          </a:p>
          <a:p>
            <a:pPr marL="171450" indent="-171450">
              <a:buFont typeface="Arial" panose="020B0604020202020204" pitchFamily="34" charset="0"/>
              <a:buChar char="•"/>
            </a:pPr>
            <a:r>
              <a:rPr lang="sv-SE" sz="1050"/>
              <a:t>En besökare bli ifrågasätt varför den ska låna barnböcker på minoritetsspråk när föräldern inte själv kan språket. </a:t>
            </a:r>
          </a:p>
          <a:p>
            <a:pPr marL="171450" indent="-171450">
              <a:buFont typeface="Arial" panose="020B0604020202020204" pitchFamily="34" charset="0"/>
              <a:buChar char="•"/>
            </a:pPr>
            <a:endParaRPr lang="sv-SE" sz="1050"/>
          </a:p>
          <a:p>
            <a:pPr marL="171450" indent="-171450">
              <a:buFont typeface="Arial" panose="020B0604020202020204" pitchFamily="34" charset="0"/>
              <a:buChar char="•"/>
            </a:pPr>
            <a:r>
              <a:rPr lang="sv-SE" sz="1050"/>
              <a:t>Det saknas tillgång till barnlitteratur på ett minoritetsspråk i kommunen.</a:t>
            </a:r>
          </a:p>
          <a:p>
            <a:endParaRPr lang="sv-SE" sz="1050"/>
          </a:p>
        </p:txBody>
      </p:sp>
    </p:spTree>
    <p:extLst>
      <p:ext uri="{BB962C8B-B14F-4D97-AF65-F5344CB8AC3E}">
        <p14:creationId xmlns:p14="http://schemas.microsoft.com/office/powerpoint/2010/main" val="4138771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7258051" cy="443199"/>
          </a:xfrm>
        </p:spPr>
        <p:txBody>
          <a:bodyPr/>
          <a:lstStyle/>
          <a:p>
            <a:r>
              <a:rPr lang="sv-SE"/>
              <a:t>Vad kan biblioteken göra?</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36</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B1434080-6110-22CD-02AA-5C8BC345DF92}"/>
              </a:ext>
            </a:extLst>
          </p:cNvPr>
          <p:cNvSpPr txBox="1">
            <a:spLocks/>
          </p:cNvSpPr>
          <p:nvPr/>
        </p:nvSpPr>
        <p:spPr>
          <a:xfrm>
            <a:off x="864932" y="1528954"/>
            <a:ext cx="4711581" cy="2817446"/>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Synliggör nationella minoriteter i kultur- och biblioteksplaner</a:t>
            </a:r>
            <a:endParaRPr lang="sv-SE" sz="1400">
              <a:solidFill>
                <a:srgbClr val="273943"/>
              </a:solidFill>
              <a:latin typeface="Arial"/>
            </a:endParaRPr>
          </a:p>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Tillgängliggör kultur och litteratur på minoritetsspråk</a:t>
            </a:r>
            <a:endParaRPr lang="sv-SE" sz="1400">
              <a:solidFill>
                <a:srgbClr val="273943"/>
              </a:solidFill>
              <a:latin typeface="Arial"/>
            </a:endParaRPr>
          </a:p>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Prioritera aktiviteter för barn och unga</a:t>
            </a:r>
            <a:r>
              <a:rPr lang="sv-SE" sz="1400">
                <a:solidFill>
                  <a:srgbClr val="273943"/>
                </a:solidFill>
                <a:latin typeface="Arial"/>
              </a:rPr>
              <a:t>, exempelvis genom erbjudande av högläsning på minoritetsspråk.</a:t>
            </a:r>
          </a:p>
          <a:p>
            <a:pPr marL="162874" indent="-162874" defTabSz="822940" fontAlgn="base">
              <a:lnSpc>
                <a:spcPct val="90000"/>
              </a:lnSpc>
              <a:spcBef>
                <a:spcPts val="360"/>
              </a:spcBef>
              <a:spcAft>
                <a:spcPts val="360"/>
              </a:spcAft>
            </a:pPr>
            <a:r>
              <a:rPr lang="sv-SE" sz="1400">
                <a:solidFill>
                  <a:srgbClr val="273943"/>
                </a:solidFill>
                <a:latin typeface="Arial"/>
              </a:rPr>
              <a:t>Utbilda bibliotekspersonal f</a:t>
            </a:r>
            <a:r>
              <a:rPr lang="sv-SE" sz="1400">
                <a:solidFill>
                  <a:prstClr val="black">
                    <a:lumMod val="75000"/>
                    <a:lumOff val="25000"/>
                  </a:prstClr>
                </a:solidFill>
                <a:latin typeface="Arial"/>
              </a:rPr>
              <a:t>ör att bemöta besökare med olika språkliga behov.</a:t>
            </a:r>
          </a:p>
          <a:p>
            <a:pPr marL="162874" indent="-162874" defTabSz="822940" fontAlgn="base">
              <a:lnSpc>
                <a:spcPct val="90000"/>
              </a:lnSpc>
              <a:spcBef>
                <a:spcPts val="360"/>
              </a:spcBef>
              <a:spcAft>
                <a:spcPts val="360"/>
              </a:spcAft>
            </a:pPr>
            <a:r>
              <a:rPr lang="sv-SE" sz="1400">
                <a:solidFill>
                  <a:srgbClr val="273943"/>
                </a:solidFill>
                <a:latin typeface="Arial"/>
              </a:rPr>
              <a:t>Informera om och synliggör minoritetskultur genom t.ex. utställningar, högtidsfiranden och föreläsningar. </a:t>
            </a:r>
          </a:p>
          <a:p>
            <a:pPr marL="162874" indent="-162874" defTabSz="822940" fontAlgn="base">
              <a:lnSpc>
                <a:spcPct val="90000"/>
              </a:lnSpc>
              <a:spcBef>
                <a:spcPts val="360"/>
              </a:spcBef>
              <a:spcAft>
                <a:spcPts val="360"/>
              </a:spcAft>
            </a:pPr>
            <a:endParaRPr lang="sv-SE" sz="1440">
              <a:solidFill>
                <a:srgbClr val="273943"/>
              </a:solidFill>
              <a:latin typeface="Arial"/>
            </a:endParaRPr>
          </a:p>
        </p:txBody>
      </p:sp>
      <p:sp>
        <p:nvSpPr>
          <p:cNvPr id="6" name="Rectangle 5">
            <a:extLst>
              <a:ext uri="{FF2B5EF4-FFF2-40B4-BE49-F238E27FC236}">
                <a16:creationId xmlns:a16="http://schemas.microsoft.com/office/drawing/2014/main" id="{B9679DB7-ADC0-DD1A-84BE-32AE2C06F050}"/>
              </a:ext>
            </a:extLst>
          </p:cNvPr>
          <p:cNvSpPr/>
          <p:nvPr/>
        </p:nvSpPr>
        <p:spPr>
          <a:xfrm>
            <a:off x="0" y="-2267"/>
            <a:ext cx="9144000" cy="2710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Kultur och bibliotek</a:t>
            </a:r>
          </a:p>
        </p:txBody>
      </p:sp>
      <p:pic>
        <p:nvPicPr>
          <p:cNvPr id="3" name="Bild 2" descr="En lampa">
            <a:extLst>
              <a:ext uri="{FF2B5EF4-FFF2-40B4-BE49-F238E27FC236}">
                <a16:creationId xmlns:a16="http://schemas.microsoft.com/office/drawing/2014/main" id="{88F06682-021C-2D0A-D1C3-5CC010737A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66668" y="751522"/>
            <a:ext cx="3923347" cy="3923347"/>
          </a:xfrm>
          <a:prstGeom prst="rect">
            <a:avLst/>
          </a:prstGeom>
        </p:spPr>
      </p:pic>
    </p:spTree>
    <p:extLst>
      <p:ext uri="{BB962C8B-B14F-4D97-AF65-F5344CB8AC3E}">
        <p14:creationId xmlns:p14="http://schemas.microsoft.com/office/powerpoint/2010/main" val="1222259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37</a:t>
            </a:fld>
            <a:endParaRPr lang="sv-SE">
              <a:solidFill>
                <a:prstClr val="black">
                  <a:tint val="75000"/>
                </a:prstClr>
              </a:solidFill>
              <a:latin typeface="Arial"/>
            </a:endParaRPr>
          </a:p>
        </p:txBody>
      </p:sp>
      <p:sp>
        <p:nvSpPr>
          <p:cNvPr id="8" name="Rubrik 2">
            <a:extLst>
              <a:ext uri="{FF2B5EF4-FFF2-40B4-BE49-F238E27FC236}">
                <a16:creationId xmlns:a16="http://schemas.microsoft.com/office/drawing/2014/main" id="{1F6853AE-0CB2-AD05-2F40-8E3BE8526B4D}"/>
              </a:ext>
            </a:extLst>
          </p:cNvPr>
          <p:cNvSpPr txBox="1">
            <a:spLocks/>
          </p:cNvSpPr>
          <p:nvPr/>
        </p:nvSpPr>
        <p:spPr>
          <a:xfrm>
            <a:off x="942977" y="751525"/>
            <a:ext cx="7258051" cy="443198"/>
          </a:xfrm>
          <a:prstGeom prst="rect">
            <a:avLst/>
          </a:prstGeom>
        </p:spPr>
        <p:txBody>
          <a:bodyPr vert="horz" lIns="0" tIns="0" rIns="0" bIns="0" rtlCol="0" anchor="t">
            <a:spAutoFit/>
          </a:bodyPr>
          <a:lstStyle>
            <a:lvl1pPr algn="l" defTabSz="914400" rtl="0" eaLnBrk="1" latinLnBrk="0" hangingPunct="1">
              <a:spcBef>
                <a:spcPct val="0"/>
              </a:spcBef>
              <a:buNone/>
              <a:defRPr lang="sv-SE" sz="3200" b="1" kern="1200" dirty="0">
                <a:solidFill>
                  <a:schemeClr val="tx2"/>
                </a:solidFill>
                <a:latin typeface="+mj-lt"/>
                <a:ea typeface="+mj-ea"/>
                <a:cs typeface="+mj-cs"/>
              </a:defRPr>
            </a:lvl1pPr>
          </a:lstStyle>
          <a:p>
            <a:pPr defTabSz="822940"/>
            <a:r>
              <a:rPr lang="sv-SE" altLang="sv-SE" sz="2880">
                <a:solidFill>
                  <a:srgbClr val="5A7684"/>
                </a:solidFill>
                <a:latin typeface="Arial"/>
              </a:rPr>
              <a:t>Reflekterande frågeställningar</a:t>
            </a:r>
            <a:endParaRPr lang="sv-SE" sz="2880">
              <a:solidFill>
                <a:srgbClr val="5A7684"/>
              </a:solidFill>
              <a:latin typeface="Arial"/>
            </a:endParaRPr>
          </a:p>
        </p:txBody>
      </p:sp>
      <p:sp>
        <p:nvSpPr>
          <p:cNvPr id="2" name="Rectangle 1">
            <a:extLst>
              <a:ext uri="{FF2B5EF4-FFF2-40B4-BE49-F238E27FC236}">
                <a16:creationId xmlns:a16="http://schemas.microsoft.com/office/drawing/2014/main" id="{5A0061A7-B26D-0861-126B-E3D44FB3DD73}"/>
              </a:ext>
            </a:extLst>
          </p:cNvPr>
          <p:cNvSpPr/>
          <p:nvPr/>
        </p:nvSpPr>
        <p:spPr>
          <a:xfrm>
            <a:off x="0" y="-2267"/>
            <a:ext cx="9144000" cy="2710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Kultur och bibliotek</a:t>
            </a:r>
          </a:p>
        </p:txBody>
      </p:sp>
      <p:pic>
        <p:nvPicPr>
          <p:cNvPr id="7" name="Platshållare för bild 6">
            <a:extLst>
              <a:ext uri="{FF2B5EF4-FFF2-40B4-BE49-F238E27FC236}">
                <a16:creationId xmlns:a16="http://schemas.microsoft.com/office/drawing/2014/main" id="{E137411B-7950-4E77-89CB-E0A46D69DC4E}"/>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p:blipFill>
        <p:spPr>
          <a:xfrm>
            <a:off x="5978229" y="1878936"/>
            <a:ext cx="2522943" cy="2522944"/>
          </a:xfrm>
          <a:noFill/>
        </p:spPr>
      </p:pic>
      <p:sp>
        <p:nvSpPr>
          <p:cNvPr id="9" name="Platshållare för innehåll 2">
            <a:extLst>
              <a:ext uri="{FF2B5EF4-FFF2-40B4-BE49-F238E27FC236}">
                <a16:creationId xmlns:a16="http://schemas.microsoft.com/office/drawing/2014/main" id="{FE9E2198-97E2-2294-331B-B6C30E9CFE41}"/>
              </a:ext>
            </a:extLst>
          </p:cNvPr>
          <p:cNvSpPr txBox="1">
            <a:spLocks/>
          </p:cNvSpPr>
          <p:nvPr/>
        </p:nvSpPr>
        <p:spPr>
          <a:xfrm>
            <a:off x="864931" y="1528953"/>
            <a:ext cx="5023489" cy="5040811"/>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sv-SE" altLang="sv-SE" sz="1200">
                <a:solidFill>
                  <a:srgbClr val="404040"/>
                </a:solidFill>
                <a:latin typeface="Arial"/>
              </a:rPr>
              <a:t>Synliggörs nationella minoriteters rättigheter i kultur- eller biblioteksplanen? </a:t>
            </a:r>
          </a:p>
          <a:p>
            <a:pPr fontAlgn="base"/>
            <a:r>
              <a:rPr lang="sv-SE" altLang="sv-SE" sz="1200">
                <a:solidFill>
                  <a:srgbClr val="404040"/>
                </a:solidFill>
                <a:latin typeface="Arial"/>
              </a:rPr>
              <a:t>Har personalen kunskap om nationella minoriteter och deras rättigheter? </a:t>
            </a:r>
          </a:p>
          <a:p>
            <a:pPr fontAlgn="base"/>
            <a:r>
              <a:rPr lang="sv-SE" altLang="sv-SE" sz="1200">
                <a:solidFill>
                  <a:srgbClr val="404040"/>
                </a:solidFill>
                <a:latin typeface="Arial"/>
              </a:rPr>
              <a:t>Hur kan personalen stödja personer som tillhör de nationella minoriteterna att ta del av sin kultur?</a:t>
            </a:r>
          </a:p>
          <a:p>
            <a:pPr fontAlgn="base"/>
            <a:r>
              <a:rPr lang="sv-SE" altLang="sv-SE" sz="1200">
                <a:solidFill>
                  <a:srgbClr val="404040"/>
                </a:solidFill>
                <a:latin typeface="Arial"/>
              </a:rPr>
              <a:t>Hur presenteras kultur, litteratur och medier på minoritetsspråken? </a:t>
            </a:r>
          </a:p>
          <a:p>
            <a:pPr fontAlgn="base"/>
            <a:r>
              <a:rPr lang="sv-SE" altLang="sv-SE" sz="1200">
                <a:solidFill>
                  <a:srgbClr val="404040"/>
                </a:solidFill>
                <a:latin typeface="Arial"/>
              </a:rPr>
              <a:t>Hur kan de nationella minoriteters rättigheter och kultur synliggöras i rummet, till exempel genom skyltar på minoritetsspråk, flaggor eller att ställa fram litteratur? </a:t>
            </a:r>
          </a:p>
          <a:p>
            <a:pPr fontAlgn="base"/>
            <a:r>
              <a:rPr lang="sv-SE" altLang="sv-SE" sz="1200">
                <a:solidFill>
                  <a:srgbClr val="404040"/>
                </a:solidFill>
                <a:latin typeface="Arial"/>
              </a:rPr>
              <a:t>Vilken litteratur, media eller aktiviteter tar målgrupperna del av? Kan ni få ökad förståelse för detta genom att sammanställa besöks- eller utlåningsstatistiken på de nationella minoritetsspråken? </a:t>
            </a:r>
          </a:p>
          <a:p>
            <a:pPr fontAlgn="base"/>
            <a:r>
              <a:rPr lang="sv-SE" altLang="sv-SE" sz="1200">
                <a:solidFill>
                  <a:srgbClr val="404040"/>
                </a:solidFill>
                <a:latin typeface="Arial"/>
              </a:rPr>
              <a:t>Hur kan högtidsdagar och minnesdagar uppmärksammas i verksamheten? </a:t>
            </a:r>
            <a:endParaRPr lang="sv-SE" sz="1200">
              <a:solidFill>
                <a:srgbClr val="404040"/>
              </a:solidFill>
              <a:latin typeface="Arial"/>
            </a:endParaRPr>
          </a:p>
          <a:p>
            <a:pPr marL="162874" indent="-162874" defTabSz="822940" fontAlgn="base">
              <a:lnSpc>
                <a:spcPct val="90000"/>
              </a:lnSpc>
              <a:spcBef>
                <a:spcPts val="360"/>
              </a:spcBef>
              <a:spcAft>
                <a:spcPts val="360"/>
              </a:spcAft>
            </a:pPr>
            <a:endParaRPr lang="sv-SE" sz="1440">
              <a:solidFill>
                <a:srgbClr val="273943"/>
              </a:solidFill>
              <a:latin typeface="Arial"/>
            </a:endParaRPr>
          </a:p>
        </p:txBody>
      </p:sp>
    </p:spTree>
    <p:extLst>
      <p:ext uri="{BB962C8B-B14F-4D97-AF65-F5344CB8AC3E}">
        <p14:creationId xmlns:p14="http://schemas.microsoft.com/office/powerpoint/2010/main" val="4072066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61BDC7A-F51E-E935-FB00-F72B4AD7DCB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0934" y="0"/>
            <a:ext cx="8082131" cy="5715000"/>
          </a:xfrm>
          <a:prstGeom prst="rect">
            <a:avLst/>
          </a:prstGeom>
        </p:spPr>
      </p:pic>
      <p:sp>
        <p:nvSpPr>
          <p:cNvPr id="13" name="Rubrik 2">
            <a:extLst>
              <a:ext uri="{FF2B5EF4-FFF2-40B4-BE49-F238E27FC236}">
                <a16:creationId xmlns:a16="http://schemas.microsoft.com/office/drawing/2014/main" id="{D1F46F27-B83F-AF4C-C973-DFFF7733DD86}"/>
              </a:ext>
            </a:extLst>
          </p:cNvPr>
          <p:cNvSpPr txBox="1">
            <a:spLocks/>
          </p:cNvSpPr>
          <p:nvPr/>
        </p:nvSpPr>
        <p:spPr>
          <a:xfrm>
            <a:off x="638557" y="327820"/>
            <a:ext cx="7258051" cy="443198"/>
          </a:xfrm>
          <a:prstGeom prst="rect">
            <a:avLst/>
          </a:prstGeom>
          <a:effectLst>
            <a:outerShdw blurRad="50800" dist="38100" dir="2700000" algn="tl" rotWithShape="0">
              <a:prstClr val="black">
                <a:alpha val="40000"/>
              </a:prstClr>
            </a:outerShdw>
          </a:effectLst>
        </p:spPr>
        <p:txBody>
          <a:bodyPr vert="horz" wrap="square" lIns="0" tIns="0" rIns="0" bIns="0" rtlCol="0" anchor="t">
            <a:spAutoFit/>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defTabSz="822940"/>
            <a:r>
              <a:rPr lang="sv-SE" sz="2880" dirty="0">
                <a:solidFill>
                  <a:schemeClr val="tx2"/>
                </a:solidFill>
              </a:rPr>
              <a:t>Hälso- och sjukvård </a:t>
            </a:r>
          </a:p>
        </p:txBody>
      </p:sp>
    </p:spTree>
    <p:extLst>
      <p:ext uri="{BB962C8B-B14F-4D97-AF65-F5344CB8AC3E}">
        <p14:creationId xmlns:p14="http://schemas.microsoft.com/office/powerpoint/2010/main" val="2326390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39</a:t>
            </a:fld>
            <a:endParaRPr lang="sv-SE">
              <a:solidFill>
                <a:prstClr val="black">
                  <a:tint val="75000"/>
                </a:prstClr>
              </a:solidFill>
              <a:latin typeface="Arial"/>
            </a:endParaRPr>
          </a:p>
        </p:txBody>
      </p:sp>
      <p:sp>
        <p:nvSpPr>
          <p:cNvPr id="16" name="Rektangel med rundade hörn på samma sida 15"/>
          <p:cNvSpPr/>
          <p:nvPr/>
        </p:nvSpPr>
        <p:spPr>
          <a:xfrm rot="5400000">
            <a:off x="2703986" y="1028114"/>
            <a:ext cx="274361" cy="3716252"/>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srgbClr val="FFFFFF"/>
                </a:solidFill>
                <a:latin typeface="Arial" panose="020B0604020202020204" pitchFamily="34" charset="0"/>
              </a:rPr>
              <a:t> Hälso- och sjukvårdslagen</a:t>
            </a:r>
            <a:endParaRPr lang="sv-SE" sz="1400">
              <a:solidFill>
                <a:prstClr val="white"/>
              </a:solidFill>
              <a:latin typeface="Arial"/>
            </a:endParaRPr>
          </a:p>
        </p:txBody>
      </p:sp>
      <p:sp>
        <p:nvSpPr>
          <p:cNvPr id="17" name="textruta 16"/>
          <p:cNvSpPr txBox="1"/>
          <p:nvPr/>
        </p:nvSpPr>
        <p:spPr>
          <a:xfrm>
            <a:off x="983041" y="1586124"/>
            <a:ext cx="7217984" cy="927207"/>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Folkhälsoarbete syftar till att säkerställa god och jämlik hälsa för hela befolkningen. Nationella minoriteter har rätt till bästa möjliga hälsa och jämlik vård. En viktig del i arbetet för en jämlik vård är att jobba med normer och värderingar. Stereotypa föreställningar om patienter ökar risken för felbehandling, eller att behandling uteblir.</a:t>
            </a:r>
          </a:p>
        </p:txBody>
      </p:sp>
      <p:sp>
        <p:nvSpPr>
          <p:cNvPr id="8" name="textruta 16">
            <a:extLst>
              <a:ext uri="{FF2B5EF4-FFF2-40B4-BE49-F238E27FC236}">
                <a16:creationId xmlns:a16="http://schemas.microsoft.com/office/drawing/2014/main" id="{44214D48-0D41-39A0-F5CA-9554CCBF5444}"/>
              </a:ext>
            </a:extLst>
          </p:cNvPr>
          <p:cNvSpPr txBox="1"/>
          <p:nvPr/>
        </p:nvSpPr>
        <p:spPr>
          <a:xfrm>
            <a:off x="993642" y="2940378"/>
            <a:ext cx="7217984" cy="951829"/>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Hälso- och sjukvårdslagen strävar efter att erbjuda jämlik vård till hela befolkningen, med respekt för varje individs värdighet. För nationella minoriteter är det viktigt att dessa principer efterlevs för att undvika felbehandling och diskriminering. Att motverka stereotypa uppfattningar och rasism är avgörande för att säkerställa rättvis vård för alla.</a:t>
            </a:r>
          </a:p>
        </p:txBody>
      </p:sp>
      <p:sp>
        <p:nvSpPr>
          <p:cNvPr id="3" name="Rektangel med rundade hörn på samma sida 15">
            <a:extLst>
              <a:ext uri="{FF2B5EF4-FFF2-40B4-BE49-F238E27FC236}">
                <a16:creationId xmlns:a16="http://schemas.microsoft.com/office/drawing/2014/main" id="{3E0FD4C6-98F9-0708-9471-BF151F01A03E}"/>
              </a:ext>
            </a:extLst>
          </p:cNvPr>
          <p:cNvSpPr/>
          <p:nvPr/>
        </p:nvSpPr>
        <p:spPr>
          <a:xfrm rot="5400000">
            <a:off x="2714809" y="-334411"/>
            <a:ext cx="247087" cy="3710625"/>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Rätten till hälsa är en mänsklig rättighet</a:t>
            </a:r>
          </a:p>
        </p:txBody>
      </p:sp>
      <p:sp>
        <p:nvSpPr>
          <p:cNvPr id="6" name="Rectangle 5">
            <a:extLst>
              <a:ext uri="{FF2B5EF4-FFF2-40B4-BE49-F238E27FC236}">
                <a16:creationId xmlns:a16="http://schemas.microsoft.com/office/drawing/2014/main" id="{F031BB86-B67D-DD6A-D909-169F002C1180}"/>
              </a:ext>
            </a:extLst>
          </p:cNvPr>
          <p:cNvSpPr/>
          <p:nvPr/>
        </p:nvSpPr>
        <p:spPr>
          <a:xfrm>
            <a:off x="0" y="-692"/>
            <a:ext cx="9144000" cy="2710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Hälso- och sjukvård</a:t>
            </a:r>
          </a:p>
        </p:txBody>
      </p:sp>
      <p:sp>
        <p:nvSpPr>
          <p:cNvPr id="9" name="Rektangel med rundade hörn på samma sida 14">
            <a:extLst>
              <a:ext uri="{FF2B5EF4-FFF2-40B4-BE49-F238E27FC236}">
                <a16:creationId xmlns:a16="http://schemas.microsoft.com/office/drawing/2014/main" id="{EFC1E2AC-B00F-522A-B6A0-48AFE20A4124}"/>
              </a:ext>
            </a:extLst>
          </p:cNvPr>
          <p:cNvSpPr/>
          <p:nvPr/>
        </p:nvSpPr>
        <p:spPr>
          <a:xfrm rot="5400000">
            <a:off x="2704376" y="2563152"/>
            <a:ext cx="275153" cy="3703424"/>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Patientsäkerhetslagen</a:t>
            </a:r>
          </a:p>
        </p:txBody>
      </p:sp>
      <p:sp>
        <p:nvSpPr>
          <p:cNvPr id="10" name="textruta 16">
            <a:extLst>
              <a:ext uri="{FF2B5EF4-FFF2-40B4-BE49-F238E27FC236}">
                <a16:creationId xmlns:a16="http://schemas.microsoft.com/office/drawing/2014/main" id="{AAD5F249-3E7A-A2A7-600A-4A4E3586232E}"/>
              </a:ext>
            </a:extLst>
          </p:cNvPr>
          <p:cNvSpPr txBox="1"/>
          <p:nvPr/>
        </p:nvSpPr>
        <p:spPr>
          <a:xfrm>
            <a:off x="990242" y="4472116"/>
            <a:ext cx="7163517" cy="496320"/>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Hälso- och sjukvårdspersonal ska följa vetenskap och beprövad erfarenhet. Patienten ska få sakkunnig och omsorgsfull vård, i samråd med dem och med omtanke och respekt.</a:t>
            </a:r>
          </a:p>
        </p:txBody>
      </p:sp>
      <p:sp>
        <p:nvSpPr>
          <p:cNvPr id="11" name="Rubrik 1">
            <a:extLst>
              <a:ext uri="{FF2B5EF4-FFF2-40B4-BE49-F238E27FC236}">
                <a16:creationId xmlns:a16="http://schemas.microsoft.com/office/drawing/2014/main" id="{C4E94DC1-213C-7A5A-BD05-7FCE89D72F4E}"/>
              </a:ext>
            </a:extLst>
          </p:cNvPr>
          <p:cNvSpPr txBox="1">
            <a:spLocks/>
          </p:cNvSpPr>
          <p:nvPr/>
        </p:nvSpPr>
        <p:spPr>
          <a:xfrm>
            <a:off x="957953" y="640723"/>
            <a:ext cx="8064501" cy="443198"/>
          </a:xfrm>
          <a:prstGeom prst="rect">
            <a:avLst/>
          </a:prstGeom>
        </p:spPr>
        <p:txBody>
          <a:bodyPr vert="horz" lIns="0" tIns="0" rIns="0" bIns="0" rtlCol="0" anchor="t">
            <a:spAutoFit/>
          </a:bodyPr>
          <a:lstStyle>
            <a:lvl1pPr algn="l" defTabSz="822940" rtl="0" eaLnBrk="1" latinLnBrk="0" hangingPunct="1">
              <a:spcBef>
                <a:spcPct val="0"/>
              </a:spcBef>
              <a:buNone/>
              <a:defRPr lang="sv-SE" sz="2880" b="1" kern="1200" dirty="0">
                <a:solidFill>
                  <a:schemeClr val="tx2"/>
                </a:solidFill>
                <a:latin typeface="+mj-lt"/>
                <a:ea typeface="+mj-ea"/>
                <a:cs typeface="+mj-cs"/>
              </a:defRPr>
            </a:lvl1pPr>
          </a:lstStyle>
          <a:p>
            <a:r>
              <a:rPr lang="sv-SE" dirty="0"/>
              <a:t>Lagar och bestämmelser </a:t>
            </a:r>
          </a:p>
        </p:txBody>
      </p:sp>
    </p:spTree>
    <p:extLst>
      <p:ext uri="{BB962C8B-B14F-4D97-AF65-F5344CB8AC3E}">
        <p14:creationId xmlns:p14="http://schemas.microsoft.com/office/powerpoint/2010/main" val="194439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bild 8">
            <a:extLst>
              <a:ext uri="{FF2B5EF4-FFF2-40B4-BE49-F238E27FC236}">
                <a16:creationId xmlns:a16="http://schemas.microsoft.com/office/drawing/2014/main" id="{B642F08B-6794-0266-18D1-3C4099561E18}"/>
              </a:ext>
            </a:extLst>
          </p:cNvPr>
          <p:cNvPicPr>
            <a:picLocks noGrp="1" noChangeAspect="1"/>
          </p:cNvPicPr>
          <p:nvPr>
            <p:ph type="pic" sz="quarter" idx="13"/>
          </p:nvPr>
        </p:nvPicPr>
        <p:blipFill>
          <a:blip r:embed="rId3" cstate="print">
            <a:alphaModFix amt="50000"/>
            <a:extLst>
              <a:ext uri="{28A0092B-C50C-407E-A947-70E740481C1C}">
                <a14:useLocalDpi xmlns:a14="http://schemas.microsoft.com/office/drawing/2010/main"/>
              </a:ext>
            </a:extLst>
          </a:blip>
          <a:srcRect/>
          <a:stretch>
            <a:fillRect/>
          </a:stretch>
        </p:blipFill>
        <p:spPr>
          <a:xfrm>
            <a:off x="576744" y="105232"/>
            <a:ext cx="8315329" cy="4942628"/>
          </a:xfrm>
          <a:prstGeom prst="rect">
            <a:avLst/>
          </a:prstGeom>
          <a:ln>
            <a:noFill/>
          </a:ln>
          <a:effectLst>
            <a:softEdge rad="112500"/>
          </a:effectLst>
        </p:spPr>
      </p:pic>
      <p:sp>
        <p:nvSpPr>
          <p:cNvPr id="4" name="Platshållare för bildnummer 3"/>
          <p:cNvSpPr>
            <a:spLocks noGrp="1"/>
          </p:cNvSpPr>
          <p:nvPr>
            <p:ph type="sldNum" sz="quarter" idx="12"/>
          </p:nvPr>
        </p:nvSpPr>
        <p:spPr>
          <a:xfrm>
            <a:off x="3649663" y="5296959"/>
            <a:ext cx="2133600" cy="304271"/>
          </a:xfrm>
        </p:spPr>
        <p:txBody>
          <a:bodyPr anchor="ctr">
            <a:normAutofit/>
          </a:bodyPr>
          <a:lstStyle/>
          <a:p>
            <a:pPr>
              <a:spcAft>
                <a:spcPts val="600"/>
              </a:spcAft>
            </a:pPr>
            <a:fld id="{555A968A-E0AF-44DF-8545-852B31FD1DE1}" type="slidenum">
              <a:rPr lang="sv-SE" smtClean="0"/>
              <a:pPr>
                <a:spcAft>
                  <a:spcPts val="600"/>
                </a:spcAft>
              </a:pPr>
              <a:t>4</a:t>
            </a:fld>
            <a:endParaRPr lang="sv-SE"/>
          </a:p>
        </p:txBody>
      </p:sp>
      <p:sp>
        <p:nvSpPr>
          <p:cNvPr id="3" name="Rubrik 2"/>
          <p:cNvSpPr txBox="1">
            <a:spLocks/>
          </p:cNvSpPr>
          <p:nvPr/>
        </p:nvSpPr>
        <p:spPr>
          <a:xfrm>
            <a:off x="330351" y="4371260"/>
            <a:ext cx="2370103" cy="449803"/>
          </a:xfrm>
          <a:prstGeom prst="rect">
            <a:avLst/>
          </a:prstGeom>
          <a:effectLst>
            <a:outerShdw blurRad="50800" dist="38100" dir="2700000" algn="tl" rotWithShape="0">
              <a:prstClr val="black">
                <a:alpha val="40000"/>
              </a:prstClr>
            </a:outerShdw>
          </a:effectLst>
        </p:spPr>
        <p:txBody>
          <a:bodyPr vert="horz" lIns="0" tIns="0" rIns="0" bIns="0" rtlCol="0" anchor="t">
            <a:spAutoFit/>
          </a:bodyPr>
          <a:lstStyle>
            <a:lvl1pPr algn="l" defTabSz="822940" rtl="0" eaLnBrk="1" latinLnBrk="0" hangingPunct="1">
              <a:spcBef>
                <a:spcPct val="0"/>
              </a:spcBef>
              <a:buNone/>
              <a:defRPr lang="sv-SE" sz="2520" b="1" kern="1200">
                <a:solidFill>
                  <a:schemeClr val="bg1"/>
                </a:solidFill>
                <a:latin typeface="+mj-lt"/>
                <a:ea typeface="+mj-ea"/>
                <a:cs typeface="+mj-cs"/>
              </a:defRPr>
            </a:lvl1pPr>
          </a:lstStyle>
          <a:p>
            <a:pPr>
              <a:lnSpc>
                <a:spcPct val="110000"/>
              </a:lnSpc>
              <a:spcBef>
                <a:spcPts val="360"/>
              </a:spcBef>
              <a:spcAft>
                <a:spcPts val="360"/>
              </a:spcAft>
            </a:pPr>
            <a:r>
              <a:rPr lang="sv-SE" sz="2880" dirty="0">
                <a:solidFill>
                  <a:schemeClr val="tx2"/>
                </a:solidFill>
              </a:rPr>
              <a:t>Del 1 </a:t>
            </a:r>
          </a:p>
        </p:txBody>
      </p:sp>
      <p:sp>
        <p:nvSpPr>
          <p:cNvPr id="8" name="Platshållare för innehåll 3"/>
          <p:cNvSpPr txBox="1">
            <a:spLocks/>
          </p:cNvSpPr>
          <p:nvPr/>
        </p:nvSpPr>
        <p:spPr>
          <a:xfrm>
            <a:off x="251927" y="4907902"/>
            <a:ext cx="6774023" cy="606489"/>
          </a:xfrm>
          <a:prstGeom prst="rect">
            <a:avLst/>
          </a:prstGeom>
          <a:effectLst>
            <a:outerShdw blurRad="50800" dist="38100" dir="2700000" algn="tl" rotWithShape="0">
              <a:prstClr val="black">
                <a:alpha val="40000"/>
              </a:prstClr>
            </a:outerShdw>
          </a:effectLst>
        </p:spPr>
        <p:txBody>
          <a:bodyPr>
            <a:normAutofit lnSpcReduction="10000"/>
          </a:bodyPr>
          <a:lstStyle>
            <a:lvl1pPr marL="162874" indent="-162874" algn="l" defTabSz="822940" rtl="0" eaLnBrk="1" latinLnBrk="0" hangingPunct="1">
              <a:lnSpc>
                <a:spcPct val="110000"/>
              </a:lnSpc>
              <a:spcBef>
                <a:spcPts val="360"/>
              </a:spcBef>
              <a:spcAft>
                <a:spcPts val="360"/>
              </a:spcAft>
              <a:buFont typeface="Arial" panose="020B0604020202020204" pitchFamily="34" charset="0"/>
              <a:buChar char="•"/>
              <a:defRPr sz="1620" kern="1200">
                <a:solidFill>
                  <a:schemeClr val="tx1">
                    <a:lumMod val="75000"/>
                    <a:lumOff val="25000"/>
                  </a:schemeClr>
                </a:solidFill>
                <a:latin typeface="+mn-lt"/>
                <a:ea typeface="+mn-ea"/>
                <a:cs typeface="+mn-cs"/>
              </a:defRPr>
            </a:lvl1pPr>
            <a:lvl2pPr marL="325747" indent="-162874" algn="l" defTabSz="822940" rtl="0" eaLnBrk="1" latinLnBrk="0" hangingPunct="1">
              <a:lnSpc>
                <a:spcPct val="110000"/>
              </a:lnSpc>
              <a:spcBef>
                <a:spcPts val="0"/>
              </a:spcBef>
              <a:spcAft>
                <a:spcPts val="360"/>
              </a:spcAft>
              <a:buFont typeface="Arial" panose="020B0604020202020204" pitchFamily="34" charset="0"/>
              <a:buChar char="•"/>
              <a:defRPr sz="1440" kern="1200">
                <a:solidFill>
                  <a:schemeClr val="tx1">
                    <a:lumMod val="75000"/>
                    <a:lumOff val="25000"/>
                  </a:schemeClr>
                </a:solidFill>
                <a:latin typeface="+mn-lt"/>
                <a:ea typeface="+mn-ea"/>
                <a:cs typeface="+mn-cs"/>
              </a:defRPr>
            </a:lvl2pPr>
            <a:lvl3pPr marL="488621" indent="-162874" algn="l" defTabSz="822940" rtl="0" eaLnBrk="1" latinLnBrk="0" hangingPunct="1">
              <a:lnSpc>
                <a:spcPct val="110000"/>
              </a:lnSpc>
              <a:spcBef>
                <a:spcPts val="0"/>
              </a:spcBef>
              <a:spcAft>
                <a:spcPts val="360"/>
              </a:spcAft>
              <a:buFont typeface="Arial" panose="020B0604020202020204" pitchFamily="34" charset="0"/>
              <a:buChar char="•"/>
              <a:defRPr sz="1260" kern="1200">
                <a:solidFill>
                  <a:schemeClr val="tx1">
                    <a:lumMod val="75000"/>
                    <a:lumOff val="25000"/>
                  </a:schemeClr>
                </a:solidFill>
                <a:latin typeface="+mn-lt"/>
                <a:ea typeface="+mn-ea"/>
                <a:cs typeface="+mn-cs"/>
              </a:defRPr>
            </a:lvl3pPr>
            <a:lvl4pPr marL="642922" indent="-154301" algn="l" defTabSz="822940" rtl="0" eaLnBrk="1" latinLnBrk="0" hangingPunct="1">
              <a:lnSpc>
                <a:spcPct val="110000"/>
              </a:lnSpc>
              <a:spcBef>
                <a:spcPts val="0"/>
              </a:spcBef>
              <a:spcAft>
                <a:spcPts val="360"/>
              </a:spcAft>
              <a:buFont typeface="Arial" panose="020B0604020202020204" pitchFamily="34" charset="0"/>
              <a:buChar char="•"/>
              <a:defRPr sz="1080" kern="1200">
                <a:solidFill>
                  <a:schemeClr val="tx1">
                    <a:lumMod val="75000"/>
                    <a:lumOff val="25000"/>
                  </a:schemeClr>
                </a:solidFill>
                <a:latin typeface="+mn-lt"/>
                <a:ea typeface="+mn-ea"/>
                <a:cs typeface="+mn-cs"/>
              </a:defRPr>
            </a:lvl4pPr>
            <a:lvl5pPr marL="805795" indent="-162874" algn="l" defTabSz="822940" rtl="0" eaLnBrk="1" latinLnBrk="0" hangingPunct="1">
              <a:lnSpc>
                <a:spcPct val="110000"/>
              </a:lnSpc>
              <a:spcBef>
                <a:spcPts val="0"/>
              </a:spcBef>
              <a:spcAft>
                <a:spcPts val="360"/>
              </a:spcAft>
              <a:buFont typeface="Arial" panose="020B0604020202020204" pitchFamily="34" charset="0"/>
              <a:buChar char="•"/>
              <a:defRPr sz="1080" kern="1200">
                <a:solidFill>
                  <a:schemeClr val="tx1">
                    <a:lumMod val="75000"/>
                    <a:lumOff val="25000"/>
                  </a:schemeClr>
                </a:solidFill>
                <a:latin typeface="+mn-lt"/>
                <a:ea typeface="+mn-ea"/>
                <a:cs typeface="+mn-cs"/>
              </a:defRPr>
            </a:lvl5pPr>
            <a:lvl6pPr marL="2263084"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674553"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86023"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97492" indent="-205735" algn="l" defTabSz="8229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880" b="1" dirty="0">
                <a:solidFill>
                  <a:schemeClr val="tx2"/>
                </a:solidFill>
                <a:latin typeface="+mj-lt"/>
                <a:ea typeface="+mj-ea"/>
                <a:cs typeface="+mj-cs"/>
              </a:rPr>
              <a:t>Det offentligas skyldighet och ansvar</a:t>
            </a:r>
          </a:p>
          <a:p>
            <a:pPr marL="0" indent="0">
              <a:buFont typeface="Arial" panose="020B0604020202020204" pitchFamily="34" charset="0"/>
              <a:buNone/>
            </a:pPr>
            <a:endParaRPr lang="sv-SE" sz="3600" dirty="0"/>
          </a:p>
        </p:txBody>
      </p:sp>
    </p:spTree>
    <p:extLst>
      <p:ext uri="{BB962C8B-B14F-4D97-AF65-F5344CB8AC3E}">
        <p14:creationId xmlns:p14="http://schemas.microsoft.com/office/powerpoint/2010/main" val="1891018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5140733" cy="443199"/>
          </a:xfrm>
        </p:spPr>
        <p:txBody>
          <a:bodyPr/>
          <a:lstStyle/>
          <a:p>
            <a:r>
              <a:rPr lang="sv-SE"/>
              <a:t>Utsatthet i hälso- och sjukvårdssektorn</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40</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20BC5EC2-F450-AE8C-CDC0-EC43289C8A46}"/>
              </a:ext>
            </a:extLst>
          </p:cNvPr>
          <p:cNvSpPr txBox="1">
            <a:spLocks/>
          </p:cNvSpPr>
          <p:nvPr/>
        </p:nvSpPr>
        <p:spPr>
          <a:xfrm>
            <a:off x="942977" y="1766274"/>
            <a:ext cx="5022380" cy="3337314"/>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a:lnSpc>
                <a:spcPct val="90000"/>
              </a:lnSpc>
              <a:spcBef>
                <a:spcPts val="360"/>
              </a:spcBef>
              <a:spcAft>
                <a:spcPts val="360"/>
              </a:spcAft>
            </a:pPr>
            <a:r>
              <a:rPr lang="sv-SE" sz="1400">
                <a:solidFill>
                  <a:srgbClr val="404040"/>
                </a:solidFill>
                <a:latin typeface="Arial"/>
              </a:rPr>
              <a:t>Studier visar att vårdpersonal behöver bättre förståelse för historiskt förtryck mot nationella minoriteter.</a:t>
            </a:r>
          </a:p>
          <a:p>
            <a:pPr marL="162874" indent="-162874" defTabSz="822940">
              <a:lnSpc>
                <a:spcPct val="90000"/>
              </a:lnSpc>
              <a:spcBef>
                <a:spcPts val="360"/>
              </a:spcBef>
              <a:spcAft>
                <a:spcPts val="360"/>
              </a:spcAft>
            </a:pPr>
            <a:r>
              <a:rPr lang="sv-SE" sz="1400">
                <a:solidFill>
                  <a:srgbClr val="404040"/>
                </a:solidFill>
                <a:latin typeface="Arial"/>
              </a:rPr>
              <a:t>Detta förtryck påverkar fortfarande individers liv, hälsa och förtroende för offentliga tjänster.</a:t>
            </a:r>
          </a:p>
          <a:p>
            <a:pPr marL="162874" indent="-162874" defTabSz="822940">
              <a:lnSpc>
                <a:spcPct val="90000"/>
              </a:lnSpc>
              <a:spcBef>
                <a:spcPts val="360"/>
              </a:spcBef>
              <a:spcAft>
                <a:spcPts val="360"/>
              </a:spcAft>
            </a:pPr>
            <a:r>
              <a:rPr lang="sv-SE" sz="1400">
                <a:solidFill>
                  <a:srgbClr val="404040"/>
                </a:solidFill>
                <a:latin typeface="Arial"/>
              </a:rPr>
              <a:t>Specifika problem rapporteras bland samer, tornedalingar och romer, karakteriserade av hög psykisk ohälsa.</a:t>
            </a:r>
          </a:p>
          <a:p>
            <a:pPr marL="162874" indent="-162874" defTabSz="822940">
              <a:lnSpc>
                <a:spcPct val="90000"/>
              </a:lnSpc>
              <a:spcBef>
                <a:spcPts val="360"/>
              </a:spcBef>
              <a:spcAft>
                <a:spcPts val="360"/>
              </a:spcAft>
            </a:pPr>
            <a:r>
              <a:rPr lang="sv-SE" sz="1400">
                <a:solidFill>
                  <a:srgbClr val="404040"/>
                </a:solidFill>
                <a:latin typeface="Arial"/>
              </a:rPr>
              <a:t>Psykisk ohälsa bland sverigefinnar kopplas till känslor av utanförskap.</a:t>
            </a:r>
          </a:p>
          <a:p>
            <a:pPr marL="162874" indent="-162874" defTabSz="822940">
              <a:lnSpc>
                <a:spcPct val="90000"/>
              </a:lnSpc>
              <a:spcBef>
                <a:spcPts val="360"/>
              </a:spcBef>
              <a:spcAft>
                <a:spcPts val="360"/>
              </a:spcAft>
            </a:pPr>
            <a:r>
              <a:rPr lang="sv-SE" sz="1400">
                <a:solidFill>
                  <a:srgbClr val="404040"/>
                </a:solidFill>
                <a:latin typeface="Arial"/>
              </a:rPr>
              <a:t>Vårdsektorn behöver utveckla en djupare förståelse för historiska och fortsatta diskrimineringskonsekvenser </a:t>
            </a:r>
            <a:r>
              <a:rPr lang="sv-SE" sz="1400">
                <a:solidFill>
                  <a:srgbClr val="404040"/>
                </a:solidFill>
                <a:latin typeface="Arial"/>
                <a:sym typeface="Wingdings" panose="05000000000000000000" pitchFamily="2" charset="2"/>
              </a:rPr>
              <a:t> mer effektiv, empatisk och inkluderad vård, samt stärkt förtroende för offentliga tjänster bland nationella minoriteter</a:t>
            </a:r>
            <a:r>
              <a:rPr lang="sv-SE" sz="1400">
                <a:solidFill>
                  <a:prstClr val="black">
                    <a:lumMod val="75000"/>
                    <a:lumOff val="25000"/>
                  </a:prstClr>
                </a:solidFill>
                <a:latin typeface="Arial"/>
                <a:sym typeface="Wingdings" panose="05000000000000000000" pitchFamily="2" charset="2"/>
              </a:rPr>
              <a:t>.</a:t>
            </a:r>
            <a:endParaRPr lang="sv-SE" sz="1400">
              <a:solidFill>
                <a:srgbClr val="273943"/>
              </a:solidFill>
              <a:latin typeface="Arial"/>
            </a:endParaRPr>
          </a:p>
        </p:txBody>
      </p:sp>
      <p:sp>
        <p:nvSpPr>
          <p:cNvPr id="7" name="Rectangle 6">
            <a:extLst>
              <a:ext uri="{FF2B5EF4-FFF2-40B4-BE49-F238E27FC236}">
                <a16:creationId xmlns:a16="http://schemas.microsoft.com/office/drawing/2014/main" id="{168F20D0-F4FE-A5CC-EAFC-32A29190BDB8}"/>
              </a:ext>
            </a:extLst>
          </p:cNvPr>
          <p:cNvSpPr/>
          <p:nvPr/>
        </p:nvSpPr>
        <p:spPr>
          <a:xfrm>
            <a:off x="0" y="-692"/>
            <a:ext cx="9144000" cy="2710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Hälso- och sjukvård</a:t>
            </a:r>
          </a:p>
        </p:txBody>
      </p:sp>
      <p:sp>
        <p:nvSpPr>
          <p:cNvPr id="6" name="Rectangle 5">
            <a:extLst>
              <a:ext uri="{FF2B5EF4-FFF2-40B4-BE49-F238E27FC236}">
                <a16:creationId xmlns:a16="http://schemas.microsoft.com/office/drawing/2014/main" id="{CEAC180B-5C30-AB08-9607-5A5AC6BEE8A5}"/>
              </a:ext>
            </a:extLst>
          </p:cNvPr>
          <p:cNvSpPr/>
          <p:nvPr/>
        </p:nvSpPr>
        <p:spPr>
          <a:xfrm>
            <a:off x="6960870" y="374240"/>
            <a:ext cx="218313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t>Exempel på utsatthet i hälso- och sjukvårdssektorn</a:t>
            </a:r>
          </a:p>
          <a:p>
            <a:endParaRPr lang="sv-SE" sz="1050"/>
          </a:p>
          <a:p>
            <a:endParaRPr lang="sv-SE" sz="1050"/>
          </a:p>
          <a:p>
            <a:pPr marL="171450" indent="-171450">
              <a:buFont typeface="Arial" panose="020B0604020202020204" pitchFamily="34" charset="0"/>
              <a:buChar char="•"/>
            </a:pPr>
            <a:r>
              <a:rPr lang="sv-SE" sz="1050"/>
              <a:t>Negativa erfarenheter av bemötande i vården för att en person inte söker vård eller söker vård för sent. </a:t>
            </a:r>
          </a:p>
          <a:p>
            <a:endParaRPr lang="sv-SE" sz="1050"/>
          </a:p>
          <a:p>
            <a:pPr marL="171450" indent="-171450">
              <a:buFont typeface="Arial" panose="020B0604020202020204" pitchFamily="34" charset="0"/>
              <a:buChar char="•"/>
            </a:pPr>
            <a:r>
              <a:rPr lang="sv-SE" sz="1050"/>
              <a:t>Under ett vårdbesök fokuserar vårdpersonalen på patientens identitet som nationell minoritet, snarare än hens faktiska åkomma.</a:t>
            </a:r>
          </a:p>
          <a:p>
            <a:endParaRPr lang="sv-SE" sz="1050"/>
          </a:p>
          <a:p>
            <a:pPr marL="171450" indent="-171450">
              <a:buFont typeface="Arial" panose="020B0604020202020204" pitchFamily="34" charset="0"/>
              <a:buChar char="•"/>
            </a:pPr>
            <a:r>
              <a:rPr lang="sv-SE" sz="1050"/>
              <a:t>En patient erbjuds inte eller nekas tolk med motiveringen att hen ”klarar sig bra på svenska”.</a:t>
            </a:r>
          </a:p>
          <a:p>
            <a:endParaRPr lang="sv-SE" sz="1050"/>
          </a:p>
        </p:txBody>
      </p:sp>
    </p:spTree>
    <p:extLst>
      <p:ext uri="{BB962C8B-B14F-4D97-AF65-F5344CB8AC3E}">
        <p14:creationId xmlns:p14="http://schemas.microsoft.com/office/powerpoint/2010/main" val="3212949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7258051" cy="886397"/>
          </a:xfrm>
        </p:spPr>
        <p:txBody>
          <a:bodyPr/>
          <a:lstStyle/>
          <a:p>
            <a:r>
              <a:rPr lang="sv-SE"/>
              <a:t>Vad kan hälso- och sjukvårdssektorn göra?</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41</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B1434080-6110-22CD-02AA-5C8BC345DF92}"/>
              </a:ext>
            </a:extLst>
          </p:cNvPr>
          <p:cNvSpPr txBox="1">
            <a:spLocks/>
          </p:cNvSpPr>
          <p:nvPr/>
        </p:nvSpPr>
        <p:spPr>
          <a:xfrm>
            <a:off x="814278" y="1855519"/>
            <a:ext cx="4426144" cy="2817446"/>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fontAlgn="base">
              <a:lnSpc>
                <a:spcPct val="90000"/>
              </a:lnSpc>
              <a:spcBef>
                <a:spcPts val="360"/>
              </a:spcBef>
              <a:spcAft>
                <a:spcPts val="360"/>
              </a:spcAft>
            </a:pPr>
            <a:r>
              <a:rPr lang="sv-SE" sz="1400">
                <a:solidFill>
                  <a:srgbClr val="404040"/>
                </a:solidFill>
                <a:latin typeface="Arial"/>
              </a:rPr>
              <a:t>Identifiera i vilka processer, verksamheter eller rutiner som nationella minoriteters rättigheter behöver synliggöras</a:t>
            </a:r>
          </a:p>
          <a:p>
            <a:pPr marL="162874" indent="-162874" defTabSz="822940" fontAlgn="base">
              <a:lnSpc>
                <a:spcPct val="90000"/>
              </a:lnSpc>
              <a:spcBef>
                <a:spcPts val="360"/>
              </a:spcBef>
              <a:spcAft>
                <a:spcPts val="360"/>
              </a:spcAft>
            </a:pPr>
            <a:r>
              <a:rPr lang="sv-SE" sz="1400">
                <a:solidFill>
                  <a:srgbClr val="404040"/>
                </a:solidFill>
                <a:latin typeface="Arial"/>
              </a:rPr>
              <a:t>Använd målgruppens erfarenheter för att utveckla verksamheten. Involvera nationella minoriteter när ni tar fram utbildning, utvecklar arbetssätt eller följer upp verksamheter.</a:t>
            </a:r>
          </a:p>
          <a:p>
            <a:pPr marL="162874" indent="-162874" defTabSz="822940" fontAlgn="base">
              <a:lnSpc>
                <a:spcPct val="90000"/>
              </a:lnSpc>
              <a:spcBef>
                <a:spcPts val="360"/>
              </a:spcBef>
              <a:spcAft>
                <a:spcPts val="360"/>
              </a:spcAft>
            </a:pPr>
            <a:r>
              <a:rPr lang="sv-SE" sz="1400">
                <a:solidFill>
                  <a:srgbClr val="404040"/>
                </a:solidFill>
                <a:latin typeface="Arial"/>
              </a:rPr>
              <a:t>Arbeta systematiskt med att kartlägga och synliggöra omotiverade skillnader i bemötande och vård.</a:t>
            </a:r>
          </a:p>
          <a:p>
            <a:pPr marL="162874" indent="-162874" defTabSz="822940" fontAlgn="base">
              <a:lnSpc>
                <a:spcPct val="90000"/>
              </a:lnSpc>
              <a:spcBef>
                <a:spcPts val="360"/>
              </a:spcBef>
              <a:spcAft>
                <a:spcPts val="360"/>
              </a:spcAft>
            </a:pPr>
            <a:r>
              <a:rPr lang="sv-SE" sz="1400">
                <a:solidFill>
                  <a:srgbClr val="404040"/>
                </a:solidFill>
                <a:latin typeface="Arial"/>
              </a:rPr>
              <a:t>Fånga upp och synliggör nationella minoriteters upplevelser och erfarenheter av bemötande, genom exempelvis intervjustudier eller patientundersökningar.</a:t>
            </a:r>
          </a:p>
        </p:txBody>
      </p:sp>
      <p:sp>
        <p:nvSpPr>
          <p:cNvPr id="8" name="Rectangle 7">
            <a:extLst>
              <a:ext uri="{FF2B5EF4-FFF2-40B4-BE49-F238E27FC236}">
                <a16:creationId xmlns:a16="http://schemas.microsoft.com/office/drawing/2014/main" id="{F5C6B6DF-E56C-962E-35BC-B4DFD6D7E3A3}"/>
              </a:ext>
            </a:extLst>
          </p:cNvPr>
          <p:cNvSpPr/>
          <p:nvPr/>
        </p:nvSpPr>
        <p:spPr>
          <a:xfrm>
            <a:off x="0" y="-692"/>
            <a:ext cx="9144000" cy="2710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Hälso- och sjukvård</a:t>
            </a:r>
          </a:p>
        </p:txBody>
      </p:sp>
      <p:pic>
        <p:nvPicPr>
          <p:cNvPr id="3" name="Bild 2" descr="En lampa">
            <a:extLst>
              <a:ext uri="{FF2B5EF4-FFF2-40B4-BE49-F238E27FC236}">
                <a16:creationId xmlns:a16="http://schemas.microsoft.com/office/drawing/2014/main" id="{4CAFA13B-B91B-8771-4329-0BCF7FBCBC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66668" y="751522"/>
            <a:ext cx="3923347" cy="3923347"/>
          </a:xfrm>
          <a:prstGeom prst="rect">
            <a:avLst/>
          </a:prstGeom>
        </p:spPr>
      </p:pic>
    </p:spTree>
    <p:extLst>
      <p:ext uri="{BB962C8B-B14F-4D97-AF65-F5344CB8AC3E}">
        <p14:creationId xmlns:p14="http://schemas.microsoft.com/office/powerpoint/2010/main" val="16164669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942976" y="1385533"/>
            <a:ext cx="4840287" cy="4705120"/>
          </a:xfrm>
        </p:spPr>
        <p:txBody>
          <a:bodyPr>
            <a:normAutofit/>
          </a:bodyPr>
          <a:lstStyle/>
          <a:p>
            <a:r>
              <a:rPr lang="sv-SE" altLang="sv-SE" sz="1400">
                <a:solidFill>
                  <a:srgbClr val="404040"/>
                </a:solidFill>
                <a:latin typeface="Arial"/>
              </a:rPr>
              <a:t>Hur kan verksamheten kartlägga och upptäcka skillnader i tillgång till vård, i behandling och i bemötande? </a:t>
            </a:r>
          </a:p>
          <a:p>
            <a:r>
              <a:rPr lang="sv-SE" altLang="sv-SE" sz="1400">
                <a:solidFill>
                  <a:srgbClr val="404040"/>
                </a:solidFill>
                <a:latin typeface="Arial"/>
              </a:rPr>
              <a:t>Hur identifierar och analyserar verksamheten strukturell diskriminering som kan påverka tillgången till vård och vårdresultat för nationella minoriteter? </a:t>
            </a:r>
          </a:p>
          <a:p>
            <a:r>
              <a:rPr lang="sv-SE" altLang="sv-SE" sz="1400">
                <a:solidFill>
                  <a:srgbClr val="404040"/>
                </a:solidFill>
                <a:latin typeface="Arial"/>
              </a:rPr>
              <a:t>Hur arbetar verksamheten för att utveckla personalens kulturella kompetens och erbjuda språkligt stöd för att bättre möta behoven hos patienter från nationella minoriteter?</a:t>
            </a:r>
          </a:p>
          <a:p>
            <a:r>
              <a:rPr lang="sv-SE" altLang="sv-SE" sz="1400">
                <a:solidFill>
                  <a:srgbClr val="404040"/>
                </a:solidFill>
                <a:latin typeface="Arial"/>
              </a:rPr>
              <a:t>Hur kan erfarenheter av bemötande av nationella minoriteter samlas in och hur kan insikterna användas för att förbättra verksamheternas kvalitet? </a:t>
            </a:r>
          </a:p>
          <a:p>
            <a:r>
              <a:rPr lang="sv-SE" altLang="sv-SE" sz="1400">
                <a:solidFill>
                  <a:srgbClr val="404040"/>
                </a:solidFill>
                <a:latin typeface="Arial"/>
              </a:rPr>
              <a:t>Vilken kompetens har personalen och vilken kompetens skulle personalen behöva för att förbättra bemötandet av personer som tillhör nationella minoriteter? </a:t>
            </a:r>
          </a:p>
          <a:p>
            <a:endParaRPr lang="sv-SE" altLang="sv-SE" sz="1400">
              <a:solidFill>
                <a:prstClr val="black">
                  <a:lumMod val="75000"/>
                  <a:lumOff val="25000"/>
                </a:prstClr>
              </a:solidFill>
              <a:latin typeface="Arial"/>
            </a:endParaRPr>
          </a:p>
          <a:p>
            <a:pPr>
              <a:buNone/>
            </a:pPr>
            <a:endParaRPr lang="sv-SE" altLang="sv-SE" sz="1400">
              <a:solidFill>
                <a:prstClr val="black">
                  <a:lumMod val="75000"/>
                  <a:lumOff val="25000"/>
                </a:prstClr>
              </a:solidFill>
              <a:latin typeface="Arial"/>
            </a:endParaRPr>
          </a:p>
          <a:p>
            <a:pPr>
              <a:buNone/>
            </a:pPr>
            <a:endParaRPr lang="sv-SE" altLang="sv-SE" sz="1400" i="1"/>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42</a:t>
            </a:fld>
            <a:endParaRPr lang="sv-SE">
              <a:solidFill>
                <a:prstClr val="black">
                  <a:tint val="75000"/>
                </a:prstClr>
              </a:solidFill>
              <a:latin typeface="Arial"/>
            </a:endParaRPr>
          </a:p>
        </p:txBody>
      </p:sp>
      <p:sp>
        <p:nvSpPr>
          <p:cNvPr id="8" name="Rubrik 2">
            <a:extLst>
              <a:ext uri="{FF2B5EF4-FFF2-40B4-BE49-F238E27FC236}">
                <a16:creationId xmlns:a16="http://schemas.microsoft.com/office/drawing/2014/main" id="{1F6853AE-0CB2-AD05-2F40-8E3BE8526B4D}"/>
              </a:ext>
            </a:extLst>
          </p:cNvPr>
          <p:cNvSpPr txBox="1">
            <a:spLocks/>
          </p:cNvSpPr>
          <p:nvPr/>
        </p:nvSpPr>
        <p:spPr>
          <a:xfrm>
            <a:off x="942977" y="751525"/>
            <a:ext cx="7258051" cy="443198"/>
          </a:xfrm>
          <a:prstGeom prst="rect">
            <a:avLst/>
          </a:prstGeom>
        </p:spPr>
        <p:txBody>
          <a:bodyPr vert="horz" lIns="0" tIns="0" rIns="0" bIns="0" rtlCol="0" anchor="t">
            <a:spAutoFit/>
          </a:bodyPr>
          <a:lstStyle>
            <a:lvl1pPr algn="l" defTabSz="914400" rtl="0" eaLnBrk="1" latinLnBrk="0" hangingPunct="1">
              <a:spcBef>
                <a:spcPct val="0"/>
              </a:spcBef>
              <a:buNone/>
              <a:defRPr lang="sv-SE" sz="3200" b="1" kern="1200" dirty="0">
                <a:solidFill>
                  <a:schemeClr val="tx2"/>
                </a:solidFill>
                <a:latin typeface="+mj-lt"/>
                <a:ea typeface="+mj-ea"/>
                <a:cs typeface="+mj-cs"/>
              </a:defRPr>
            </a:lvl1pPr>
          </a:lstStyle>
          <a:p>
            <a:pPr defTabSz="822940"/>
            <a:r>
              <a:rPr lang="sv-SE" altLang="sv-SE" sz="2880" dirty="0">
                <a:solidFill>
                  <a:srgbClr val="5A7684"/>
                </a:solidFill>
                <a:latin typeface="Arial"/>
              </a:rPr>
              <a:t>Reflekterande frågeställningar</a:t>
            </a:r>
            <a:endParaRPr lang="sv-SE" sz="2880" dirty="0">
              <a:solidFill>
                <a:srgbClr val="5A7684"/>
              </a:solidFill>
              <a:latin typeface="Arial"/>
            </a:endParaRPr>
          </a:p>
        </p:txBody>
      </p:sp>
      <p:sp>
        <p:nvSpPr>
          <p:cNvPr id="5" name="Rectangle 4">
            <a:extLst>
              <a:ext uri="{FF2B5EF4-FFF2-40B4-BE49-F238E27FC236}">
                <a16:creationId xmlns:a16="http://schemas.microsoft.com/office/drawing/2014/main" id="{896F172C-BFFC-D69C-1974-7FCB52ED24C7}"/>
              </a:ext>
            </a:extLst>
          </p:cNvPr>
          <p:cNvSpPr/>
          <p:nvPr/>
        </p:nvSpPr>
        <p:spPr>
          <a:xfrm>
            <a:off x="0" y="-692"/>
            <a:ext cx="9144000" cy="2710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Hälso- och sjukvård</a:t>
            </a:r>
          </a:p>
        </p:txBody>
      </p:sp>
      <p:pic>
        <p:nvPicPr>
          <p:cNvPr id="2" name="Platshållare för bild 6">
            <a:extLst>
              <a:ext uri="{FF2B5EF4-FFF2-40B4-BE49-F238E27FC236}">
                <a16:creationId xmlns:a16="http://schemas.microsoft.com/office/drawing/2014/main" id="{AD018FDC-0D8B-CEF6-DF06-2C676D8E2C9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208165" y="2023426"/>
            <a:ext cx="2522943" cy="2522944"/>
          </a:xfrm>
          <a:prstGeom prst="ellipse">
            <a:avLst/>
          </a:prstGeom>
          <a:noFill/>
          <a:ln w="76200">
            <a:solidFill>
              <a:schemeClr val="bg1"/>
            </a:solidFill>
          </a:ln>
          <a:effectLst>
            <a:outerShdw sx="101000" sy="101000" algn="ctr" rotWithShape="0">
              <a:schemeClr val="tx2"/>
            </a:outerShdw>
          </a:effectLst>
        </p:spPr>
      </p:pic>
    </p:spTree>
    <p:extLst>
      <p:ext uri="{BB962C8B-B14F-4D97-AF65-F5344CB8AC3E}">
        <p14:creationId xmlns:p14="http://schemas.microsoft.com/office/powerpoint/2010/main" val="41518419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00F99A5C-C99A-3825-7FD8-CB3BB92F25D0}"/>
              </a:ext>
            </a:extLst>
          </p:cNvPr>
          <p:cNvSpPr>
            <a:spLocks noGrp="1"/>
          </p:cNvSpPr>
          <p:nvPr>
            <p:ph type="sldNum" sz="quarter" idx="12"/>
          </p:nvPr>
        </p:nvSpPr>
        <p:spPr>
          <a:xfrm>
            <a:off x="3649663" y="5296964"/>
            <a:ext cx="2133600" cy="304271"/>
          </a:xfrm>
        </p:spPr>
        <p:txBody>
          <a:bodyPr/>
          <a:lstStyle/>
          <a:p>
            <a:pPr>
              <a:spcAft>
                <a:spcPts val="600"/>
              </a:spcAft>
            </a:pPr>
            <a:fld id="{555A968A-E0AF-44DF-8545-852B31FD1DE1}" type="slidenum">
              <a:rPr lang="sv-SE" smtClean="0"/>
              <a:pPr>
                <a:spcAft>
                  <a:spcPts val="600"/>
                </a:spcAft>
              </a:pPr>
              <a:t>43</a:t>
            </a:fld>
            <a:endParaRPr lang="sv-SE"/>
          </a:p>
        </p:txBody>
      </p:sp>
      <p:pic>
        <p:nvPicPr>
          <p:cNvPr id="3" name="Bildobjekt 2">
            <a:extLst>
              <a:ext uri="{FF2B5EF4-FFF2-40B4-BE49-F238E27FC236}">
                <a16:creationId xmlns:a16="http://schemas.microsoft.com/office/drawing/2014/main" id="{6C27FB8F-F2CE-0925-824F-5BD1F5E212D9}"/>
              </a:ext>
            </a:extLst>
          </p:cNvPr>
          <p:cNvPicPr>
            <a:picLocks noChangeAspect="1"/>
          </p:cNvPicPr>
          <p:nvPr/>
        </p:nvPicPr>
        <p:blipFill>
          <a:blip r:embed="rId3" cstate="print">
            <a:alphaModFix amt="85000"/>
            <a:extLst>
              <a:ext uri="{28A0092B-C50C-407E-A947-70E740481C1C}">
                <a14:useLocalDpi xmlns:a14="http://schemas.microsoft.com/office/drawing/2010/main"/>
              </a:ext>
            </a:extLst>
          </a:blip>
          <a:stretch>
            <a:fillRect/>
          </a:stretch>
        </p:blipFill>
        <p:spPr>
          <a:xfrm>
            <a:off x="381932" y="0"/>
            <a:ext cx="7857849" cy="5559425"/>
          </a:xfrm>
          <a:prstGeom prst="rect">
            <a:avLst/>
          </a:prstGeom>
          <a:noFill/>
        </p:spPr>
      </p:pic>
      <p:sp>
        <p:nvSpPr>
          <p:cNvPr id="13" name="Rubrik 2">
            <a:extLst>
              <a:ext uri="{FF2B5EF4-FFF2-40B4-BE49-F238E27FC236}">
                <a16:creationId xmlns:a16="http://schemas.microsoft.com/office/drawing/2014/main" id="{D1F46F27-B83F-AF4C-C973-DFFF7733DD86}"/>
              </a:ext>
            </a:extLst>
          </p:cNvPr>
          <p:cNvSpPr txBox="1">
            <a:spLocks/>
          </p:cNvSpPr>
          <p:nvPr/>
        </p:nvSpPr>
        <p:spPr>
          <a:xfrm>
            <a:off x="539750" y="517525"/>
            <a:ext cx="8064501" cy="387798"/>
          </a:xfrm>
          <a:prstGeom prst="rect">
            <a:avLst/>
          </a:prstGeom>
        </p:spPr>
        <p:txBody>
          <a:bodyPr vert="horz" lIns="0" tIns="0" rIns="0" bIns="0" rtlCol="0" anchor="t">
            <a:normAutofit fontScale="92500" lnSpcReduction="10000"/>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defTabSz="822940">
              <a:spcAft>
                <a:spcPts val="600"/>
              </a:spcAft>
            </a:pPr>
            <a:r>
              <a:rPr lang="sv-SE" sz="2880" dirty="0">
                <a:solidFill>
                  <a:srgbClr val="5A7684"/>
                </a:solidFill>
                <a:latin typeface="Arial"/>
              </a:rPr>
              <a:t>Äldreomsorg</a:t>
            </a:r>
          </a:p>
        </p:txBody>
      </p:sp>
    </p:spTree>
    <p:extLst>
      <p:ext uri="{BB962C8B-B14F-4D97-AF65-F5344CB8AC3E}">
        <p14:creationId xmlns:p14="http://schemas.microsoft.com/office/powerpoint/2010/main" val="42833217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Lagar och bestämmelser </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44</a:t>
            </a:fld>
            <a:endParaRPr lang="sv-SE">
              <a:solidFill>
                <a:prstClr val="black">
                  <a:tint val="75000"/>
                </a:prstClr>
              </a:solidFill>
              <a:latin typeface="Arial"/>
            </a:endParaRPr>
          </a:p>
        </p:txBody>
      </p:sp>
      <p:sp>
        <p:nvSpPr>
          <p:cNvPr id="5" name="Rektangel med rundade hörn på samma sida 14">
            <a:extLst>
              <a:ext uri="{FF2B5EF4-FFF2-40B4-BE49-F238E27FC236}">
                <a16:creationId xmlns:a16="http://schemas.microsoft.com/office/drawing/2014/main" id="{57B74CB5-D186-B50E-8071-8C2E0D190D87}"/>
              </a:ext>
            </a:extLst>
          </p:cNvPr>
          <p:cNvSpPr/>
          <p:nvPr/>
        </p:nvSpPr>
        <p:spPr>
          <a:xfrm rot="5400000">
            <a:off x="3635057" y="-1554459"/>
            <a:ext cx="264202" cy="6454816"/>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dirty="0">
                <a:solidFill>
                  <a:prstClr val="white"/>
                </a:solidFill>
                <a:latin typeface="Arial"/>
              </a:rPr>
              <a:t>Minoritetslagen (18 – 18 c §§) och socialtjänstlagen (2001:453) </a:t>
            </a:r>
          </a:p>
        </p:txBody>
      </p:sp>
      <p:sp>
        <p:nvSpPr>
          <p:cNvPr id="11" name="textruta 16">
            <a:extLst>
              <a:ext uri="{FF2B5EF4-FFF2-40B4-BE49-F238E27FC236}">
                <a16:creationId xmlns:a16="http://schemas.microsoft.com/office/drawing/2014/main" id="{C33A349D-25E1-8A6D-540C-6084E8379C64}"/>
              </a:ext>
            </a:extLst>
          </p:cNvPr>
          <p:cNvSpPr txBox="1"/>
          <p:nvPr/>
        </p:nvSpPr>
        <p:spPr>
          <a:xfrm>
            <a:off x="539750" y="1861801"/>
            <a:ext cx="6535277" cy="2907236"/>
          </a:xfrm>
          <a:prstGeom prst="rect">
            <a:avLst/>
          </a:prstGeom>
          <a:noFill/>
        </p:spPr>
        <p:txBody>
          <a:bodyPr wrap="square" lIns="0" tIns="64800" rIns="0" bIns="0" rtlCol="0">
            <a:spAutoFit/>
          </a:bodyPr>
          <a:lstStyle/>
          <a:p>
            <a:pPr defTabSz="822940">
              <a:spcAft>
                <a:spcPts val="540"/>
              </a:spcAft>
            </a:pPr>
            <a:r>
              <a:rPr lang="sv-SE" sz="1400" dirty="0">
                <a:solidFill>
                  <a:srgbClr val="404040"/>
                </a:solidFill>
                <a:latin typeface="Arial"/>
              </a:rPr>
              <a:t>Nationella minoriteter i Sverige har särskilda rättigheter inom äldreomsorgen för att behålla och utveckla sin kultur. Enligt minoritetslagen och socialtjänstlagen ska kommuner verka för att det finns personal med kunskap i minoritetsspråken där det behövs, och äldre som bor i förvaltningsområden har rätt att få sin omsorg på finska, meänkieli eller samiska. </a:t>
            </a:r>
          </a:p>
          <a:p>
            <a:pPr defTabSz="822940">
              <a:spcAft>
                <a:spcPts val="540"/>
              </a:spcAft>
            </a:pPr>
            <a:endParaRPr lang="sv-SE" sz="1400" dirty="0">
              <a:solidFill>
                <a:srgbClr val="404040"/>
              </a:solidFill>
              <a:latin typeface="Arial"/>
            </a:endParaRPr>
          </a:p>
          <a:p>
            <a:pPr defTabSz="822940">
              <a:spcAft>
                <a:spcPts val="540"/>
              </a:spcAft>
            </a:pPr>
            <a:r>
              <a:rPr lang="sv-SE" sz="1400" dirty="0">
                <a:solidFill>
                  <a:srgbClr val="404040"/>
                </a:solidFill>
                <a:latin typeface="Arial"/>
              </a:rPr>
              <a:t>Denna rätt kan även gälla utanför förvaltningsområden om kommunen har personal som kan språken. Dessutom ska omsorgen ta hänsyn till den äldres behov av att upprätthålla sin kulturella identitet, och kommunen är skyldig att informera om dessa rättigheter vid ansökan om äldreomsorg.</a:t>
            </a:r>
          </a:p>
          <a:p>
            <a:pPr defTabSz="822940">
              <a:spcAft>
                <a:spcPts val="540"/>
              </a:spcAft>
            </a:pPr>
            <a:endParaRPr lang="sv-SE" sz="1400" dirty="0">
              <a:solidFill>
                <a:prstClr val="black"/>
              </a:solidFill>
              <a:latin typeface="Arial"/>
            </a:endParaRPr>
          </a:p>
          <a:p>
            <a:pPr defTabSz="822940">
              <a:spcAft>
                <a:spcPts val="540"/>
              </a:spcAft>
            </a:pPr>
            <a:endParaRPr lang="sv-SE" sz="1400" dirty="0">
              <a:solidFill>
                <a:prstClr val="black"/>
              </a:solidFill>
              <a:latin typeface="Arial"/>
            </a:endParaRPr>
          </a:p>
        </p:txBody>
      </p:sp>
      <p:sp>
        <p:nvSpPr>
          <p:cNvPr id="9" name="Rectangle 8">
            <a:extLst>
              <a:ext uri="{FF2B5EF4-FFF2-40B4-BE49-F238E27FC236}">
                <a16:creationId xmlns:a16="http://schemas.microsoft.com/office/drawing/2014/main" id="{8CB32B09-1C55-9F52-CDB1-22BBF47802AF}"/>
              </a:ext>
            </a:extLst>
          </p:cNvPr>
          <p:cNvSpPr/>
          <p:nvPr/>
        </p:nvSpPr>
        <p:spPr>
          <a:xfrm>
            <a:off x="0" y="0"/>
            <a:ext cx="9144000" cy="2710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Äldreomsorg</a:t>
            </a:r>
          </a:p>
        </p:txBody>
      </p:sp>
    </p:spTree>
    <p:extLst>
      <p:ext uri="{BB962C8B-B14F-4D97-AF65-F5344CB8AC3E}">
        <p14:creationId xmlns:p14="http://schemas.microsoft.com/office/powerpoint/2010/main" val="42055941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09E9052-FA5D-11A5-A7A4-A0F2F6778D21}"/>
              </a:ext>
            </a:extLst>
          </p:cNvPr>
          <p:cNvSpPr/>
          <p:nvPr/>
        </p:nvSpPr>
        <p:spPr>
          <a:xfrm>
            <a:off x="6960870" y="399431"/>
            <a:ext cx="2183130" cy="51581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t>Exempel på utsatthet inom äldreomsorgen: </a:t>
            </a:r>
          </a:p>
          <a:p>
            <a:pPr algn="ctr"/>
            <a:endParaRPr lang="sv-SE" sz="1050"/>
          </a:p>
          <a:p>
            <a:pPr marL="214308" indent="-214308">
              <a:buFont typeface="Arial" panose="020B0604020202020204" pitchFamily="34" charset="0"/>
              <a:buChar char="•"/>
            </a:pPr>
            <a:r>
              <a:rPr lang="sv-SE" sz="1050"/>
              <a:t>En brukare tillfrågas i ett skriftligt formulär på svenska hen önskar omsorg på finska. Brukaren fyller inte i formuläret eftersom hen inte förstår svenska tillräckligt bra. </a:t>
            </a:r>
          </a:p>
          <a:p>
            <a:pPr marL="214308" indent="-214308">
              <a:buFont typeface="Arial" panose="020B0604020202020204" pitchFamily="34" charset="0"/>
              <a:buChar char="•"/>
            </a:pPr>
            <a:endParaRPr lang="sv-SE" sz="1050"/>
          </a:p>
          <a:p>
            <a:pPr marL="214308" indent="-214308">
              <a:buFont typeface="Arial" panose="020B0604020202020204" pitchFamily="34" charset="0"/>
              <a:buChar char="•"/>
            </a:pPr>
            <a:r>
              <a:rPr lang="sv-SE" sz="1050"/>
              <a:t>En brukare döljer sitt ursprung som nationell minoritet av rädsla för negativ behandling av vårdpersonal eller andra brukare. </a:t>
            </a:r>
          </a:p>
          <a:p>
            <a:endParaRPr lang="sv-SE" sz="1050"/>
          </a:p>
          <a:p>
            <a:pPr marL="214308" indent="-214308">
              <a:buFont typeface="Arial" panose="020B0604020202020204" pitchFamily="34" charset="0"/>
              <a:buChar char="•"/>
            </a:pPr>
            <a:r>
              <a:rPr lang="sv-SE" sz="1050"/>
              <a:t>En brukare har svårt att beskriva sitt behov av omsorg på svenska, vilket gör att den inte får omsorg som motsvarar hens verkliga behov.</a:t>
            </a:r>
          </a:p>
          <a:p>
            <a:pPr algn="ctr"/>
            <a:endParaRPr lang="sv-SE" sz="1050"/>
          </a:p>
        </p:txBody>
      </p:sp>
      <p:sp>
        <p:nvSpPr>
          <p:cNvPr id="2" name="Rubrik 1"/>
          <p:cNvSpPr>
            <a:spLocks noGrp="1"/>
          </p:cNvSpPr>
          <p:nvPr>
            <p:ph type="title"/>
          </p:nvPr>
        </p:nvSpPr>
        <p:spPr>
          <a:xfrm>
            <a:off x="942977" y="751523"/>
            <a:ext cx="7258051" cy="443199"/>
          </a:xfrm>
        </p:spPr>
        <p:txBody>
          <a:bodyPr/>
          <a:lstStyle/>
          <a:p>
            <a:r>
              <a:rPr lang="sv-SE"/>
              <a:t>Utsatthet inom äldreomsorgen</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45</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20BC5EC2-F450-AE8C-CDC0-EC43289C8A46}"/>
              </a:ext>
            </a:extLst>
          </p:cNvPr>
          <p:cNvSpPr txBox="1">
            <a:spLocks/>
          </p:cNvSpPr>
          <p:nvPr/>
        </p:nvSpPr>
        <p:spPr>
          <a:xfrm>
            <a:off x="942976" y="1626164"/>
            <a:ext cx="5022380" cy="3337314"/>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a:lnSpc>
                <a:spcPct val="90000"/>
              </a:lnSpc>
              <a:spcBef>
                <a:spcPts val="360"/>
              </a:spcBef>
              <a:spcAft>
                <a:spcPts val="360"/>
              </a:spcAft>
            </a:pPr>
            <a:r>
              <a:rPr lang="sv-SE" sz="1400">
                <a:solidFill>
                  <a:srgbClr val="404040"/>
                </a:solidFill>
                <a:latin typeface="Arial"/>
              </a:rPr>
              <a:t>Studier visar att personal inom äldreomsorgen behöver ökad kunskap om hur historiskt förtryck påverkar nationella minoriteters livssituation, hälsa och förtroende för offentliga aktörer.</a:t>
            </a:r>
          </a:p>
          <a:p>
            <a:pPr marL="162874" indent="-162874" defTabSz="822940">
              <a:lnSpc>
                <a:spcPct val="90000"/>
              </a:lnSpc>
              <a:spcBef>
                <a:spcPts val="360"/>
              </a:spcBef>
              <a:spcAft>
                <a:spcPts val="360"/>
              </a:spcAft>
            </a:pPr>
            <a:r>
              <a:rPr lang="sv-SE" sz="1400">
                <a:solidFill>
                  <a:srgbClr val="404040"/>
                </a:solidFill>
                <a:latin typeface="Arial"/>
              </a:rPr>
              <a:t>Personer kan uppleva språkbarriärer som hindrar dem från att uttrycka sina behov av stöd och omsorg</a:t>
            </a:r>
          </a:p>
          <a:p>
            <a:pPr marL="162874" indent="-162874" defTabSz="822940">
              <a:lnSpc>
                <a:spcPct val="90000"/>
              </a:lnSpc>
              <a:spcBef>
                <a:spcPts val="360"/>
              </a:spcBef>
              <a:spcAft>
                <a:spcPts val="360"/>
              </a:spcAft>
            </a:pPr>
            <a:r>
              <a:rPr lang="sv-SE" sz="1400">
                <a:solidFill>
                  <a:srgbClr val="404040"/>
                </a:solidFill>
                <a:latin typeface="Arial"/>
              </a:rPr>
              <a:t>Människor kan avstå från att söka omsorg eller vård av rädsla att inte göra sig tillräckligt förstådd på svenska </a:t>
            </a:r>
          </a:p>
          <a:p>
            <a:pPr marL="162874" indent="-162874" defTabSz="822940">
              <a:lnSpc>
                <a:spcPct val="90000"/>
              </a:lnSpc>
              <a:spcBef>
                <a:spcPts val="360"/>
              </a:spcBef>
              <a:spcAft>
                <a:spcPts val="360"/>
              </a:spcAft>
            </a:pPr>
            <a:r>
              <a:rPr lang="sv-SE" sz="1400">
                <a:solidFill>
                  <a:srgbClr val="404040"/>
                </a:solidFill>
                <a:latin typeface="Arial"/>
              </a:rPr>
              <a:t>Det kan bidra till trygghet att få vara i en miljö som kulturellt och språkligt liknar den miljö som man är van vid.</a:t>
            </a:r>
          </a:p>
          <a:p>
            <a:pPr marL="162874" indent="-162874" defTabSz="822940">
              <a:lnSpc>
                <a:spcPct val="90000"/>
              </a:lnSpc>
              <a:spcBef>
                <a:spcPts val="360"/>
              </a:spcBef>
              <a:spcAft>
                <a:spcPts val="360"/>
              </a:spcAft>
            </a:pPr>
            <a:endParaRPr lang="sv-SE" sz="1440">
              <a:solidFill>
                <a:prstClr val="black">
                  <a:lumMod val="75000"/>
                  <a:lumOff val="25000"/>
                </a:prstClr>
              </a:solidFill>
              <a:latin typeface="Arial"/>
            </a:endParaRPr>
          </a:p>
        </p:txBody>
      </p:sp>
      <p:sp>
        <p:nvSpPr>
          <p:cNvPr id="3" name="Rectangle 2">
            <a:extLst>
              <a:ext uri="{FF2B5EF4-FFF2-40B4-BE49-F238E27FC236}">
                <a16:creationId xmlns:a16="http://schemas.microsoft.com/office/drawing/2014/main" id="{35E68F14-6391-3F2A-2CCB-5C5D2E2B17D5}"/>
              </a:ext>
            </a:extLst>
          </p:cNvPr>
          <p:cNvSpPr/>
          <p:nvPr/>
        </p:nvSpPr>
        <p:spPr>
          <a:xfrm>
            <a:off x="0" y="0"/>
            <a:ext cx="9144000" cy="2710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Äldreomsorg</a:t>
            </a:r>
          </a:p>
        </p:txBody>
      </p:sp>
    </p:spTree>
    <p:extLst>
      <p:ext uri="{BB962C8B-B14F-4D97-AF65-F5344CB8AC3E}">
        <p14:creationId xmlns:p14="http://schemas.microsoft.com/office/powerpoint/2010/main" val="3489383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7258051" cy="443199"/>
          </a:xfrm>
        </p:spPr>
        <p:txBody>
          <a:bodyPr/>
          <a:lstStyle/>
          <a:p>
            <a:r>
              <a:rPr lang="sv-SE"/>
              <a:t>Vad kan äldreomsorgen göra?</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46</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B1434080-6110-22CD-02AA-5C8BC345DF92}"/>
              </a:ext>
            </a:extLst>
          </p:cNvPr>
          <p:cNvSpPr txBox="1">
            <a:spLocks/>
          </p:cNvSpPr>
          <p:nvPr/>
        </p:nvSpPr>
        <p:spPr>
          <a:xfrm>
            <a:off x="864930" y="1528954"/>
            <a:ext cx="4668123" cy="2817446"/>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fontAlgn="base">
              <a:lnSpc>
                <a:spcPct val="90000"/>
              </a:lnSpc>
              <a:spcBef>
                <a:spcPts val="360"/>
              </a:spcBef>
              <a:spcAft>
                <a:spcPts val="360"/>
              </a:spcAft>
            </a:pPr>
            <a:r>
              <a:rPr lang="sv-SE" sz="1400" dirty="0">
                <a:solidFill>
                  <a:srgbClr val="404040"/>
                </a:solidFill>
                <a:latin typeface="Arial"/>
              </a:rPr>
              <a:t>Säkerställ att kommunen har rutiner för att identifiera behov hos äldre, exempelvis vad gäller språk eller för att bibehålla kulturell identitet. </a:t>
            </a:r>
          </a:p>
          <a:p>
            <a:pPr marL="162874" indent="-162874" defTabSz="822940" fontAlgn="base">
              <a:lnSpc>
                <a:spcPct val="90000"/>
              </a:lnSpc>
              <a:spcBef>
                <a:spcPts val="360"/>
              </a:spcBef>
              <a:spcAft>
                <a:spcPts val="360"/>
              </a:spcAft>
            </a:pPr>
            <a:r>
              <a:rPr lang="sv-SE" sz="1400" dirty="0">
                <a:solidFill>
                  <a:srgbClr val="404040"/>
                </a:solidFill>
                <a:latin typeface="Arial"/>
              </a:rPr>
              <a:t>Genomför en inventering av språkkompetens hos personalen. </a:t>
            </a:r>
          </a:p>
          <a:p>
            <a:pPr marL="162874" indent="-162874" defTabSz="822940" fontAlgn="base">
              <a:lnSpc>
                <a:spcPct val="90000"/>
              </a:lnSpc>
              <a:spcBef>
                <a:spcPts val="360"/>
              </a:spcBef>
              <a:spcAft>
                <a:spcPts val="360"/>
              </a:spcAft>
            </a:pPr>
            <a:r>
              <a:rPr lang="sv-SE" sz="1400" dirty="0">
                <a:solidFill>
                  <a:srgbClr val="404040"/>
                </a:solidFill>
                <a:latin typeface="Arial"/>
              </a:rPr>
              <a:t>Se över om kompetensprofiler vid rekrytering behöver. </a:t>
            </a:r>
          </a:p>
          <a:p>
            <a:pPr marL="162874" indent="-162874" defTabSz="822940" fontAlgn="base">
              <a:lnSpc>
                <a:spcPct val="90000"/>
              </a:lnSpc>
              <a:spcBef>
                <a:spcPts val="360"/>
              </a:spcBef>
              <a:spcAft>
                <a:spcPts val="360"/>
              </a:spcAft>
            </a:pPr>
            <a:r>
              <a:rPr lang="sv-SE" sz="1400" dirty="0">
                <a:solidFill>
                  <a:srgbClr val="404040"/>
                </a:solidFill>
                <a:latin typeface="Arial"/>
              </a:rPr>
              <a:t>Kartlägg er verksamhets kompetens och kapacitet för att tillgodose behov hos äldre från de nationella minoriteterna. </a:t>
            </a:r>
          </a:p>
          <a:p>
            <a:pPr marL="162874" indent="-162874" defTabSz="822940" fontAlgn="base">
              <a:lnSpc>
                <a:spcPct val="90000"/>
              </a:lnSpc>
              <a:spcBef>
                <a:spcPts val="360"/>
              </a:spcBef>
              <a:spcAft>
                <a:spcPts val="360"/>
              </a:spcAft>
            </a:pPr>
            <a:r>
              <a:rPr lang="sv-SE" sz="1400" dirty="0">
                <a:solidFill>
                  <a:srgbClr val="404040"/>
                </a:solidFill>
                <a:latin typeface="Arial"/>
              </a:rPr>
              <a:t>Sänk trösklarna för brukare att uttrycka behov av anpassningar som kan kopplas till identiteten som nationell minoritet. </a:t>
            </a:r>
          </a:p>
          <a:p>
            <a:pPr marL="162874" indent="-162874" defTabSz="822940" fontAlgn="base">
              <a:lnSpc>
                <a:spcPct val="90000"/>
              </a:lnSpc>
              <a:spcBef>
                <a:spcPts val="360"/>
              </a:spcBef>
              <a:spcAft>
                <a:spcPts val="360"/>
              </a:spcAft>
            </a:pPr>
            <a:r>
              <a:rPr lang="sv-SE" sz="1400" dirty="0">
                <a:solidFill>
                  <a:srgbClr val="404040"/>
                </a:solidFill>
                <a:latin typeface="Arial"/>
              </a:rPr>
              <a:t>Genomför aktiviteter som lyfter fram de nationella minoriteternas kultur och språk. </a:t>
            </a:r>
            <a:endParaRPr lang="sv-SE" sz="1440" dirty="0">
              <a:solidFill>
                <a:srgbClr val="404040"/>
              </a:solidFill>
              <a:latin typeface="Arial"/>
            </a:endParaRPr>
          </a:p>
        </p:txBody>
      </p:sp>
      <p:sp>
        <p:nvSpPr>
          <p:cNvPr id="3" name="Rectangle 2">
            <a:extLst>
              <a:ext uri="{FF2B5EF4-FFF2-40B4-BE49-F238E27FC236}">
                <a16:creationId xmlns:a16="http://schemas.microsoft.com/office/drawing/2014/main" id="{867F20E5-1173-21FE-BCAC-1893FFD0F29D}"/>
              </a:ext>
            </a:extLst>
          </p:cNvPr>
          <p:cNvSpPr/>
          <p:nvPr/>
        </p:nvSpPr>
        <p:spPr>
          <a:xfrm>
            <a:off x="0" y="0"/>
            <a:ext cx="9144000" cy="2710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Äldreomsorg</a:t>
            </a:r>
          </a:p>
        </p:txBody>
      </p:sp>
      <p:pic>
        <p:nvPicPr>
          <p:cNvPr id="7" name="Bild 6" descr="En lampa">
            <a:extLst>
              <a:ext uri="{FF2B5EF4-FFF2-40B4-BE49-F238E27FC236}">
                <a16:creationId xmlns:a16="http://schemas.microsoft.com/office/drawing/2014/main" id="{7A36BABD-DAF7-CDC8-2753-E0B0B5E2D9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66668" y="751522"/>
            <a:ext cx="3923347" cy="3923347"/>
          </a:xfrm>
          <a:prstGeom prst="rect">
            <a:avLst/>
          </a:prstGeom>
        </p:spPr>
      </p:pic>
    </p:spTree>
    <p:extLst>
      <p:ext uri="{BB962C8B-B14F-4D97-AF65-F5344CB8AC3E}">
        <p14:creationId xmlns:p14="http://schemas.microsoft.com/office/powerpoint/2010/main" val="23174895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47</a:t>
            </a:fld>
            <a:endParaRPr lang="sv-SE">
              <a:solidFill>
                <a:prstClr val="black">
                  <a:tint val="75000"/>
                </a:prstClr>
              </a:solidFill>
              <a:latin typeface="Arial"/>
            </a:endParaRPr>
          </a:p>
        </p:txBody>
      </p:sp>
      <p:sp>
        <p:nvSpPr>
          <p:cNvPr id="8" name="Rubrik 2">
            <a:extLst>
              <a:ext uri="{FF2B5EF4-FFF2-40B4-BE49-F238E27FC236}">
                <a16:creationId xmlns:a16="http://schemas.microsoft.com/office/drawing/2014/main" id="{1F6853AE-0CB2-AD05-2F40-8E3BE8526B4D}"/>
              </a:ext>
            </a:extLst>
          </p:cNvPr>
          <p:cNvSpPr txBox="1">
            <a:spLocks/>
          </p:cNvSpPr>
          <p:nvPr/>
        </p:nvSpPr>
        <p:spPr>
          <a:xfrm>
            <a:off x="942977" y="751525"/>
            <a:ext cx="7258051" cy="443198"/>
          </a:xfrm>
          <a:prstGeom prst="rect">
            <a:avLst/>
          </a:prstGeom>
        </p:spPr>
        <p:txBody>
          <a:bodyPr vert="horz" lIns="0" tIns="0" rIns="0" bIns="0" rtlCol="0" anchor="t">
            <a:spAutoFit/>
          </a:bodyPr>
          <a:lstStyle>
            <a:lvl1pPr algn="l" defTabSz="914400" rtl="0" eaLnBrk="1" latinLnBrk="0" hangingPunct="1">
              <a:spcBef>
                <a:spcPct val="0"/>
              </a:spcBef>
              <a:buNone/>
              <a:defRPr lang="sv-SE" sz="3200" b="1" kern="1200" dirty="0">
                <a:solidFill>
                  <a:schemeClr val="tx2"/>
                </a:solidFill>
                <a:latin typeface="+mj-lt"/>
                <a:ea typeface="+mj-ea"/>
                <a:cs typeface="+mj-cs"/>
              </a:defRPr>
            </a:lvl1pPr>
          </a:lstStyle>
          <a:p>
            <a:pPr defTabSz="822940"/>
            <a:r>
              <a:rPr lang="sv-SE" altLang="sv-SE" sz="2880">
                <a:solidFill>
                  <a:srgbClr val="5A7684"/>
                </a:solidFill>
                <a:latin typeface="Arial"/>
              </a:rPr>
              <a:t>Reflekterande frågeställningar</a:t>
            </a:r>
            <a:endParaRPr lang="sv-SE" sz="2880">
              <a:solidFill>
                <a:srgbClr val="5A7684"/>
              </a:solidFill>
              <a:latin typeface="Arial"/>
            </a:endParaRPr>
          </a:p>
        </p:txBody>
      </p:sp>
      <p:sp>
        <p:nvSpPr>
          <p:cNvPr id="5" name="Rectangle 4">
            <a:extLst>
              <a:ext uri="{FF2B5EF4-FFF2-40B4-BE49-F238E27FC236}">
                <a16:creationId xmlns:a16="http://schemas.microsoft.com/office/drawing/2014/main" id="{548F3B1A-0918-7A4F-7633-D1AE5CA93E57}"/>
              </a:ext>
            </a:extLst>
          </p:cNvPr>
          <p:cNvSpPr/>
          <p:nvPr/>
        </p:nvSpPr>
        <p:spPr>
          <a:xfrm>
            <a:off x="0" y="0"/>
            <a:ext cx="9144000" cy="2710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Äldreomsorg</a:t>
            </a:r>
          </a:p>
        </p:txBody>
      </p:sp>
      <p:pic>
        <p:nvPicPr>
          <p:cNvPr id="7" name="Platshållare för bild 6">
            <a:extLst>
              <a:ext uri="{FF2B5EF4-FFF2-40B4-BE49-F238E27FC236}">
                <a16:creationId xmlns:a16="http://schemas.microsoft.com/office/drawing/2014/main" id="{0C270FEE-4FEF-A01E-5A3B-87F9570750D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p:blipFill>
        <p:spPr>
          <a:xfrm>
            <a:off x="5605128" y="1675154"/>
            <a:ext cx="3043905" cy="3043906"/>
          </a:xfrm>
          <a:noFill/>
        </p:spPr>
      </p:pic>
      <p:sp>
        <p:nvSpPr>
          <p:cNvPr id="2" name="Platshållare för innehåll 2">
            <a:extLst>
              <a:ext uri="{FF2B5EF4-FFF2-40B4-BE49-F238E27FC236}">
                <a16:creationId xmlns:a16="http://schemas.microsoft.com/office/drawing/2014/main" id="{718A622E-35A9-CA1A-87B1-BB127D2594AE}"/>
              </a:ext>
            </a:extLst>
          </p:cNvPr>
          <p:cNvSpPr txBox="1">
            <a:spLocks/>
          </p:cNvSpPr>
          <p:nvPr/>
        </p:nvSpPr>
        <p:spPr>
          <a:xfrm>
            <a:off x="812031" y="1555889"/>
            <a:ext cx="4449780" cy="2817446"/>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fontAlgn="base">
              <a:lnSpc>
                <a:spcPct val="90000"/>
              </a:lnSpc>
              <a:spcBef>
                <a:spcPts val="360"/>
              </a:spcBef>
              <a:spcAft>
                <a:spcPts val="360"/>
              </a:spcAft>
            </a:pPr>
            <a:r>
              <a:rPr lang="sv-SE" sz="1400">
                <a:solidFill>
                  <a:srgbClr val="404040"/>
                </a:solidFill>
                <a:latin typeface="Arial"/>
              </a:rPr>
              <a:t>Hur kan kommunen undersöka vilka behov och önskemål som finns bland personer som ges service och omvårdnad inom äldreomsorgen? </a:t>
            </a:r>
          </a:p>
          <a:p>
            <a:pPr marL="162874" indent="-162874" defTabSz="822940" fontAlgn="base">
              <a:lnSpc>
                <a:spcPct val="90000"/>
              </a:lnSpc>
              <a:spcBef>
                <a:spcPts val="360"/>
              </a:spcBef>
              <a:spcAft>
                <a:spcPts val="360"/>
              </a:spcAft>
            </a:pPr>
            <a:r>
              <a:rPr lang="sv-SE" sz="1400">
                <a:solidFill>
                  <a:srgbClr val="404040"/>
                </a:solidFill>
                <a:latin typeface="Arial"/>
              </a:rPr>
              <a:t>Vilken beredskap har kommunen för att tillgodose de äldre nationella minoriteternas behov av omsorg på minoritetsspråk?  </a:t>
            </a:r>
          </a:p>
          <a:p>
            <a:pPr marL="162874" indent="-162874" defTabSz="822940" fontAlgn="base">
              <a:lnSpc>
                <a:spcPct val="90000"/>
              </a:lnSpc>
              <a:spcBef>
                <a:spcPts val="360"/>
              </a:spcBef>
              <a:spcAft>
                <a:spcPts val="360"/>
              </a:spcAft>
            </a:pPr>
            <a:r>
              <a:rPr lang="sv-SE" sz="1400">
                <a:solidFill>
                  <a:srgbClr val="404040"/>
                </a:solidFill>
                <a:latin typeface="Arial"/>
              </a:rPr>
              <a:t>Vilken kunskap har personalen inom äldreomsorgen om nationella minoriteters historia, kulturer, språk och särskilda rättigheter?</a:t>
            </a:r>
          </a:p>
          <a:p>
            <a:pPr marL="162874" indent="-162874" defTabSz="822940" fontAlgn="base">
              <a:lnSpc>
                <a:spcPct val="90000"/>
              </a:lnSpc>
              <a:spcBef>
                <a:spcPts val="360"/>
              </a:spcBef>
              <a:spcAft>
                <a:spcPts val="360"/>
              </a:spcAft>
            </a:pPr>
            <a:r>
              <a:rPr lang="sv-SE" sz="1400">
                <a:solidFill>
                  <a:srgbClr val="404040"/>
                </a:solidFill>
                <a:latin typeface="Arial"/>
              </a:rPr>
              <a:t>På vilket sätt arbetar verksamheten för att lära mer om brukarnas bakgrund, språk och kulturella identitet? </a:t>
            </a:r>
          </a:p>
          <a:p>
            <a:pPr marL="162874" indent="-162874" defTabSz="822940" fontAlgn="base">
              <a:lnSpc>
                <a:spcPct val="90000"/>
              </a:lnSpc>
              <a:spcBef>
                <a:spcPts val="360"/>
              </a:spcBef>
              <a:spcAft>
                <a:spcPts val="360"/>
              </a:spcAft>
            </a:pPr>
            <a:r>
              <a:rPr lang="sv-SE" sz="1400">
                <a:solidFill>
                  <a:srgbClr val="404040"/>
                </a:solidFill>
                <a:latin typeface="Arial"/>
              </a:rPr>
              <a:t>På vilket sätt arbetar kommunala äldreboenden med att synliggöra nationella minoritetsspråk och kulturer? </a:t>
            </a:r>
          </a:p>
          <a:p>
            <a:pPr marL="162874" indent="-162874" defTabSz="822940" fontAlgn="base">
              <a:lnSpc>
                <a:spcPct val="90000"/>
              </a:lnSpc>
              <a:spcBef>
                <a:spcPts val="360"/>
              </a:spcBef>
              <a:spcAft>
                <a:spcPts val="360"/>
              </a:spcAft>
            </a:pPr>
            <a:endParaRPr lang="sv-SE" sz="1400">
              <a:solidFill>
                <a:prstClr val="black">
                  <a:lumMod val="75000"/>
                  <a:lumOff val="25000"/>
                </a:prstClr>
              </a:solidFill>
              <a:latin typeface="Arial"/>
            </a:endParaRPr>
          </a:p>
          <a:p>
            <a:pPr marL="162874" indent="-162874" defTabSz="822940" fontAlgn="base">
              <a:lnSpc>
                <a:spcPct val="90000"/>
              </a:lnSpc>
              <a:spcBef>
                <a:spcPts val="360"/>
              </a:spcBef>
              <a:spcAft>
                <a:spcPts val="360"/>
              </a:spcAft>
            </a:pPr>
            <a:endParaRPr lang="sv-SE" sz="1400">
              <a:solidFill>
                <a:prstClr val="black">
                  <a:lumMod val="75000"/>
                  <a:lumOff val="25000"/>
                </a:prstClr>
              </a:solidFill>
              <a:latin typeface="Arial"/>
            </a:endParaRPr>
          </a:p>
        </p:txBody>
      </p:sp>
    </p:spTree>
    <p:extLst>
      <p:ext uri="{BB962C8B-B14F-4D97-AF65-F5344CB8AC3E}">
        <p14:creationId xmlns:p14="http://schemas.microsoft.com/office/powerpoint/2010/main" val="5528925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FCF5D54-8EE9-6D98-0BBD-47E440ADC1CE}"/>
              </a:ext>
            </a:extLst>
          </p:cNvPr>
          <p:cNvPicPr>
            <a:picLocks noChangeAspect="1"/>
          </p:cNvPicPr>
          <p:nvPr/>
        </p:nvPicPr>
        <p:blipFill>
          <a:blip r:embed="rId3" cstate="print">
            <a:alphaModFix amt="70000"/>
            <a:extLst>
              <a:ext uri="{28A0092B-C50C-407E-A947-70E740481C1C}">
                <a14:useLocalDpi xmlns:a14="http://schemas.microsoft.com/office/drawing/2010/main"/>
              </a:ext>
            </a:extLst>
          </a:blip>
          <a:stretch>
            <a:fillRect/>
          </a:stretch>
        </p:blipFill>
        <p:spPr>
          <a:xfrm>
            <a:off x="367305" y="0"/>
            <a:ext cx="8082131" cy="5715000"/>
          </a:xfrm>
          <a:prstGeom prst="rect">
            <a:avLst/>
          </a:prstGeom>
        </p:spPr>
      </p:pic>
      <p:sp>
        <p:nvSpPr>
          <p:cNvPr id="13" name="Rubrik 2">
            <a:extLst>
              <a:ext uri="{FF2B5EF4-FFF2-40B4-BE49-F238E27FC236}">
                <a16:creationId xmlns:a16="http://schemas.microsoft.com/office/drawing/2014/main" id="{D1F46F27-B83F-AF4C-C973-DFFF7733DD86}"/>
              </a:ext>
            </a:extLst>
          </p:cNvPr>
          <p:cNvSpPr txBox="1">
            <a:spLocks/>
          </p:cNvSpPr>
          <p:nvPr/>
        </p:nvSpPr>
        <p:spPr>
          <a:xfrm>
            <a:off x="367305" y="98018"/>
            <a:ext cx="7258051" cy="443198"/>
          </a:xfrm>
          <a:prstGeom prst="rect">
            <a:avLst/>
          </a:prstGeom>
          <a:effectLst>
            <a:outerShdw blurRad="50800" dist="38100" dir="2700000" algn="tl" rotWithShape="0">
              <a:prstClr val="black">
                <a:alpha val="40000"/>
              </a:prstClr>
            </a:outerShdw>
          </a:effectLst>
        </p:spPr>
        <p:txBody>
          <a:bodyPr vert="horz" wrap="square" lIns="0" tIns="0" rIns="0" bIns="0" rtlCol="0" anchor="t">
            <a:spAutoFit/>
          </a:bodyPr>
          <a:lstStyle>
            <a:lvl1pPr algn="l" defTabSz="914400" rtl="0" eaLnBrk="1" latinLnBrk="0" hangingPunct="1">
              <a:spcBef>
                <a:spcPct val="0"/>
              </a:spcBef>
              <a:buNone/>
              <a:defRPr lang="sv-SE" sz="2800" b="1" kern="1200">
                <a:solidFill>
                  <a:schemeClr val="accent3"/>
                </a:solidFill>
                <a:latin typeface="+mj-lt"/>
                <a:ea typeface="+mj-ea"/>
                <a:cs typeface="+mj-cs"/>
              </a:defRPr>
            </a:lvl1pPr>
          </a:lstStyle>
          <a:p>
            <a:pPr defTabSz="822940"/>
            <a:r>
              <a:rPr lang="sv-SE" sz="2880" dirty="0">
                <a:solidFill>
                  <a:schemeClr val="tx2"/>
                </a:solidFill>
              </a:rPr>
              <a:t>Socialtjänst</a:t>
            </a:r>
          </a:p>
        </p:txBody>
      </p:sp>
    </p:spTree>
    <p:extLst>
      <p:ext uri="{BB962C8B-B14F-4D97-AF65-F5344CB8AC3E}">
        <p14:creationId xmlns:p14="http://schemas.microsoft.com/office/powerpoint/2010/main" val="2379307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65911" y="821914"/>
            <a:ext cx="8064501" cy="443198"/>
          </a:xfrm>
        </p:spPr>
        <p:txBody>
          <a:bodyPr/>
          <a:lstStyle/>
          <a:p>
            <a:r>
              <a:rPr lang="sv-SE" dirty="0"/>
              <a:t>Lagar och bestämmelser </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49</a:t>
            </a:fld>
            <a:endParaRPr lang="sv-SE">
              <a:solidFill>
                <a:prstClr val="black">
                  <a:tint val="75000"/>
                </a:prstClr>
              </a:solidFill>
              <a:latin typeface="Arial"/>
            </a:endParaRPr>
          </a:p>
        </p:txBody>
      </p:sp>
      <p:sp>
        <p:nvSpPr>
          <p:cNvPr id="5" name="Rektangel med rundade hörn på samma sida 14">
            <a:extLst>
              <a:ext uri="{FF2B5EF4-FFF2-40B4-BE49-F238E27FC236}">
                <a16:creationId xmlns:a16="http://schemas.microsoft.com/office/drawing/2014/main" id="{57B74CB5-D186-B50E-8071-8C2E0D190D87}"/>
              </a:ext>
            </a:extLst>
          </p:cNvPr>
          <p:cNvSpPr/>
          <p:nvPr/>
        </p:nvSpPr>
        <p:spPr>
          <a:xfrm rot="5400000">
            <a:off x="1889359" y="647518"/>
            <a:ext cx="242065" cy="2088959"/>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Minoritetslagen</a:t>
            </a:r>
          </a:p>
        </p:txBody>
      </p:sp>
      <p:sp>
        <p:nvSpPr>
          <p:cNvPr id="11" name="textruta 16">
            <a:extLst>
              <a:ext uri="{FF2B5EF4-FFF2-40B4-BE49-F238E27FC236}">
                <a16:creationId xmlns:a16="http://schemas.microsoft.com/office/drawing/2014/main" id="{C33A349D-25E1-8A6D-540C-6084E8379C64}"/>
              </a:ext>
            </a:extLst>
          </p:cNvPr>
          <p:cNvSpPr txBox="1"/>
          <p:nvPr/>
        </p:nvSpPr>
        <p:spPr>
          <a:xfrm>
            <a:off x="965911" y="1813029"/>
            <a:ext cx="6710305" cy="2068545"/>
          </a:xfrm>
          <a:prstGeom prst="rect">
            <a:avLst/>
          </a:prstGeom>
          <a:noFill/>
        </p:spPr>
        <p:txBody>
          <a:bodyPr wrap="square" lIns="0" tIns="64800" rIns="0" bIns="0" rtlCol="0">
            <a:spAutoFit/>
          </a:bodyPr>
          <a:lstStyle/>
          <a:p>
            <a:pPr defTabSz="822940">
              <a:spcAft>
                <a:spcPts val="540"/>
              </a:spcAft>
            </a:pPr>
            <a:r>
              <a:rPr lang="sv-SE" sz="1400">
                <a:solidFill>
                  <a:srgbClr val="404040"/>
                </a:solidFill>
                <a:latin typeface="Arial"/>
              </a:rPr>
              <a:t>Det offentliga ska främja nationella minoriteternas förutsättningar och utveckla sitt språk och sin kultur. Det är en skyldighet som kan bli aktuell vid omhändertagandet av barn, i bemötande av kvinnor som utsatts för våld i nära relationer och i verksamheter som drivs enligt lagen (1993:387) om stöd och service till vissa funktionshindrade (LSS). </a:t>
            </a:r>
          </a:p>
          <a:p>
            <a:pPr defTabSz="822940">
              <a:spcAft>
                <a:spcPts val="540"/>
              </a:spcAft>
            </a:pPr>
            <a:r>
              <a:rPr lang="sv-SE" sz="1400">
                <a:solidFill>
                  <a:srgbClr val="404040"/>
                </a:solidFill>
                <a:latin typeface="Arial"/>
              </a:rPr>
              <a:t>Enskilda har rätt att kommunicera, muntligt eller skriftligt, med förvaltningsmyndigheter på samiska, meänkieli eller finska inom ett förvaltningsområde för språket, om individen är part i ett ärende som kopplar till socialtjänstlagen.</a:t>
            </a:r>
          </a:p>
        </p:txBody>
      </p:sp>
      <p:sp>
        <p:nvSpPr>
          <p:cNvPr id="9" name="Rectangle 8">
            <a:extLst>
              <a:ext uri="{FF2B5EF4-FFF2-40B4-BE49-F238E27FC236}">
                <a16:creationId xmlns:a16="http://schemas.microsoft.com/office/drawing/2014/main" id="{EAAFB063-382F-49AC-06F5-A8269FEB974C}"/>
              </a:ext>
            </a:extLst>
          </p:cNvPr>
          <p:cNvSpPr/>
          <p:nvPr/>
        </p:nvSpPr>
        <p:spPr>
          <a:xfrm>
            <a:off x="0" y="0"/>
            <a:ext cx="9144000" cy="271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Socialtjänst</a:t>
            </a:r>
          </a:p>
        </p:txBody>
      </p:sp>
      <p:sp>
        <p:nvSpPr>
          <p:cNvPr id="10" name="Rektangel med rundade hörn på samma sida 14">
            <a:extLst>
              <a:ext uri="{FF2B5EF4-FFF2-40B4-BE49-F238E27FC236}">
                <a16:creationId xmlns:a16="http://schemas.microsoft.com/office/drawing/2014/main" id="{3E0729CB-4107-D752-43E0-BDA26C4FDA1F}"/>
              </a:ext>
            </a:extLst>
          </p:cNvPr>
          <p:cNvSpPr/>
          <p:nvPr/>
        </p:nvSpPr>
        <p:spPr>
          <a:xfrm rot="5400000">
            <a:off x="1895437" y="3248626"/>
            <a:ext cx="242066" cy="2088959"/>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00" b="1">
                <a:solidFill>
                  <a:prstClr val="white"/>
                </a:solidFill>
                <a:latin typeface="Arial"/>
              </a:rPr>
              <a:t> Socialtjänstlagen</a:t>
            </a:r>
          </a:p>
        </p:txBody>
      </p:sp>
      <p:sp>
        <p:nvSpPr>
          <p:cNvPr id="14" name="textruta 16">
            <a:extLst>
              <a:ext uri="{FF2B5EF4-FFF2-40B4-BE49-F238E27FC236}">
                <a16:creationId xmlns:a16="http://schemas.microsoft.com/office/drawing/2014/main" id="{F648C626-B9A2-AAC6-03EA-8D657CAE5150}"/>
              </a:ext>
            </a:extLst>
          </p:cNvPr>
          <p:cNvSpPr txBox="1"/>
          <p:nvPr/>
        </p:nvSpPr>
        <p:spPr>
          <a:xfrm>
            <a:off x="982591" y="4425078"/>
            <a:ext cx="6645497" cy="730230"/>
          </a:xfrm>
          <a:prstGeom prst="rect">
            <a:avLst/>
          </a:prstGeom>
          <a:noFill/>
        </p:spPr>
        <p:txBody>
          <a:bodyPr wrap="square" lIns="0" tIns="64800" rIns="0" bIns="0" rtlCol="0">
            <a:spAutoFit/>
          </a:bodyPr>
          <a:lstStyle/>
          <a:p>
            <a:pPr defTabSz="822940"/>
            <a:r>
              <a:rPr lang="sv-SE" sz="1400">
                <a:solidFill>
                  <a:srgbClr val="404040"/>
                </a:solidFill>
                <a:latin typeface="Arial"/>
              </a:rPr>
              <a:t>Lagen styr socialtjänstens arbete med att främja ekonomisk och social trygghet, jämlikhet och deltagande i samhällslivet. Även om lagen inte nämner nationella minoriteter uttryckligen, skyddar den individens rättigheter och värdighet.</a:t>
            </a:r>
          </a:p>
        </p:txBody>
      </p:sp>
    </p:spTree>
    <p:extLst>
      <p:ext uri="{BB962C8B-B14F-4D97-AF65-F5344CB8AC3E}">
        <p14:creationId xmlns:p14="http://schemas.microsoft.com/office/powerpoint/2010/main" val="3411584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750" y="517524"/>
            <a:ext cx="8064501" cy="443198"/>
          </a:xfrm>
        </p:spPr>
        <p:txBody>
          <a:bodyPr vert="horz" lIns="0" tIns="0" rIns="0" bIns="0" rtlCol="0" anchor="t">
            <a:normAutofit/>
          </a:bodyPr>
          <a:lstStyle/>
          <a:p>
            <a:pPr>
              <a:lnSpc>
                <a:spcPct val="90000"/>
              </a:lnSpc>
            </a:pPr>
            <a:r>
              <a:rPr lang="sv-SE" sz="1600" b="1" kern="1200" dirty="0">
                <a:latin typeface="+mj-lt"/>
                <a:ea typeface="+mj-ea"/>
                <a:cs typeface="+mj-cs"/>
              </a:rPr>
              <a:t>Alla offentliga verksamheter har en skyldighet att motverka diskriminering</a:t>
            </a:r>
            <a:br>
              <a:rPr lang="sv-SE" sz="1600" b="1" kern="1200" dirty="0">
                <a:latin typeface="+mj-lt"/>
                <a:ea typeface="+mj-ea"/>
                <a:cs typeface="+mj-cs"/>
              </a:rPr>
            </a:br>
            <a:endParaRPr lang="sv-SE" sz="1600" b="1" kern="1200" dirty="0">
              <a:latin typeface="+mj-lt"/>
              <a:ea typeface="+mj-ea"/>
              <a:cs typeface="+mj-cs"/>
            </a:endParaRPr>
          </a:p>
        </p:txBody>
      </p:sp>
      <p:sp>
        <p:nvSpPr>
          <p:cNvPr id="3" name="Rektangel 17">
            <a:extLst>
              <a:ext uri="{FF2B5EF4-FFF2-40B4-BE49-F238E27FC236}">
                <a16:creationId xmlns:a16="http://schemas.microsoft.com/office/drawing/2014/main" id="{889928EF-1653-EA9C-0056-6F767EBE9EAE}"/>
              </a:ext>
            </a:extLst>
          </p:cNvPr>
          <p:cNvSpPr/>
          <p:nvPr/>
        </p:nvSpPr>
        <p:spPr>
          <a:xfrm>
            <a:off x="539751" y="1344613"/>
            <a:ext cx="3956050" cy="3745135"/>
          </a:xfrm>
          <a:prstGeom prst="rect">
            <a:avLst/>
          </a:prstGeom>
        </p:spPr>
        <p:txBody>
          <a:bodyPr vert="horz" lIns="0" tIns="0" rIns="0" bIns="0" rtlCol="0">
            <a:normAutofit/>
          </a:bodyPr>
          <a:lstStyle/>
          <a:p>
            <a:pPr marL="162874"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Offentliga verksamheter ska motverka diskriminering och ge nationella minoriteter förutsättningar att delta i samhällslivet på lika villkor.</a:t>
            </a:r>
          </a:p>
          <a:p>
            <a:pPr marL="162874"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Arbetet styrs av:</a:t>
            </a:r>
          </a:p>
          <a:p>
            <a:pPr marL="519490" lvl="2"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Internationella överenskommelser</a:t>
            </a:r>
          </a:p>
          <a:p>
            <a:pPr marL="519490" lvl="2"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Nationell lagstiftning</a:t>
            </a:r>
          </a:p>
          <a:p>
            <a:pPr marL="519490" lvl="2"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Den statliga värdegrunden</a:t>
            </a:r>
          </a:p>
        </p:txBody>
      </p:sp>
      <p:pic>
        <p:nvPicPr>
          <p:cNvPr id="6" name="Bildobjekt 5">
            <a:extLst>
              <a:ext uri="{FF2B5EF4-FFF2-40B4-BE49-F238E27FC236}">
                <a16:creationId xmlns:a16="http://schemas.microsoft.com/office/drawing/2014/main" id="{6E3C4B17-F66F-DCE0-0FB4-ECEF2367E3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43439" y="1786842"/>
            <a:ext cx="4043362" cy="2860676"/>
          </a:xfrm>
          <a:prstGeom prst="rect">
            <a:avLst/>
          </a:prstGeom>
          <a:noFill/>
        </p:spPr>
      </p:pic>
      <p:sp>
        <p:nvSpPr>
          <p:cNvPr id="4" name="Platshållare för bildnummer 3"/>
          <p:cNvSpPr>
            <a:spLocks noGrp="1"/>
          </p:cNvSpPr>
          <p:nvPr>
            <p:ph type="sldNum" sz="quarter" idx="12"/>
          </p:nvPr>
        </p:nvSpPr>
        <p:spPr>
          <a:xfrm>
            <a:off x="3649663" y="5296964"/>
            <a:ext cx="2133600" cy="304271"/>
          </a:xfrm>
        </p:spPr>
        <p:txBody>
          <a:bodyPr vert="horz" lIns="91440" tIns="45720" rIns="91440" bIns="45720" rtlCol="0" anchor="ctr">
            <a:normAutofit/>
          </a:bodyPr>
          <a:lstStyle/>
          <a:p>
            <a:pPr>
              <a:spcAft>
                <a:spcPts val="600"/>
              </a:spcAft>
            </a:pPr>
            <a:fld id="{555A968A-E0AF-44DF-8545-852B31FD1DE1}" type="slidenum">
              <a:rPr lang="sv-SE">
                <a:solidFill>
                  <a:prstClr val="black">
                    <a:tint val="75000"/>
                  </a:prstClr>
                </a:solidFill>
              </a:rPr>
              <a:pPr>
                <a:spcAft>
                  <a:spcPts val="600"/>
                </a:spcAft>
              </a:pPr>
              <a:t>5</a:t>
            </a:fld>
            <a:endParaRPr lang="sv-SE" dirty="0">
              <a:solidFill>
                <a:prstClr val="black">
                  <a:tint val="75000"/>
                </a:prstClr>
              </a:solidFill>
            </a:endParaRPr>
          </a:p>
        </p:txBody>
      </p:sp>
    </p:spTree>
    <p:extLst>
      <p:ext uri="{BB962C8B-B14F-4D97-AF65-F5344CB8AC3E}">
        <p14:creationId xmlns:p14="http://schemas.microsoft.com/office/powerpoint/2010/main" val="105408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09682" y="637378"/>
            <a:ext cx="8064501" cy="443198"/>
          </a:xfrm>
        </p:spPr>
        <p:txBody>
          <a:bodyPr/>
          <a:lstStyle/>
          <a:p>
            <a:r>
              <a:rPr lang="sv-SE"/>
              <a:t>Lagar och bestämmelser</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50</a:t>
            </a:fld>
            <a:endParaRPr lang="sv-SE">
              <a:solidFill>
                <a:prstClr val="black">
                  <a:tint val="75000"/>
                </a:prstClr>
              </a:solidFill>
              <a:latin typeface="Arial"/>
            </a:endParaRPr>
          </a:p>
        </p:txBody>
      </p:sp>
      <p:sp>
        <p:nvSpPr>
          <p:cNvPr id="7" name="Rektangel med rundade hörn på samma sida 15">
            <a:extLst>
              <a:ext uri="{FF2B5EF4-FFF2-40B4-BE49-F238E27FC236}">
                <a16:creationId xmlns:a16="http://schemas.microsoft.com/office/drawing/2014/main" id="{F4060677-2599-D87C-975F-D779DDD89AE5}"/>
              </a:ext>
            </a:extLst>
          </p:cNvPr>
          <p:cNvSpPr/>
          <p:nvPr/>
        </p:nvSpPr>
        <p:spPr>
          <a:xfrm rot="5400000">
            <a:off x="2859403" y="1997818"/>
            <a:ext cx="229201" cy="3949846"/>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40" b="1">
                <a:solidFill>
                  <a:prstClr val="white"/>
                </a:solidFill>
                <a:latin typeface="Arial"/>
              </a:rPr>
              <a:t> Regeringens strategi för romsk inkludering</a:t>
            </a:r>
          </a:p>
        </p:txBody>
      </p:sp>
      <p:sp>
        <p:nvSpPr>
          <p:cNvPr id="13" name="textruta 16">
            <a:extLst>
              <a:ext uri="{FF2B5EF4-FFF2-40B4-BE49-F238E27FC236}">
                <a16:creationId xmlns:a16="http://schemas.microsoft.com/office/drawing/2014/main" id="{7602ECB9-2559-7B7D-0FE9-349968056107}"/>
              </a:ext>
            </a:extLst>
          </p:cNvPr>
          <p:cNvSpPr txBox="1"/>
          <p:nvPr/>
        </p:nvSpPr>
        <p:spPr>
          <a:xfrm>
            <a:off x="1009683" y="4049459"/>
            <a:ext cx="5398992" cy="951829"/>
          </a:xfrm>
          <a:prstGeom prst="rect">
            <a:avLst/>
          </a:prstGeom>
          <a:noFill/>
        </p:spPr>
        <p:txBody>
          <a:bodyPr wrap="square" lIns="0" tIns="64800" rIns="0" bIns="0" rtlCol="0">
            <a:spAutoFit/>
          </a:bodyPr>
          <a:lstStyle/>
          <a:p>
            <a:pPr defTabSz="822940">
              <a:spcAft>
                <a:spcPts val="540"/>
              </a:spcAft>
            </a:pPr>
            <a:r>
              <a:rPr lang="sv-SE" sz="1440">
                <a:solidFill>
                  <a:srgbClr val="404040"/>
                </a:solidFill>
                <a:latin typeface="Arial"/>
              </a:rPr>
              <a:t>Regeringens strategi för romsk inkludering syftar till att ge romer likvärdiga livsmöjligheter som icke-romer. Strategins övergripande mål är att den rom som fyller 20 år 2032 ska ha likvärdiga möjligheter i livet som den som är icke-rom. </a:t>
            </a:r>
          </a:p>
        </p:txBody>
      </p:sp>
      <p:sp>
        <p:nvSpPr>
          <p:cNvPr id="8" name="Rektangel med rundade hörn på samma sida 15">
            <a:extLst>
              <a:ext uri="{FF2B5EF4-FFF2-40B4-BE49-F238E27FC236}">
                <a16:creationId xmlns:a16="http://schemas.microsoft.com/office/drawing/2014/main" id="{1BC7F94A-80C6-E42F-73BB-235D1077108F}"/>
              </a:ext>
            </a:extLst>
          </p:cNvPr>
          <p:cNvSpPr/>
          <p:nvPr/>
        </p:nvSpPr>
        <p:spPr>
          <a:xfrm rot="5400000">
            <a:off x="1929381" y="1488593"/>
            <a:ext cx="229200" cy="2089800"/>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40" b="1">
                <a:solidFill>
                  <a:prstClr val="white"/>
                </a:solidFill>
                <a:latin typeface="Arial"/>
              </a:rPr>
              <a:t> Barnkonventionen</a:t>
            </a:r>
          </a:p>
        </p:txBody>
      </p:sp>
      <p:sp>
        <p:nvSpPr>
          <p:cNvPr id="9" name="textruta 16">
            <a:extLst>
              <a:ext uri="{FF2B5EF4-FFF2-40B4-BE49-F238E27FC236}">
                <a16:creationId xmlns:a16="http://schemas.microsoft.com/office/drawing/2014/main" id="{C16C4CB5-07A5-F005-9CB8-6FDC4BEFF063}"/>
              </a:ext>
            </a:extLst>
          </p:cNvPr>
          <p:cNvSpPr txBox="1"/>
          <p:nvPr/>
        </p:nvSpPr>
        <p:spPr>
          <a:xfrm>
            <a:off x="1020282" y="2586089"/>
            <a:ext cx="6497341" cy="951829"/>
          </a:xfrm>
          <a:prstGeom prst="rect">
            <a:avLst/>
          </a:prstGeom>
          <a:noFill/>
        </p:spPr>
        <p:txBody>
          <a:bodyPr wrap="square" lIns="0" tIns="64800" rIns="0" bIns="0" rtlCol="0">
            <a:spAutoFit/>
          </a:bodyPr>
          <a:lstStyle/>
          <a:p>
            <a:pPr defTabSz="822940">
              <a:spcAft>
                <a:spcPts val="540"/>
              </a:spcAft>
            </a:pPr>
            <a:r>
              <a:rPr lang="sv-SE" sz="1440">
                <a:solidFill>
                  <a:srgbClr val="404040"/>
                </a:solidFill>
                <a:latin typeface="Arial"/>
              </a:rPr>
              <a:t>Barnkonventionen säkerställer att barn som tillhör minoritetsgrupper eller ursprungsbefolkningar har rätt till sitt språk, kultur och religion, inklusive barn placerade i samhällsvård. Socialtjänsten måste säkerställa att dessa barn får tillgång till sitt språk och sin kultur.</a:t>
            </a:r>
          </a:p>
        </p:txBody>
      </p:sp>
      <p:sp>
        <p:nvSpPr>
          <p:cNvPr id="10" name="Rektangel med rundade hörn på samma sida 15">
            <a:extLst>
              <a:ext uri="{FF2B5EF4-FFF2-40B4-BE49-F238E27FC236}">
                <a16:creationId xmlns:a16="http://schemas.microsoft.com/office/drawing/2014/main" id="{A7DD87C9-CF8C-4E69-3B81-6C78F02D2D7C}"/>
              </a:ext>
            </a:extLst>
          </p:cNvPr>
          <p:cNvSpPr/>
          <p:nvPr/>
        </p:nvSpPr>
        <p:spPr>
          <a:xfrm rot="5400000">
            <a:off x="1939982" y="400022"/>
            <a:ext cx="229200" cy="2089800"/>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64800" rIns="0" bIns="0" rtlCol="0" anchor="ctr"/>
          <a:lstStyle/>
          <a:p>
            <a:pPr defTabSz="822940"/>
            <a:r>
              <a:rPr lang="sv-SE" sz="1440" b="1">
                <a:solidFill>
                  <a:prstClr val="white"/>
                </a:solidFill>
                <a:latin typeface="Arial"/>
              </a:rPr>
              <a:t> Diskrimineringslagen</a:t>
            </a:r>
          </a:p>
        </p:txBody>
      </p:sp>
      <p:sp>
        <p:nvSpPr>
          <p:cNvPr id="12" name="textruta 16">
            <a:extLst>
              <a:ext uri="{FF2B5EF4-FFF2-40B4-BE49-F238E27FC236}">
                <a16:creationId xmlns:a16="http://schemas.microsoft.com/office/drawing/2014/main" id="{AC4DB6C4-FF4E-1999-E6C3-F7C178BEB78C}"/>
              </a:ext>
            </a:extLst>
          </p:cNvPr>
          <p:cNvSpPr txBox="1"/>
          <p:nvPr/>
        </p:nvSpPr>
        <p:spPr>
          <a:xfrm>
            <a:off x="1020283" y="1521642"/>
            <a:ext cx="6713725" cy="730230"/>
          </a:xfrm>
          <a:prstGeom prst="rect">
            <a:avLst/>
          </a:prstGeom>
          <a:noFill/>
        </p:spPr>
        <p:txBody>
          <a:bodyPr wrap="square" lIns="0" tIns="64800" rIns="0" bIns="0" rtlCol="0">
            <a:spAutoFit/>
          </a:bodyPr>
          <a:lstStyle/>
          <a:p>
            <a:pPr defTabSz="822940">
              <a:spcAft>
                <a:spcPts val="540"/>
              </a:spcAft>
            </a:pPr>
            <a:r>
              <a:rPr lang="sv-SE" sz="1440">
                <a:solidFill>
                  <a:srgbClr val="404040"/>
                </a:solidFill>
                <a:latin typeface="Arial"/>
              </a:rPr>
              <a:t>Diskrimineringslagen beskriver förbudet av diskriminering med koppling till de sju diskrimineringsgrunderna. Det finns ett uttryckligt förbud mot diskriminering när offentlig sektor möter invånare. </a:t>
            </a:r>
          </a:p>
        </p:txBody>
      </p:sp>
      <p:sp>
        <p:nvSpPr>
          <p:cNvPr id="5" name="Rectangle 4">
            <a:extLst>
              <a:ext uri="{FF2B5EF4-FFF2-40B4-BE49-F238E27FC236}">
                <a16:creationId xmlns:a16="http://schemas.microsoft.com/office/drawing/2014/main" id="{53DE6AB2-E96C-1DB7-5A3C-D64DC65C737D}"/>
              </a:ext>
            </a:extLst>
          </p:cNvPr>
          <p:cNvSpPr/>
          <p:nvPr/>
        </p:nvSpPr>
        <p:spPr>
          <a:xfrm>
            <a:off x="0" y="0"/>
            <a:ext cx="9144000" cy="271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Socialtjänst</a:t>
            </a:r>
          </a:p>
        </p:txBody>
      </p:sp>
    </p:spTree>
    <p:extLst>
      <p:ext uri="{BB962C8B-B14F-4D97-AF65-F5344CB8AC3E}">
        <p14:creationId xmlns:p14="http://schemas.microsoft.com/office/powerpoint/2010/main" val="22749643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7258051" cy="443199"/>
          </a:xfrm>
        </p:spPr>
        <p:txBody>
          <a:bodyPr/>
          <a:lstStyle/>
          <a:p>
            <a:r>
              <a:rPr lang="sv-SE"/>
              <a:t>Utsatthet inom socialtjänsten</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51</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20BC5EC2-F450-AE8C-CDC0-EC43289C8A46}"/>
              </a:ext>
            </a:extLst>
          </p:cNvPr>
          <p:cNvSpPr txBox="1">
            <a:spLocks/>
          </p:cNvSpPr>
          <p:nvPr/>
        </p:nvSpPr>
        <p:spPr>
          <a:xfrm>
            <a:off x="942976" y="1626164"/>
            <a:ext cx="5022380" cy="3337314"/>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a:lnSpc>
                <a:spcPct val="90000"/>
              </a:lnSpc>
              <a:spcBef>
                <a:spcPts val="360"/>
              </a:spcBef>
              <a:spcAft>
                <a:spcPts val="360"/>
              </a:spcAft>
            </a:pPr>
            <a:endParaRPr lang="sv-SE" sz="1440">
              <a:solidFill>
                <a:srgbClr val="273943"/>
              </a:solidFill>
              <a:latin typeface="Arial"/>
            </a:endParaRPr>
          </a:p>
        </p:txBody>
      </p:sp>
      <p:sp>
        <p:nvSpPr>
          <p:cNvPr id="9" name="TextBox 8">
            <a:extLst>
              <a:ext uri="{FF2B5EF4-FFF2-40B4-BE49-F238E27FC236}">
                <a16:creationId xmlns:a16="http://schemas.microsoft.com/office/drawing/2014/main" id="{5E5B8E60-AB13-DE1A-42FB-13F6A2AF92F1}"/>
              </a:ext>
            </a:extLst>
          </p:cNvPr>
          <p:cNvSpPr txBox="1"/>
          <p:nvPr/>
        </p:nvSpPr>
        <p:spPr>
          <a:xfrm>
            <a:off x="942976" y="1415171"/>
            <a:ext cx="5151995" cy="3319883"/>
          </a:xfrm>
          <a:prstGeom prst="rect">
            <a:avLst/>
          </a:prstGeom>
          <a:noFill/>
        </p:spPr>
        <p:txBody>
          <a:bodyPr wrap="square">
            <a:spAutoFit/>
          </a:bodyPr>
          <a:lstStyle/>
          <a:p>
            <a:pPr marL="162874" indent="-162874" defTabSz="822940" fontAlgn="base">
              <a:lnSpc>
                <a:spcPct val="90000"/>
              </a:lnSpc>
              <a:spcBef>
                <a:spcPts val="360"/>
              </a:spcBef>
              <a:spcAft>
                <a:spcPts val="360"/>
              </a:spcAft>
              <a:buFont typeface="Arial" panose="020B0604020202020204" pitchFamily="34" charset="0"/>
              <a:buChar char="•"/>
            </a:pPr>
            <a:r>
              <a:rPr lang="sv-SE" altLang="sv-SE" sz="1400" dirty="0">
                <a:solidFill>
                  <a:prstClr val="black">
                    <a:lumMod val="75000"/>
                    <a:lumOff val="25000"/>
                  </a:prstClr>
                </a:solidFill>
                <a:latin typeface="Arial"/>
              </a:rPr>
              <a:t>Diskriminering och osynliggörande av nationella minoriteter förekommer inom socialtjänsten. </a:t>
            </a:r>
          </a:p>
          <a:p>
            <a:pPr marL="162874" indent="-162874" defTabSz="822940" fontAlgn="base">
              <a:lnSpc>
                <a:spcPct val="90000"/>
              </a:lnSpc>
              <a:spcBef>
                <a:spcPts val="360"/>
              </a:spcBef>
              <a:spcAft>
                <a:spcPts val="360"/>
              </a:spcAft>
              <a:buFont typeface="Arial" panose="020B0604020202020204" pitchFamily="34" charset="0"/>
              <a:buChar char="•"/>
            </a:pPr>
            <a:r>
              <a:rPr lang="sv-SE" altLang="sv-SE" sz="1400" dirty="0">
                <a:solidFill>
                  <a:prstClr val="black">
                    <a:lumMod val="75000"/>
                    <a:lumOff val="25000"/>
                  </a:prstClr>
                </a:solidFill>
                <a:latin typeface="Arial"/>
              </a:rPr>
              <a:t>Historiska och nutida processer bidrar till att nationella minoriteter kan ha bristande förtroende för socialtjänsten.</a:t>
            </a:r>
          </a:p>
          <a:p>
            <a:pPr marL="162874" indent="-162874" defTabSz="822940" fontAlgn="base">
              <a:lnSpc>
                <a:spcPct val="90000"/>
              </a:lnSpc>
              <a:spcBef>
                <a:spcPts val="360"/>
              </a:spcBef>
              <a:spcAft>
                <a:spcPts val="360"/>
              </a:spcAft>
              <a:buFont typeface="Arial" panose="020B0604020202020204" pitchFamily="34" charset="0"/>
              <a:buChar char="•"/>
            </a:pPr>
            <a:r>
              <a:rPr lang="sv-SE" altLang="sv-SE" sz="1400" dirty="0">
                <a:solidFill>
                  <a:prstClr val="black">
                    <a:lumMod val="75000"/>
                    <a:lumOff val="25000"/>
                  </a:prstClr>
                </a:solidFill>
                <a:latin typeface="Arial"/>
              </a:rPr>
              <a:t>Dagens minoriteter möts fortfarande av fördomar och stereotyper inom socialtjänsten, och många anser att tjänstepersoner saknar kunskap om minoriteternas historia och kultur.</a:t>
            </a:r>
          </a:p>
          <a:p>
            <a:pPr marL="162874" indent="-162874" defTabSz="822940" fontAlgn="base">
              <a:lnSpc>
                <a:spcPct val="90000"/>
              </a:lnSpc>
              <a:spcBef>
                <a:spcPts val="360"/>
              </a:spcBef>
              <a:spcAft>
                <a:spcPts val="360"/>
              </a:spcAft>
              <a:buFont typeface="Arial" panose="020B0604020202020204" pitchFamily="34" charset="0"/>
              <a:buChar char="•"/>
            </a:pPr>
            <a:r>
              <a:rPr lang="sv-SE" altLang="sv-SE" sz="1400" dirty="0">
                <a:solidFill>
                  <a:prstClr val="black">
                    <a:lumMod val="75000"/>
                    <a:lumOff val="25000"/>
                  </a:prstClr>
                </a:solidFill>
                <a:latin typeface="Arial"/>
              </a:rPr>
              <a:t>Brist på språk- och kulturkompetens inom kommuner hindrar effektiv tillämpning av minoritetslagen inom social omsorg.</a:t>
            </a:r>
          </a:p>
          <a:p>
            <a:pPr marL="162874" indent="-162874" defTabSz="822940" fontAlgn="base">
              <a:lnSpc>
                <a:spcPct val="90000"/>
              </a:lnSpc>
              <a:spcBef>
                <a:spcPts val="360"/>
              </a:spcBef>
              <a:spcAft>
                <a:spcPts val="360"/>
              </a:spcAft>
              <a:buFont typeface="Arial" panose="020B0604020202020204" pitchFamily="34" charset="0"/>
              <a:buChar char="•"/>
            </a:pPr>
            <a:r>
              <a:rPr lang="sv-SE" altLang="sv-SE" sz="1400" dirty="0">
                <a:solidFill>
                  <a:prstClr val="black">
                    <a:lumMod val="75000"/>
                    <a:lumOff val="25000"/>
                  </a:prstClr>
                </a:solidFill>
                <a:latin typeface="Arial"/>
              </a:rPr>
              <a:t>Språkbarriärer kan leda till felaktiga bedömningar eller beslut, vilket gör att vissa minoriteter undviker att söka hjälp trots behov.</a:t>
            </a:r>
          </a:p>
          <a:p>
            <a:pPr marL="162874" indent="-162874" defTabSz="822940" fontAlgn="base">
              <a:lnSpc>
                <a:spcPct val="90000"/>
              </a:lnSpc>
              <a:spcBef>
                <a:spcPts val="360"/>
              </a:spcBef>
              <a:spcAft>
                <a:spcPts val="360"/>
              </a:spcAft>
              <a:buFont typeface="Arial" panose="020B0604020202020204" pitchFamily="34" charset="0"/>
              <a:buChar char="•"/>
            </a:pPr>
            <a:endParaRPr lang="sv-SE" altLang="sv-SE" sz="1400" dirty="0">
              <a:solidFill>
                <a:prstClr val="black">
                  <a:lumMod val="75000"/>
                  <a:lumOff val="25000"/>
                </a:prstClr>
              </a:solidFill>
              <a:latin typeface="Arial"/>
            </a:endParaRPr>
          </a:p>
        </p:txBody>
      </p:sp>
      <p:sp>
        <p:nvSpPr>
          <p:cNvPr id="3" name="Rectangle 2">
            <a:extLst>
              <a:ext uri="{FF2B5EF4-FFF2-40B4-BE49-F238E27FC236}">
                <a16:creationId xmlns:a16="http://schemas.microsoft.com/office/drawing/2014/main" id="{782F1334-681F-B985-0294-82970D7B5DA0}"/>
              </a:ext>
            </a:extLst>
          </p:cNvPr>
          <p:cNvSpPr/>
          <p:nvPr/>
        </p:nvSpPr>
        <p:spPr>
          <a:xfrm>
            <a:off x="6967199" y="397433"/>
            <a:ext cx="218313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050"/>
              <a:t>Exempel på utsatthet inom socialtjänsten: </a:t>
            </a:r>
          </a:p>
          <a:p>
            <a:pPr algn="ctr"/>
            <a:endParaRPr lang="sv-SE" sz="1050"/>
          </a:p>
          <a:p>
            <a:pPr marL="214308" indent="-214308" defTabSz="822940" fontAlgn="base">
              <a:lnSpc>
                <a:spcPct val="90000"/>
              </a:lnSpc>
              <a:spcBef>
                <a:spcPts val="360"/>
              </a:spcBef>
              <a:spcAft>
                <a:spcPts val="360"/>
              </a:spcAft>
              <a:buFont typeface="Arial" panose="020B0604020202020204" pitchFamily="34" charset="0"/>
              <a:buChar char="•"/>
            </a:pPr>
            <a:r>
              <a:rPr lang="sv-SE" sz="1050"/>
              <a:t>På grund av fördomar hanterar en handläggare ett ärende annorlunda om det rör en person från en nationell minoritet än om det gäller någon ur majoritetsbefolkningen.</a:t>
            </a:r>
          </a:p>
          <a:p>
            <a:pPr marL="214308" indent="-214308" defTabSz="822940" fontAlgn="base">
              <a:lnSpc>
                <a:spcPct val="90000"/>
              </a:lnSpc>
              <a:spcBef>
                <a:spcPts val="360"/>
              </a:spcBef>
              <a:spcAft>
                <a:spcPts val="360"/>
              </a:spcAft>
              <a:buFont typeface="Arial" panose="020B0604020202020204" pitchFamily="34" charset="0"/>
              <a:buChar char="•"/>
            </a:pPr>
            <a:r>
              <a:rPr lang="sv-SE" sz="1050"/>
              <a:t>En i personalen säger att det inte är någon idé att arbeta med en enskilds ärende som tillhör en nationell minoritet, eftersom den tillhör en grupp som inte vill vara en del av samhället.</a:t>
            </a:r>
          </a:p>
          <a:p>
            <a:pPr marL="214308" indent="-214308" defTabSz="822940" fontAlgn="base">
              <a:lnSpc>
                <a:spcPct val="90000"/>
              </a:lnSpc>
              <a:spcBef>
                <a:spcPts val="360"/>
              </a:spcBef>
              <a:spcAft>
                <a:spcPts val="360"/>
              </a:spcAft>
              <a:buFont typeface="Arial" panose="020B0604020202020204" pitchFamily="34" charset="0"/>
              <a:buChar char="•"/>
            </a:pPr>
            <a:r>
              <a:rPr lang="sv-SE" sz="1050"/>
              <a:t>En person nekas tillgång till information eller tolk på sitt minoritetsspråk eftersom den ”kan för bra svenska”. </a:t>
            </a:r>
          </a:p>
          <a:p>
            <a:pPr marL="162874" indent="-162874" defTabSz="822940" fontAlgn="base">
              <a:lnSpc>
                <a:spcPct val="90000"/>
              </a:lnSpc>
              <a:spcBef>
                <a:spcPts val="360"/>
              </a:spcBef>
              <a:spcAft>
                <a:spcPts val="360"/>
              </a:spcAft>
            </a:pPr>
            <a:endParaRPr lang="sv-SE" sz="1050">
              <a:solidFill>
                <a:srgbClr val="273943"/>
              </a:solidFill>
              <a:latin typeface="Arial"/>
            </a:endParaRPr>
          </a:p>
          <a:p>
            <a:pPr algn="ctr"/>
            <a:endParaRPr lang="sv-SE" sz="1050"/>
          </a:p>
        </p:txBody>
      </p:sp>
      <p:sp>
        <p:nvSpPr>
          <p:cNvPr id="7" name="Rectangle 6">
            <a:extLst>
              <a:ext uri="{FF2B5EF4-FFF2-40B4-BE49-F238E27FC236}">
                <a16:creationId xmlns:a16="http://schemas.microsoft.com/office/drawing/2014/main" id="{57E62C5A-6190-D929-5BC9-8B44B9A6B260}"/>
              </a:ext>
            </a:extLst>
          </p:cNvPr>
          <p:cNvSpPr/>
          <p:nvPr/>
        </p:nvSpPr>
        <p:spPr>
          <a:xfrm>
            <a:off x="0" y="0"/>
            <a:ext cx="9144000" cy="271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Socialtjänst</a:t>
            </a:r>
          </a:p>
        </p:txBody>
      </p:sp>
    </p:spTree>
    <p:extLst>
      <p:ext uri="{BB962C8B-B14F-4D97-AF65-F5344CB8AC3E}">
        <p14:creationId xmlns:p14="http://schemas.microsoft.com/office/powerpoint/2010/main" val="7583874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2977" y="751523"/>
            <a:ext cx="7258051" cy="443199"/>
          </a:xfrm>
        </p:spPr>
        <p:txBody>
          <a:bodyPr/>
          <a:lstStyle/>
          <a:p>
            <a:r>
              <a:rPr lang="sv-SE"/>
              <a:t>Vad kan socialtjänsten göra?</a:t>
            </a:r>
          </a:p>
        </p:txBody>
      </p:sp>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52</a:t>
            </a:fld>
            <a:endParaRPr lang="sv-SE">
              <a:solidFill>
                <a:prstClr val="black">
                  <a:tint val="75000"/>
                </a:prstClr>
              </a:solidFill>
              <a:latin typeface="Arial"/>
            </a:endParaRPr>
          </a:p>
        </p:txBody>
      </p:sp>
      <p:sp>
        <p:nvSpPr>
          <p:cNvPr id="5" name="Platshållare för innehåll 2">
            <a:extLst>
              <a:ext uri="{FF2B5EF4-FFF2-40B4-BE49-F238E27FC236}">
                <a16:creationId xmlns:a16="http://schemas.microsoft.com/office/drawing/2014/main" id="{B1434080-6110-22CD-02AA-5C8BC345DF92}"/>
              </a:ext>
            </a:extLst>
          </p:cNvPr>
          <p:cNvSpPr txBox="1">
            <a:spLocks/>
          </p:cNvSpPr>
          <p:nvPr/>
        </p:nvSpPr>
        <p:spPr>
          <a:xfrm>
            <a:off x="864932" y="1528953"/>
            <a:ext cx="4711581" cy="3661607"/>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fontAlgn="base">
              <a:lnSpc>
                <a:spcPct val="90000"/>
              </a:lnSpc>
              <a:spcBef>
                <a:spcPts val="360"/>
              </a:spcBef>
              <a:spcAft>
                <a:spcPts val="360"/>
              </a:spcAft>
            </a:pPr>
            <a:r>
              <a:rPr lang="sv-SE" sz="1400" dirty="0">
                <a:solidFill>
                  <a:srgbClr val="404040"/>
                </a:solidFill>
                <a:latin typeface="Arial"/>
              </a:rPr>
              <a:t>Säkerställ att socialtjänsten har kunskap om nationella minoriteters historia, kultur och rättigheter, samt förståelse för hur långvarigt strukturellt förtryck påverkar deras tillgång till stöd och insatser.</a:t>
            </a:r>
          </a:p>
          <a:p>
            <a:pPr marL="162874" indent="-162874" defTabSz="822940" fontAlgn="base">
              <a:lnSpc>
                <a:spcPct val="90000"/>
              </a:lnSpc>
              <a:spcBef>
                <a:spcPts val="360"/>
              </a:spcBef>
              <a:spcAft>
                <a:spcPts val="360"/>
              </a:spcAft>
            </a:pPr>
            <a:r>
              <a:rPr lang="sv-SE" sz="1400" dirty="0">
                <a:solidFill>
                  <a:srgbClr val="404040"/>
                </a:solidFill>
                <a:latin typeface="Arial"/>
              </a:rPr>
              <a:t>Ett gott bemötande och kulturell kunskap kan vara nycklar i att stärka nationella minoriteters förtroende för socialtjänsten.</a:t>
            </a:r>
          </a:p>
          <a:p>
            <a:pPr marL="162874" indent="-162874" defTabSz="822940" fontAlgn="base">
              <a:lnSpc>
                <a:spcPct val="90000"/>
              </a:lnSpc>
              <a:spcBef>
                <a:spcPts val="360"/>
              </a:spcBef>
              <a:spcAft>
                <a:spcPts val="360"/>
              </a:spcAft>
            </a:pPr>
            <a:r>
              <a:rPr lang="sv-SE" sz="1400" dirty="0">
                <a:solidFill>
                  <a:srgbClr val="404040"/>
                </a:solidFill>
              </a:rPr>
              <a:t>Var medveten och lyhörd för hur maktförhållanden påverkar bemötandesituationen.</a:t>
            </a:r>
          </a:p>
          <a:p>
            <a:pPr marL="162874" indent="-162874" defTabSz="822940" fontAlgn="base">
              <a:lnSpc>
                <a:spcPct val="90000"/>
              </a:lnSpc>
              <a:spcBef>
                <a:spcPts val="360"/>
              </a:spcBef>
              <a:spcAft>
                <a:spcPts val="360"/>
              </a:spcAft>
            </a:pPr>
            <a:r>
              <a:rPr lang="sv-SE" sz="1400" dirty="0">
                <a:solidFill>
                  <a:srgbClr val="404040"/>
                </a:solidFill>
              </a:rPr>
              <a:t>Ha rutiner på plats som underlättar för socialsekreterare vid handläggning och utredning som berör de nationella minoriteters rättigheter. </a:t>
            </a:r>
          </a:p>
        </p:txBody>
      </p:sp>
      <p:sp>
        <p:nvSpPr>
          <p:cNvPr id="3" name="Rectangle 2">
            <a:extLst>
              <a:ext uri="{FF2B5EF4-FFF2-40B4-BE49-F238E27FC236}">
                <a16:creationId xmlns:a16="http://schemas.microsoft.com/office/drawing/2014/main" id="{BE94514D-D1A2-EF3F-3444-2DC9DA12D88C}"/>
              </a:ext>
            </a:extLst>
          </p:cNvPr>
          <p:cNvSpPr/>
          <p:nvPr/>
        </p:nvSpPr>
        <p:spPr>
          <a:xfrm>
            <a:off x="0" y="0"/>
            <a:ext cx="9144000" cy="271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Socialtjänst</a:t>
            </a:r>
          </a:p>
        </p:txBody>
      </p:sp>
      <p:pic>
        <p:nvPicPr>
          <p:cNvPr id="7" name="Bild 6" descr="En lampa">
            <a:extLst>
              <a:ext uri="{FF2B5EF4-FFF2-40B4-BE49-F238E27FC236}">
                <a16:creationId xmlns:a16="http://schemas.microsoft.com/office/drawing/2014/main" id="{4BA45ACE-5217-6D74-A933-FEF5D7C750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66668" y="751522"/>
            <a:ext cx="3923347" cy="3923347"/>
          </a:xfrm>
          <a:prstGeom prst="rect">
            <a:avLst/>
          </a:prstGeom>
        </p:spPr>
      </p:pic>
    </p:spTree>
    <p:extLst>
      <p:ext uri="{BB962C8B-B14F-4D97-AF65-F5344CB8AC3E}">
        <p14:creationId xmlns:p14="http://schemas.microsoft.com/office/powerpoint/2010/main" val="6933278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53</a:t>
            </a:fld>
            <a:endParaRPr lang="sv-SE">
              <a:solidFill>
                <a:prstClr val="black">
                  <a:tint val="75000"/>
                </a:prstClr>
              </a:solidFill>
              <a:latin typeface="Arial"/>
            </a:endParaRPr>
          </a:p>
        </p:txBody>
      </p:sp>
      <p:sp>
        <p:nvSpPr>
          <p:cNvPr id="8" name="Rubrik 2">
            <a:extLst>
              <a:ext uri="{FF2B5EF4-FFF2-40B4-BE49-F238E27FC236}">
                <a16:creationId xmlns:a16="http://schemas.microsoft.com/office/drawing/2014/main" id="{1F6853AE-0CB2-AD05-2F40-8E3BE8526B4D}"/>
              </a:ext>
            </a:extLst>
          </p:cNvPr>
          <p:cNvSpPr txBox="1">
            <a:spLocks/>
          </p:cNvSpPr>
          <p:nvPr/>
        </p:nvSpPr>
        <p:spPr>
          <a:xfrm>
            <a:off x="942977" y="751525"/>
            <a:ext cx="7258051" cy="443198"/>
          </a:xfrm>
          <a:prstGeom prst="rect">
            <a:avLst/>
          </a:prstGeom>
        </p:spPr>
        <p:txBody>
          <a:bodyPr vert="horz" lIns="0" tIns="0" rIns="0" bIns="0" rtlCol="0" anchor="t">
            <a:spAutoFit/>
          </a:bodyPr>
          <a:lstStyle>
            <a:lvl1pPr algn="l" defTabSz="914400" rtl="0" eaLnBrk="1" latinLnBrk="0" hangingPunct="1">
              <a:spcBef>
                <a:spcPct val="0"/>
              </a:spcBef>
              <a:buNone/>
              <a:defRPr lang="sv-SE" sz="3200" b="1" kern="1200" dirty="0">
                <a:solidFill>
                  <a:schemeClr val="tx2"/>
                </a:solidFill>
                <a:latin typeface="+mj-lt"/>
                <a:ea typeface="+mj-ea"/>
                <a:cs typeface="+mj-cs"/>
              </a:defRPr>
            </a:lvl1pPr>
          </a:lstStyle>
          <a:p>
            <a:pPr defTabSz="822940"/>
            <a:r>
              <a:rPr lang="sv-SE" altLang="sv-SE" sz="2880">
                <a:solidFill>
                  <a:srgbClr val="5A7684"/>
                </a:solidFill>
                <a:latin typeface="Arial"/>
              </a:rPr>
              <a:t>Reflekterande frågeställningar</a:t>
            </a:r>
            <a:endParaRPr lang="sv-SE" sz="2880">
              <a:solidFill>
                <a:srgbClr val="5A7684"/>
              </a:solidFill>
              <a:latin typeface="Arial"/>
            </a:endParaRPr>
          </a:p>
        </p:txBody>
      </p:sp>
      <p:sp>
        <p:nvSpPr>
          <p:cNvPr id="5" name="Rectangle 4">
            <a:extLst>
              <a:ext uri="{FF2B5EF4-FFF2-40B4-BE49-F238E27FC236}">
                <a16:creationId xmlns:a16="http://schemas.microsoft.com/office/drawing/2014/main" id="{079B7BAF-81B2-8E86-D904-7FBB9F2A1A00}"/>
              </a:ext>
            </a:extLst>
          </p:cNvPr>
          <p:cNvSpPr/>
          <p:nvPr/>
        </p:nvSpPr>
        <p:spPr>
          <a:xfrm>
            <a:off x="0" y="0"/>
            <a:ext cx="9144000" cy="271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40"/>
            <a:r>
              <a:rPr lang="sv-SE" sz="1620">
                <a:solidFill>
                  <a:prstClr val="white"/>
                </a:solidFill>
                <a:latin typeface="Arial"/>
              </a:rPr>
              <a:t>Socialtjänst</a:t>
            </a:r>
          </a:p>
        </p:txBody>
      </p:sp>
      <p:pic>
        <p:nvPicPr>
          <p:cNvPr id="7" name="Platshållare för bild 6">
            <a:extLst>
              <a:ext uri="{FF2B5EF4-FFF2-40B4-BE49-F238E27FC236}">
                <a16:creationId xmlns:a16="http://schemas.microsoft.com/office/drawing/2014/main" id="{41066EE3-C60A-6914-5A3F-3412AFD3509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p:blipFill>
        <p:spPr>
          <a:xfrm>
            <a:off x="5901559" y="1781027"/>
            <a:ext cx="2837155" cy="2837156"/>
          </a:xfrm>
          <a:noFill/>
        </p:spPr>
      </p:pic>
      <p:sp>
        <p:nvSpPr>
          <p:cNvPr id="2" name="Platshållare för innehåll 2">
            <a:extLst>
              <a:ext uri="{FF2B5EF4-FFF2-40B4-BE49-F238E27FC236}">
                <a16:creationId xmlns:a16="http://schemas.microsoft.com/office/drawing/2014/main" id="{C6914C7B-93A0-854C-CB85-E8E322BFF784}"/>
              </a:ext>
            </a:extLst>
          </p:cNvPr>
          <p:cNvSpPr txBox="1">
            <a:spLocks/>
          </p:cNvSpPr>
          <p:nvPr/>
        </p:nvSpPr>
        <p:spPr>
          <a:xfrm>
            <a:off x="822434" y="1368802"/>
            <a:ext cx="4711581" cy="3661607"/>
          </a:xfrm>
          <a:prstGeom prst="rect">
            <a:avLst/>
          </a:prstGeom>
        </p:spPr>
        <p:txBody>
          <a:bodyPr/>
          <a:lstStyle>
            <a:lvl1pPr marL="180975" indent="-180975" algn="l" defTabSz="914400" rtl="0" eaLnBrk="1" latinLnBrk="0" hangingPunct="1">
              <a:lnSpc>
                <a:spcPct val="110000"/>
              </a:lnSpc>
              <a:spcBef>
                <a:spcPts val="400"/>
              </a:spcBef>
              <a:spcAft>
                <a:spcPts val="400"/>
              </a:spcAft>
              <a:buFont typeface="Arial" panose="020B0604020202020204" pitchFamily="34" charset="0"/>
              <a:buChar char="•"/>
              <a:defRPr sz="1800" kern="1200">
                <a:solidFill>
                  <a:schemeClr val="tx1">
                    <a:lumMod val="75000"/>
                    <a:lumOff val="25000"/>
                  </a:schemeClr>
                </a:solidFill>
                <a:latin typeface="+mn-lt"/>
                <a:ea typeface="+mn-ea"/>
                <a:cs typeface="+mn-cs"/>
              </a:defRPr>
            </a:lvl1pPr>
            <a:lvl2pPr marL="361950" indent="-180975" algn="l" defTabSz="914400" rtl="0" eaLnBrk="1" latinLnBrk="0" hangingPunct="1">
              <a:lnSpc>
                <a:spcPct val="110000"/>
              </a:lnSpc>
              <a:spcBef>
                <a:spcPts val="0"/>
              </a:spcBef>
              <a:spcAft>
                <a:spcPts val="400"/>
              </a:spcAft>
              <a:buFont typeface="Arial" panose="020B0604020202020204" pitchFamily="34" charset="0"/>
              <a:buChar char="•"/>
              <a:defRPr sz="1600" kern="1200">
                <a:solidFill>
                  <a:schemeClr val="tx1">
                    <a:lumMod val="75000"/>
                    <a:lumOff val="25000"/>
                  </a:schemeClr>
                </a:solidFill>
                <a:latin typeface="+mn-lt"/>
                <a:ea typeface="+mn-ea"/>
                <a:cs typeface="+mn-cs"/>
              </a:defRPr>
            </a:lvl2pPr>
            <a:lvl3pPr marL="542925" indent="-180975" algn="l" defTabSz="914400" rtl="0" eaLnBrk="1" latinLnBrk="0" hangingPunct="1">
              <a:lnSpc>
                <a:spcPct val="110000"/>
              </a:lnSpc>
              <a:spcBef>
                <a:spcPts val="0"/>
              </a:spcBef>
              <a:spcAft>
                <a:spcPts val="400"/>
              </a:spcAft>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14375" indent="-171450"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4pPr>
            <a:lvl5pPr marL="895350" indent="-180975" algn="l" defTabSz="914400" rtl="0" eaLnBrk="1" latinLnBrk="0" hangingPunct="1">
              <a:lnSpc>
                <a:spcPct val="110000"/>
              </a:lnSpc>
              <a:spcBef>
                <a:spcPts val="0"/>
              </a:spcBef>
              <a:spcAft>
                <a:spcPts val="400"/>
              </a:spcAft>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Hur kan omotiverade skillnader i bemötande av enskilda och handläggning av ärenden inom socialtjänsten analyseras? </a:t>
            </a:r>
          </a:p>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Vilken kunskap har personalen om nationella minoriteters historia, kulturer, språk och särskilda rättigheter?</a:t>
            </a:r>
          </a:p>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Vilka rutiner har verksamheten som stödjer arbetet det tillitsstärkande i förhållande till nationella minoriteter? </a:t>
            </a:r>
          </a:p>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Vilka aktiviteter eller åtgärder genomför verksamheten idag för att inkludera och främja delaktighet för nationella minoriteter? </a:t>
            </a:r>
          </a:p>
          <a:p>
            <a:pPr marL="162874" indent="-162874" defTabSz="822940" fontAlgn="base">
              <a:lnSpc>
                <a:spcPct val="90000"/>
              </a:lnSpc>
              <a:spcBef>
                <a:spcPts val="360"/>
              </a:spcBef>
              <a:spcAft>
                <a:spcPts val="360"/>
              </a:spcAft>
            </a:pPr>
            <a:r>
              <a:rPr lang="sv-SE" sz="1400">
                <a:solidFill>
                  <a:prstClr val="black">
                    <a:lumMod val="75000"/>
                    <a:lumOff val="25000"/>
                  </a:prstClr>
                </a:solidFill>
                <a:latin typeface="Arial"/>
              </a:rPr>
              <a:t>Hur kan verksamheten inkludera nationella minoriteters upplevelser av bemötande och service i kvalitets- och utvecklingsarbetet? </a:t>
            </a:r>
          </a:p>
          <a:p>
            <a:pPr marL="162874" indent="-162874" defTabSz="822940" fontAlgn="base">
              <a:lnSpc>
                <a:spcPct val="90000"/>
              </a:lnSpc>
              <a:spcBef>
                <a:spcPts val="360"/>
              </a:spcBef>
              <a:spcAft>
                <a:spcPts val="360"/>
              </a:spcAft>
            </a:pPr>
            <a:endParaRPr lang="sv-SE" sz="1400">
              <a:solidFill>
                <a:prstClr val="black">
                  <a:lumMod val="75000"/>
                  <a:lumOff val="25000"/>
                </a:prstClr>
              </a:solidFill>
              <a:latin typeface="Arial"/>
            </a:endParaRPr>
          </a:p>
          <a:p>
            <a:pPr marL="162874" indent="-162874" defTabSz="822940" fontAlgn="base">
              <a:lnSpc>
                <a:spcPct val="90000"/>
              </a:lnSpc>
              <a:spcBef>
                <a:spcPts val="360"/>
              </a:spcBef>
              <a:spcAft>
                <a:spcPts val="360"/>
              </a:spcAft>
            </a:pPr>
            <a:endParaRPr lang="sv-SE" sz="1400">
              <a:solidFill>
                <a:prstClr val="black">
                  <a:lumMod val="75000"/>
                  <a:lumOff val="25000"/>
                </a:prstClr>
              </a:solidFill>
              <a:latin typeface="Arial"/>
            </a:endParaRPr>
          </a:p>
        </p:txBody>
      </p:sp>
    </p:spTree>
    <p:extLst>
      <p:ext uri="{BB962C8B-B14F-4D97-AF65-F5344CB8AC3E}">
        <p14:creationId xmlns:p14="http://schemas.microsoft.com/office/powerpoint/2010/main" val="4620569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2DAD181F-7A2E-65B4-E389-09D9598EBB23}"/>
              </a:ext>
            </a:extLst>
          </p:cNvPr>
          <p:cNvPicPr>
            <a:picLocks noChangeAspect="1"/>
          </p:cNvPicPr>
          <p:nvPr/>
        </p:nvPicPr>
        <p:blipFill>
          <a:blip r:embed="rId3" cstate="print">
            <a:alphaModFix amt="50000"/>
            <a:extLst>
              <a:ext uri="{28A0092B-C50C-407E-A947-70E740481C1C}">
                <a14:useLocalDpi xmlns:a14="http://schemas.microsoft.com/office/drawing/2010/main"/>
              </a:ext>
            </a:extLst>
          </a:blip>
          <a:stretch>
            <a:fillRect/>
          </a:stretch>
        </p:blipFill>
        <p:spPr>
          <a:xfrm>
            <a:off x="350118" y="-25918"/>
            <a:ext cx="8082131" cy="5715000"/>
          </a:xfrm>
          <a:prstGeom prst="rect">
            <a:avLst/>
          </a:prstGeom>
        </p:spPr>
      </p:pic>
      <p:sp>
        <p:nvSpPr>
          <p:cNvPr id="2" name="Rubrik 1"/>
          <p:cNvSpPr>
            <a:spLocks noGrp="1"/>
          </p:cNvSpPr>
          <p:nvPr>
            <p:ph type="ctrTitle"/>
          </p:nvPr>
        </p:nvSpPr>
        <p:spPr>
          <a:xfrm>
            <a:off x="4752817" y="2443784"/>
            <a:ext cx="4033691" cy="430887"/>
          </a:xfrm>
        </p:spPr>
        <p:txBody>
          <a:bodyPr/>
          <a:lstStyle/>
          <a:p>
            <a:pPr algn="ctr"/>
            <a:r>
              <a:rPr lang="sv-SE" sz="2800" dirty="0">
                <a:solidFill>
                  <a:srgbClr val="FF0000"/>
                </a:solidFill>
              </a:rPr>
              <a:t>Tack</a:t>
            </a:r>
            <a:r>
              <a:rPr lang="sv-SE" dirty="0">
                <a:solidFill>
                  <a:srgbClr val="FF0000"/>
                </a:solidFill>
              </a:rPr>
              <a:t>! </a:t>
            </a:r>
          </a:p>
        </p:txBody>
      </p:sp>
      <p:sp>
        <p:nvSpPr>
          <p:cNvPr id="3" name="Underrubrik 2"/>
          <p:cNvSpPr>
            <a:spLocks noGrp="1"/>
          </p:cNvSpPr>
          <p:nvPr>
            <p:ph type="subTitle" idx="1"/>
          </p:nvPr>
        </p:nvSpPr>
        <p:spPr>
          <a:xfrm>
            <a:off x="4785109" y="2831587"/>
            <a:ext cx="4001396" cy="314107"/>
          </a:xfrm>
        </p:spPr>
        <p:txBody>
          <a:bodyPr/>
          <a:lstStyle/>
          <a:p>
            <a:pPr algn="ctr"/>
            <a:r>
              <a:rPr lang="sv-SE" dirty="0"/>
              <a:t>[</a:t>
            </a:r>
            <a:r>
              <a:rPr lang="sv-SE" i="1" dirty="0"/>
              <a:t>Förnamn, efternamn, kontaktuppgifter]</a:t>
            </a:r>
          </a:p>
        </p:txBody>
      </p:sp>
    </p:spTree>
    <p:extLst>
      <p:ext uri="{BB962C8B-B14F-4D97-AF65-F5344CB8AC3E}">
        <p14:creationId xmlns:p14="http://schemas.microsoft.com/office/powerpoint/2010/main" val="140386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07BA4E65-7425-75B9-4AF1-09A671F59FE7}"/>
              </a:ext>
            </a:extLst>
          </p:cNvPr>
          <p:cNvSpPr>
            <a:spLocks noGrp="1"/>
          </p:cNvSpPr>
          <p:nvPr>
            <p:ph type="title"/>
          </p:nvPr>
        </p:nvSpPr>
        <p:spPr>
          <a:xfrm>
            <a:off x="539750" y="517524"/>
            <a:ext cx="8064501" cy="443198"/>
          </a:xfrm>
        </p:spPr>
        <p:txBody>
          <a:bodyPr vert="horz" lIns="0" tIns="0" rIns="0" bIns="0" rtlCol="0" anchor="t">
            <a:normAutofit/>
          </a:bodyPr>
          <a:lstStyle/>
          <a:p>
            <a:r>
              <a:rPr lang="sv-SE" b="1" kern="1200" dirty="0">
                <a:latin typeface="+mj-lt"/>
                <a:ea typeface="+mj-ea"/>
                <a:cs typeface="+mj-cs"/>
              </a:rPr>
              <a:t>Internationella överenskommelser</a:t>
            </a:r>
          </a:p>
        </p:txBody>
      </p:sp>
      <p:sp>
        <p:nvSpPr>
          <p:cNvPr id="18" name="Rektangel 17"/>
          <p:cNvSpPr/>
          <p:nvPr/>
        </p:nvSpPr>
        <p:spPr>
          <a:xfrm>
            <a:off x="539751" y="1344613"/>
            <a:ext cx="3956050" cy="3745135"/>
          </a:xfrm>
          <a:prstGeom prst="rect">
            <a:avLst/>
          </a:prstGeom>
        </p:spPr>
        <p:txBody>
          <a:bodyPr vert="horz" lIns="0" tIns="0" rIns="0" bIns="0" rtlCol="0">
            <a:normAutofit/>
          </a:bodyPr>
          <a:lstStyle/>
          <a:p>
            <a:pPr marL="162874"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FN:s allmänna förklaring om de mänskliga rättigheterna.</a:t>
            </a:r>
          </a:p>
          <a:p>
            <a:pPr marL="162874" lvl="2"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Artikel 27 i konventionen om medborgerliga och politiska rättigheter skyddar etniska, religiösa och språkliga minoriteters rätt att ha sin egen kultur, religion och språk, och innebär ett förbud mot diskriminering samt en skyldighet för stater att stödja minoriteter.</a:t>
            </a:r>
          </a:p>
          <a:p>
            <a:pPr marL="162874" indent="-162874" defTabSz="822940">
              <a:lnSpc>
                <a:spcPct val="110000"/>
              </a:lnSpc>
              <a:spcBef>
                <a:spcPts val="360"/>
              </a:spcBef>
              <a:spcAft>
                <a:spcPts val="360"/>
              </a:spcAft>
              <a:buFont typeface="Arial" panose="020B0604020202020204" pitchFamily="34" charset="0"/>
              <a:buChar char="•"/>
            </a:pPr>
            <a:r>
              <a:rPr lang="sv-SE" sz="1620" dirty="0">
                <a:solidFill>
                  <a:schemeClr val="tx1">
                    <a:lumMod val="75000"/>
                    <a:lumOff val="25000"/>
                  </a:schemeClr>
                </a:solidFill>
              </a:rPr>
              <a:t>FN:s generalförsamling har även antagit deklarationer om minoriteter- och urfolks rättigheter som är vägledande men inte juridiskt bindande.</a:t>
            </a:r>
          </a:p>
        </p:txBody>
      </p:sp>
      <p:pic>
        <p:nvPicPr>
          <p:cNvPr id="2" name="Bildobjekt 1" descr="En bild som visar text, grafisk design, Grafik, Barnkonst&#10;&#10;Automatiskt genererad beskrivning">
            <a:extLst>
              <a:ext uri="{FF2B5EF4-FFF2-40B4-BE49-F238E27FC236}">
                <a16:creationId xmlns:a16="http://schemas.microsoft.com/office/drawing/2014/main" id="{5AD40282-1449-7338-8766-1E9A7D5113DF}"/>
              </a:ext>
            </a:extLst>
          </p:cNvPr>
          <p:cNvPicPr>
            <a:picLocks noChangeAspect="1"/>
          </p:cNvPicPr>
          <p:nvPr/>
        </p:nvPicPr>
        <p:blipFill>
          <a:blip r:embed="rId3" cstate="print">
            <a:extLst>
              <a:ext uri="{28A0092B-C50C-407E-A947-70E740481C1C}">
                <a14:useLocalDpi xmlns:a14="http://schemas.microsoft.com/office/drawing/2010/main"/>
              </a:ext>
            </a:extLst>
          </a:blip>
          <a:srcRect r="-1" b="-1"/>
          <a:stretch/>
        </p:blipFill>
        <p:spPr>
          <a:xfrm>
            <a:off x="4643439" y="1783344"/>
            <a:ext cx="4043362" cy="2867672"/>
          </a:xfrm>
          <a:prstGeom prst="rect">
            <a:avLst/>
          </a:prstGeom>
          <a:noFill/>
        </p:spPr>
      </p:pic>
      <p:sp>
        <p:nvSpPr>
          <p:cNvPr id="4" name="Platshållare för bildnummer 3"/>
          <p:cNvSpPr>
            <a:spLocks noGrp="1"/>
          </p:cNvSpPr>
          <p:nvPr>
            <p:ph type="sldNum" sz="quarter" idx="12"/>
          </p:nvPr>
        </p:nvSpPr>
        <p:spPr>
          <a:xfrm>
            <a:off x="3649663" y="5296964"/>
            <a:ext cx="2133600" cy="304271"/>
          </a:xfrm>
        </p:spPr>
        <p:txBody>
          <a:bodyPr vert="horz" lIns="91440" tIns="45720" rIns="91440" bIns="45720" rtlCol="0" anchor="ctr">
            <a:normAutofit/>
          </a:bodyPr>
          <a:lstStyle/>
          <a:p>
            <a:pPr>
              <a:spcAft>
                <a:spcPts val="600"/>
              </a:spcAft>
            </a:pPr>
            <a:fld id="{555A968A-E0AF-44DF-8545-852B31FD1DE1}" type="slidenum">
              <a:rPr lang="sv-SE">
                <a:solidFill>
                  <a:prstClr val="black">
                    <a:tint val="75000"/>
                  </a:prstClr>
                </a:solidFill>
              </a:rPr>
              <a:pPr>
                <a:spcAft>
                  <a:spcPts val="600"/>
                </a:spcAft>
              </a:pPr>
              <a:t>6</a:t>
            </a:fld>
            <a:endParaRPr lang="sv-SE">
              <a:solidFill>
                <a:prstClr val="black">
                  <a:tint val="75000"/>
                </a:prstClr>
              </a:solidFill>
            </a:endParaRPr>
          </a:p>
        </p:txBody>
      </p:sp>
    </p:spTree>
    <p:extLst>
      <p:ext uri="{BB962C8B-B14F-4D97-AF65-F5344CB8AC3E}">
        <p14:creationId xmlns:p14="http://schemas.microsoft.com/office/powerpoint/2010/main" val="413783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7</a:t>
            </a:fld>
            <a:endParaRPr lang="sv-SE">
              <a:solidFill>
                <a:prstClr val="black">
                  <a:tint val="75000"/>
                </a:prstClr>
              </a:solidFill>
              <a:latin typeface="Arial"/>
            </a:endParaRPr>
          </a:p>
        </p:txBody>
      </p:sp>
      <p:sp>
        <p:nvSpPr>
          <p:cNvPr id="18" name="Rektangel 17"/>
          <p:cNvSpPr/>
          <p:nvPr/>
        </p:nvSpPr>
        <p:spPr>
          <a:xfrm>
            <a:off x="902416" y="1518460"/>
            <a:ext cx="4880847" cy="3667735"/>
          </a:xfrm>
          <a:prstGeom prst="rect">
            <a:avLst/>
          </a:prstGeom>
        </p:spPr>
        <p:txBody>
          <a:bodyPr wrap="square">
            <a:spAutoFit/>
          </a:bodyPr>
          <a:lstStyle/>
          <a:p>
            <a:pPr marL="257168" indent="-257168" defTabSz="822940">
              <a:lnSpc>
                <a:spcPct val="110000"/>
              </a:lnSpc>
              <a:spcBef>
                <a:spcPts val="540"/>
              </a:spcBef>
              <a:spcAft>
                <a:spcPts val="540"/>
              </a:spcAft>
              <a:buFont typeface="Arial" panose="020B0604020202020204" pitchFamily="34" charset="0"/>
              <a:buChar char="•"/>
            </a:pPr>
            <a:r>
              <a:rPr lang="sv-SE" sz="1400" dirty="0">
                <a:solidFill>
                  <a:srgbClr val="404040"/>
                </a:solidFill>
                <a:latin typeface="Arial"/>
              </a:rPr>
              <a:t>Europakonventionen är ett internationellt avtal som skyddar grundläggande rättigheter för personer i Europa.</a:t>
            </a:r>
          </a:p>
          <a:p>
            <a:pPr marL="668639" lvl="1" indent="-257168" defTabSz="822940">
              <a:lnSpc>
                <a:spcPct val="110000"/>
              </a:lnSpc>
              <a:spcBef>
                <a:spcPts val="540"/>
              </a:spcBef>
              <a:spcAft>
                <a:spcPts val="540"/>
              </a:spcAft>
              <a:buFont typeface="Arial" panose="020B0604020202020204" pitchFamily="34" charset="0"/>
              <a:buChar char="•"/>
            </a:pPr>
            <a:r>
              <a:rPr lang="sv-SE" sz="1400" dirty="0">
                <a:solidFill>
                  <a:srgbClr val="404040"/>
                </a:solidFill>
                <a:latin typeface="Arial"/>
              </a:rPr>
              <a:t>Artikel 14 tar upp nationella minoriteter som diskrimineringsgrund </a:t>
            </a:r>
          </a:p>
          <a:p>
            <a:pPr marL="257168" indent="-257168" defTabSz="822940">
              <a:lnSpc>
                <a:spcPct val="110000"/>
              </a:lnSpc>
              <a:spcBef>
                <a:spcPts val="540"/>
              </a:spcBef>
              <a:spcAft>
                <a:spcPts val="540"/>
              </a:spcAft>
              <a:buFont typeface="Arial" panose="020B0604020202020204" pitchFamily="34" charset="0"/>
              <a:buChar char="•"/>
            </a:pPr>
            <a:r>
              <a:rPr lang="sv-SE" sz="1400" dirty="0">
                <a:solidFill>
                  <a:srgbClr val="404040"/>
                </a:solidFill>
                <a:latin typeface="Arial"/>
              </a:rPr>
              <a:t>Europarådet har dessutom antagit två minoritetskonventioner:</a:t>
            </a:r>
          </a:p>
          <a:p>
            <a:pPr marL="668639" lvl="1" indent="-257168" defTabSz="822940">
              <a:lnSpc>
                <a:spcPct val="110000"/>
              </a:lnSpc>
              <a:spcBef>
                <a:spcPts val="540"/>
              </a:spcBef>
              <a:spcAft>
                <a:spcPts val="540"/>
              </a:spcAft>
              <a:buFont typeface="Arial" panose="020B0604020202020204" pitchFamily="34" charset="0"/>
              <a:buChar char="•"/>
            </a:pPr>
            <a:r>
              <a:rPr lang="sv-SE" sz="1400" i="1" dirty="0">
                <a:solidFill>
                  <a:srgbClr val="404040"/>
                </a:solidFill>
                <a:latin typeface="Arial"/>
              </a:rPr>
              <a:t>Ramkonventionen om skydd för nationella minoriteter </a:t>
            </a:r>
            <a:r>
              <a:rPr lang="sv-SE" sz="1400" dirty="0">
                <a:solidFill>
                  <a:srgbClr val="404040"/>
                </a:solidFill>
                <a:latin typeface="Arial"/>
              </a:rPr>
              <a:t>syftar till att skydda minoriteters rättigheter och främja jämlikhet</a:t>
            </a:r>
          </a:p>
          <a:p>
            <a:pPr marL="668639" lvl="1" indent="-257168" defTabSz="822940">
              <a:lnSpc>
                <a:spcPct val="110000"/>
              </a:lnSpc>
              <a:spcBef>
                <a:spcPts val="540"/>
              </a:spcBef>
              <a:spcAft>
                <a:spcPts val="540"/>
              </a:spcAft>
              <a:buFont typeface="Arial" panose="020B0604020202020204" pitchFamily="34" charset="0"/>
              <a:buChar char="•"/>
            </a:pPr>
            <a:r>
              <a:rPr lang="sv-SE" sz="1400" i="1" dirty="0">
                <a:solidFill>
                  <a:srgbClr val="404040"/>
                </a:solidFill>
                <a:latin typeface="Arial"/>
              </a:rPr>
              <a:t>Språkstadgan</a:t>
            </a:r>
            <a:r>
              <a:rPr lang="sv-SE" sz="1400" dirty="0">
                <a:solidFill>
                  <a:srgbClr val="404040"/>
                </a:solidFill>
                <a:latin typeface="Arial"/>
              </a:rPr>
              <a:t> syftar till att skydda och främja användningen av traditionella minoritetsspråk i Europa. </a:t>
            </a:r>
          </a:p>
        </p:txBody>
      </p:sp>
      <p:sp>
        <p:nvSpPr>
          <p:cNvPr id="2" name="Rubrik 1">
            <a:extLst>
              <a:ext uri="{FF2B5EF4-FFF2-40B4-BE49-F238E27FC236}">
                <a16:creationId xmlns:a16="http://schemas.microsoft.com/office/drawing/2014/main" id="{FF98154E-6032-C319-6248-2387C5E5E336}"/>
              </a:ext>
            </a:extLst>
          </p:cNvPr>
          <p:cNvSpPr>
            <a:spLocks noGrp="1"/>
          </p:cNvSpPr>
          <p:nvPr>
            <p:ph type="title"/>
          </p:nvPr>
        </p:nvSpPr>
        <p:spPr>
          <a:xfrm>
            <a:off x="902416" y="633405"/>
            <a:ext cx="7258051" cy="443198"/>
          </a:xfrm>
        </p:spPr>
        <p:txBody>
          <a:bodyPr/>
          <a:lstStyle/>
          <a:p>
            <a:r>
              <a:rPr lang="sv-SE"/>
              <a:t>Internationella konventioner</a:t>
            </a:r>
          </a:p>
        </p:txBody>
      </p:sp>
      <p:sp>
        <p:nvSpPr>
          <p:cNvPr id="7" name="Ellips 5">
            <a:extLst>
              <a:ext uri="{FF2B5EF4-FFF2-40B4-BE49-F238E27FC236}">
                <a16:creationId xmlns:a16="http://schemas.microsoft.com/office/drawing/2014/main" id="{05C0F79E-785B-D72F-4FB2-3465F413A8B7}"/>
              </a:ext>
            </a:extLst>
          </p:cNvPr>
          <p:cNvSpPr/>
          <p:nvPr/>
        </p:nvSpPr>
        <p:spPr>
          <a:xfrm>
            <a:off x="6032212" y="1751726"/>
            <a:ext cx="2526736" cy="2526736"/>
          </a:xfrm>
          <a:prstGeom prst="ellipse">
            <a:avLst/>
          </a:prstGeom>
          <a:solidFill>
            <a:schemeClr val="tx2"/>
          </a:solidFill>
        </p:spPr>
        <p:txBody>
          <a:bodyPr wrap="none" lIns="0" tIns="0" rIns="0" bIns="0" anchor="ctr">
            <a:noAutofit/>
          </a:bodyPr>
          <a:lstStyle/>
          <a:p>
            <a:pPr algn="ctr"/>
            <a:r>
              <a:rPr lang="sv-SE" sz="2400" b="1" dirty="0">
                <a:solidFill>
                  <a:prstClr val="white"/>
                </a:solidFill>
              </a:rPr>
              <a:t>Europarätt</a:t>
            </a:r>
            <a:br>
              <a:rPr lang="sv-SE" sz="2400" b="1" dirty="0">
                <a:solidFill>
                  <a:prstClr val="white"/>
                </a:solidFill>
              </a:rPr>
            </a:br>
            <a:r>
              <a:rPr lang="sv-SE" sz="2400" b="1" dirty="0">
                <a:solidFill>
                  <a:prstClr val="white"/>
                </a:solidFill>
              </a:rPr>
              <a:t>Europarådet</a:t>
            </a:r>
            <a:br>
              <a:rPr lang="sv-SE" sz="2400" b="1" dirty="0">
                <a:solidFill>
                  <a:prstClr val="white"/>
                </a:solidFill>
              </a:rPr>
            </a:br>
            <a:endParaRPr lang="sv-SE" sz="2400" b="1" dirty="0">
              <a:solidFill>
                <a:prstClr val="white"/>
              </a:solidFill>
            </a:endParaRPr>
          </a:p>
        </p:txBody>
      </p:sp>
      <p:sp>
        <p:nvSpPr>
          <p:cNvPr id="8" name="Höger 59">
            <a:extLst>
              <a:ext uri="{FF2B5EF4-FFF2-40B4-BE49-F238E27FC236}">
                <a16:creationId xmlns:a16="http://schemas.microsoft.com/office/drawing/2014/main" id="{A2D18591-99D4-376E-EFDB-D6FFE50A2D7A}"/>
              </a:ext>
            </a:extLst>
          </p:cNvPr>
          <p:cNvSpPr/>
          <p:nvPr/>
        </p:nvSpPr>
        <p:spPr>
          <a:xfrm rot="10800000">
            <a:off x="5418317" y="2420221"/>
            <a:ext cx="729892" cy="723214"/>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spTree>
    <p:extLst>
      <p:ext uri="{BB962C8B-B14F-4D97-AF65-F5344CB8AC3E}">
        <p14:creationId xmlns:p14="http://schemas.microsoft.com/office/powerpoint/2010/main" val="4085060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2"/>
          </p:nvPr>
        </p:nvSpPr>
        <p:spPr/>
        <p:txBody>
          <a:bodyPr/>
          <a:lstStyle/>
          <a:p>
            <a:pPr defTabSz="822940"/>
            <a:fld id="{555A968A-E0AF-44DF-8545-852B31FD1DE1}" type="slidenum">
              <a:rPr lang="sv-SE">
                <a:solidFill>
                  <a:prstClr val="black">
                    <a:tint val="75000"/>
                  </a:prstClr>
                </a:solidFill>
                <a:latin typeface="Arial"/>
              </a:rPr>
              <a:pPr defTabSz="822940"/>
              <a:t>8</a:t>
            </a:fld>
            <a:endParaRPr lang="sv-SE">
              <a:solidFill>
                <a:prstClr val="black">
                  <a:tint val="75000"/>
                </a:prstClr>
              </a:solidFill>
              <a:latin typeface="Arial"/>
            </a:endParaRPr>
          </a:p>
        </p:txBody>
      </p:sp>
      <p:sp>
        <p:nvSpPr>
          <p:cNvPr id="18" name="Rektangel 17"/>
          <p:cNvSpPr/>
          <p:nvPr/>
        </p:nvSpPr>
        <p:spPr>
          <a:xfrm>
            <a:off x="902416" y="1538050"/>
            <a:ext cx="4739395" cy="3758914"/>
          </a:xfrm>
          <a:prstGeom prst="rect">
            <a:avLst/>
          </a:prstGeom>
        </p:spPr>
        <p:txBody>
          <a:bodyPr wrap="square">
            <a:spAutoFit/>
          </a:bodyPr>
          <a:lstStyle/>
          <a:p>
            <a:pPr marL="257168" indent="-257168" defTabSz="822940">
              <a:lnSpc>
                <a:spcPct val="110000"/>
              </a:lnSpc>
              <a:spcBef>
                <a:spcPts val="540"/>
              </a:spcBef>
              <a:spcAft>
                <a:spcPts val="540"/>
              </a:spcAft>
              <a:buFont typeface="Arial" panose="020B0604020202020204" pitchFamily="34" charset="0"/>
              <a:buChar char="•"/>
            </a:pPr>
            <a:r>
              <a:rPr lang="sv-SE" sz="1400" i="1">
                <a:solidFill>
                  <a:srgbClr val="404040"/>
                </a:solidFill>
                <a:latin typeface="Arial"/>
              </a:rPr>
              <a:t>Regeringsformen </a:t>
            </a:r>
            <a:r>
              <a:rPr lang="sv-SE" sz="1400">
                <a:solidFill>
                  <a:srgbClr val="404040"/>
                </a:solidFill>
                <a:latin typeface="Arial"/>
              </a:rPr>
              <a:t>skyddar vår demokrati och säkerställer allas lika värde.</a:t>
            </a:r>
          </a:p>
          <a:p>
            <a:pPr marL="257168" indent="-257168" defTabSz="822940">
              <a:lnSpc>
                <a:spcPct val="110000"/>
              </a:lnSpc>
              <a:spcBef>
                <a:spcPts val="540"/>
              </a:spcBef>
              <a:spcAft>
                <a:spcPts val="540"/>
              </a:spcAft>
              <a:buFont typeface="Arial" panose="020B0604020202020204" pitchFamily="34" charset="0"/>
              <a:buChar char="•"/>
            </a:pPr>
            <a:r>
              <a:rPr lang="sv-SE" sz="1400" i="1">
                <a:solidFill>
                  <a:srgbClr val="404040"/>
                </a:solidFill>
                <a:latin typeface="Arial"/>
              </a:rPr>
              <a:t>Diskrimineringslagen</a:t>
            </a:r>
            <a:r>
              <a:rPr lang="sv-SE" sz="1400">
                <a:solidFill>
                  <a:srgbClr val="404040"/>
                </a:solidFill>
                <a:latin typeface="Arial"/>
              </a:rPr>
              <a:t> skyddar mot diskriminering och främjar lika rättigheter och möjligheter för alla.</a:t>
            </a:r>
          </a:p>
          <a:p>
            <a:pPr marL="257168" indent="-257168" defTabSz="822940">
              <a:lnSpc>
                <a:spcPct val="110000"/>
              </a:lnSpc>
              <a:spcBef>
                <a:spcPts val="540"/>
              </a:spcBef>
              <a:spcAft>
                <a:spcPts val="540"/>
              </a:spcAft>
              <a:buFont typeface="Arial" panose="020B0604020202020204" pitchFamily="34" charset="0"/>
              <a:buChar char="•"/>
            </a:pPr>
            <a:r>
              <a:rPr lang="sv-SE" sz="1400" i="1">
                <a:solidFill>
                  <a:srgbClr val="404040"/>
                </a:solidFill>
                <a:latin typeface="Arial"/>
              </a:rPr>
              <a:t>Förvaltningslagen</a:t>
            </a:r>
            <a:r>
              <a:rPr lang="sv-SE" sz="1400">
                <a:solidFill>
                  <a:srgbClr val="404040"/>
                </a:solidFill>
                <a:latin typeface="Arial"/>
              </a:rPr>
              <a:t> reglerar myndigheternas verksamhet.</a:t>
            </a:r>
          </a:p>
          <a:p>
            <a:pPr marL="668639" lvl="1" indent="-257168" defTabSz="822940">
              <a:lnSpc>
                <a:spcPct val="110000"/>
              </a:lnSpc>
              <a:spcBef>
                <a:spcPts val="540"/>
              </a:spcBef>
              <a:spcAft>
                <a:spcPts val="540"/>
              </a:spcAft>
              <a:buFont typeface="Arial" panose="020B0604020202020204" pitchFamily="34" charset="0"/>
              <a:buChar char="•"/>
            </a:pPr>
            <a:r>
              <a:rPr lang="sv-SE" sz="1400">
                <a:solidFill>
                  <a:srgbClr val="404040"/>
                </a:solidFill>
                <a:latin typeface="Arial"/>
              </a:rPr>
              <a:t>Syftar till att myndigheterna ska behandla människor rättvist och demokratiskt.</a:t>
            </a:r>
          </a:p>
          <a:p>
            <a:pPr marL="668639" lvl="1" indent="-257168" defTabSz="822940">
              <a:lnSpc>
                <a:spcPct val="110000"/>
              </a:lnSpc>
              <a:spcBef>
                <a:spcPts val="540"/>
              </a:spcBef>
              <a:spcAft>
                <a:spcPts val="540"/>
              </a:spcAft>
              <a:buFont typeface="Arial" panose="020B0604020202020204" pitchFamily="34" charset="0"/>
              <a:buChar char="•"/>
            </a:pPr>
            <a:r>
              <a:rPr lang="sv-SE" sz="1400">
                <a:solidFill>
                  <a:srgbClr val="404040"/>
                </a:solidFill>
                <a:latin typeface="Arial"/>
              </a:rPr>
              <a:t>Förklarar att grunderna för god förvaltning är legalitet, objektivitet och proportionalitet.</a:t>
            </a:r>
          </a:p>
          <a:p>
            <a:pPr marL="257168" indent="-257168" defTabSz="822940">
              <a:lnSpc>
                <a:spcPct val="110000"/>
              </a:lnSpc>
              <a:spcBef>
                <a:spcPts val="540"/>
              </a:spcBef>
              <a:spcAft>
                <a:spcPts val="540"/>
              </a:spcAft>
              <a:buFont typeface="Arial" panose="020B0604020202020204" pitchFamily="34" charset="0"/>
              <a:buChar char="•"/>
            </a:pPr>
            <a:endParaRPr lang="sv-SE" sz="1620">
              <a:latin typeface="Arial"/>
            </a:endParaRPr>
          </a:p>
          <a:p>
            <a:pPr marL="257168" indent="-257168" defTabSz="822940">
              <a:lnSpc>
                <a:spcPct val="110000"/>
              </a:lnSpc>
              <a:spcBef>
                <a:spcPts val="540"/>
              </a:spcBef>
              <a:spcAft>
                <a:spcPts val="540"/>
              </a:spcAft>
              <a:buFont typeface="Arial" panose="020B0604020202020204" pitchFamily="34" charset="0"/>
              <a:buChar char="•"/>
            </a:pPr>
            <a:endParaRPr lang="sv-SE" sz="1620">
              <a:solidFill>
                <a:prstClr val="black">
                  <a:lumMod val="75000"/>
                  <a:lumOff val="25000"/>
                </a:prstClr>
              </a:solidFill>
              <a:latin typeface="Arial"/>
            </a:endParaRPr>
          </a:p>
        </p:txBody>
      </p:sp>
      <p:sp>
        <p:nvSpPr>
          <p:cNvPr id="3" name="Rectangle 2">
            <a:extLst>
              <a:ext uri="{FF2B5EF4-FFF2-40B4-BE49-F238E27FC236}">
                <a16:creationId xmlns:a16="http://schemas.microsoft.com/office/drawing/2014/main" id="{EBE548DF-EA14-645A-EC3D-2BD4C3C975A4}"/>
              </a:ext>
            </a:extLst>
          </p:cNvPr>
          <p:cNvSpPr/>
          <p:nvPr/>
        </p:nvSpPr>
        <p:spPr>
          <a:xfrm>
            <a:off x="6960870" y="285750"/>
            <a:ext cx="218313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b="1" dirty="0">
                <a:solidFill>
                  <a:schemeClr val="bg1"/>
                </a:solidFill>
                <a:latin typeface="Arial"/>
                <a:ea typeface="Times New Roman" panose="02020603050405020304" pitchFamily="18" charset="0"/>
                <a:cs typeface="Times New Roman" panose="02020603050405020304" pitchFamily="18" charset="0"/>
              </a:rPr>
              <a:t>2 kap. 17 §</a:t>
            </a:r>
            <a:r>
              <a:rPr lang="sv-SE" sz="1050" dirty="0">
                <a:solidFill>
                  <a:schemeClr val="bg1"/>
                </a:solidFill>
                <a:latin typeface="Arial"/>
                <a:ea typeface="Times New Roman" panose="02020603050405020304" pitchFamily="18" charset="0"/>
                <a:cs typeface="Times New Roman" panose="02020603050405020304" pitchFamily="18" charset="0"/>
              </a:rPr>
              <a:t> </a:t>
            </a:r>
            <a:r>
              <a:rPr lang="sv-SE" sz="1050" i="1" dirty="0">
                <a:solidFill>
                  <a:schemeClr val="bg1"/>
                </a:solidFill>
                <a:latin typeface="Arial"/>
                <a:ea typeface="Times New Roman" panose="02020603050405020304" pitchFamily="18" charset="0"/>
                <a:cs typeface="Times New Roman" panose="02020603050405020304" pitchFamily="18" charset="0"/>
              </a:rPr>
              <a:t>Diskriminering är förbjuden /…/ när den som helt eller delvis omfattas av lagen (1994:260) om offentlig anställning bistår allmänheten med upplysningar, vägledning, råd eller annan sådan hjälp, eller på annat sätt i anställningen har kontakter med allmänheten. </a:t>
            </a:r>
            <a:endParaRPr lang="sv-SE" sz="1050" dirty="0">
              <a:solidFill>
                <a:schemeClr val="bg1"/>
              </a:solidFill>
              <a:latin typeface="Arial"/>
            </a:endParaRPr>
          </a:p>
          <a:p>
            <a:pPr algn="ctr"/>
            <a:endParaRPr lang="sv-SE" sz="1050" i="1" dirty="0">
              <a:solidFill>
                <a:schemeClr val="bg1"/>
              </a:solidFill>
            </a:endParaRPr>
          </a:p>
        </p:txBody>
      </p:sp>
      <p:sp>
        <p:nvSpPr>
          <p:cNvPr id="5" name="Rubrik 1">
            <a:extLst>
              <a:ext uri="{FF2B5EF4-FFF2-40B4-BE49-F238E27FC236}">
                <a16:creationId xmlns:a16="http://schemas.microsoft.com/office/drawing/2014/main" id="{0A200011-9977-C0B6-8A22-D8BC14274E77}"/>
              </a:ext>
            </a:extLst>
          </p:cNvPr>
          <p:cNvSpPr>
            <a:spLocks noGrp="1"/>
          </p:cNvSpPr>
          <p:nvPr>
            <p:ph type="title"/>
          </p:nvPr>
        </p:nvSpPr>
        <p:spPr>
          <a:xfrm>
            <a:off x="902416" y="633405"/>
            <a:ext cx="7258051" cy="443198"/>
          </a:xfrm>
        </p:spPr>
        <p:txBody>
          <a:bodyPr/>
          <a:lstStyle/>
          <a:p>
            <a:r>
              <a:rPr lang="sv-SE"/>
              <a:t>Nationell lagstiftning</a:t>
            </a:r>
          </a:p>
        </p:txBody>
      </p:sp>
    </p:spTree>
    <p:extLst>
      <p:ext uri="{BB962C8B-B14F-4D97-AF65-F5344CB8AC3E}">
        <p14:creationId xmlns:p14="http://schemas.microsoft.com/office/powerpoint/2010/main" val="214761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C0EDF69-3E62-BE13-D065-F042C44D9A3D}"/>
              </a:ext>
            </a:extLst>
          </p:cNvPr>
          <p:cNvPicPr>
            <a:picLocks noChangeAspect="1"/>
          </p:cNvPicPr>
          <p:nvPr/>
        </p:nvPicPr>
        <p:blipFill>
          <a:blip r:embed="rId3" cstate="print">
            <a:extLst>
              <a:ext uri="{28A0092B-C50C-407E-A947-70E740481C1C}">
                <a14:useLocalDpi xmlns:a14="http://schemas.microsoft.com/office/drawing/2010/main"/>
              </a:ext>
            </a:extLst>
          </a:blip>
          <a:srcRect b="-4"/>
          <a:stretch/>
        </p:blipFill>
        <p:spPr>
          <a:xfrm>
            <a:off x="5094226" y="1489348"/>
            <a:ext cx="3420467" cy="3420467"/>
          </a:xfrm>
          <a:prstGeom prst="ellipse">
            <a:avLst/>
          </a:prstGeom>
          <a:noFill/>
          <a:ln w="76200">
            <a:solidFill>
              <a:schemeClr val="bg1"/>
            </a:solidFill>
          </a:ln>
          <a:effectLst>
            <a:outerShdw sx="101000" sy="101000" algn="ctr" rotWithShape="0">
              <a:schemeClr val="tx2"/>
            </a:outerShdw>
          </a:effectLst>
        </p:spPr>
      </p:pic>
      <p:sp>
        <p:nvSpPr>
          <p:cNvPr id="2" name="Rubrik 1">
            <a:extLst>
              <a:ext uri="{FF2B5EF4-FFF2-40B4-BE49-F238E27FC236}">
                <a16:creationId xmlns:a16="http://schemas.microsoft.com/office/drawing/2014/main" id="{86EB5895-95F2-2A13-D4BC-863745B799EA}"/>
              </a:ext>
            </a:extLst>
          </p:cNvPr>
          <p:cNvSpPr>
            <a:spLocks noGrp="1"/>
          </p:cNvSpPr>
          <p:nvPr>
            <p:ph type="title"/>
          </p:nvPr>
        </p:nvSpPr>
        <p:spPr>
          <a:xfrm>
            <a:off x="539750" y="517524"/>
            <a:ext cx="8064501" cy="443198"/>
          </a:xfrm>
        </p:spPr>
        <p:txBody>
          <a:bodyPr vert="horz" lIns="0" tIns="0" rIns="0" bIns="0" rtlCol="0" anchor="t">
            <a:normAutofit/>
          </a:bodyPr>
          <a:lstStyle/>
          <a:p>
            <a:r>
              <a:rPr lang="sv-SE" b="1" kern="1200" dirty="0">
                <a:latin typeface="+mj-lt"/>
                <a:ea typeface="+mj-ea"/>
                <a:cs typeface="+mj-cs"/>
              </a:rPr>
              <a:t>Nationell lagstiftning</a:t>
            </a:r>
          </a:p>
        </p:txBody>
      </p:sp>
      <p:sp>
        <p:nvSpPr>
          <p:cNvPr id="18" name="Rektangel 17"/>
          <p:cNvSpPr/>
          <p:nvPr/>
        </p:nvSpPr>
        <p:spPr>
          <a:xfrm>
            <a:off x="539751" y="1333504"/>
            <a:ext cx="4211638" cy="3771636"/>
          </a:xfrm>
          <a:prstGeom prst="rect">
            <a:avLst/>
          </a:prstGeom>
        </p:spPr>
        <p:txBody>
          <a:bodyPr vert="horz" lIns="0" tIns="0" rIns="0" bIns="0" rtlCol="0">
            <a:normAutofit/>
          </a:bodyPr>
          <a:lstStyle/>
          <a:p>
            <a:pPr marL="162874" indent="-162874" defTabSz="822940">
              <a:lnSpc>
                <a:spcPct val="110000"/>
              </a:lnSpc>
              <a:spcBef>
                <a:spcPts val="360"/>
              </a:spcBef>
              <a:spcAft>
                <a:spcPts val="360"/>
              </a:spcAft>
              <a:buFont typeface="Arial" panose="020B0604020202020204" pitchFamily="34" charset="0"/>
              <a:buChar char="•"/>
            </a:pPr>
            <a:r>
              <a:rPr lang="sv-SE" sz="1620">
                <a:solidFill>
                  <a:schemeClr val="tx1">
                    <a:lumMod val="75000"/>
                    <a:lumOff val="25000"/>
                  </a:schemeClr>
                </a:solidFill>
              </a:rPr>
              <a:t>Det finns två lagar som särskilt behandlar nationella minoriteters rättigheter:</a:t>
            </a:r>
          </a:p>
          <a:p>
            <a:pPr marL="162874" lvl="1" indent="-162874" defTabSz="822940">
              <a:lnSpc>
                <a:spcPct val="110000"/>
              </a:lnSpc>
              <a:spcBef>
                <a:spcPts val="360"/>
              </a:spcBef>
              <a:spcAft>
                <a:spcPts val="360"/>
              </a:spcAft>
              <a:buFont typeface="Arial" panose="020B0604020202020204" pitchFamily="34" charset="0"/>
              <a:buChar char="•"/>
            </a:pPr>
            <a:r>
              <a:rPr lang="sv-SE" sz="1620" i="1">
                <a:solidFill>
                  <a:schemeClr val="tx1">
                    <a:lumMod val="75000"/>
                    <a:lumOff val="25000"/>
                  </a:schemeClr>
                </a:solidFill>
              </a:rPr>
              <a:t>Lag om nationella minoriteter och minoritetsspråk</a:t>
            </a:r>
            <a:r>
              <a:rPr lang="sv-SE" sz="1620">
                <a:solidFill>
                  <a:schemeClr val="tx1">
                    <a:lumMod val="75000"/>
                    <a:lumOff val="25000"/>
                  </a:schemeClr>
                </a:solidFill>
              </a:rPr>
              <a:t> säkerställer b.la. minoriteters rätt till inflytande.</a:t>
            </a:r>
          </a:p>
          <a:p>
            <a:pPr marL="162874" lvl="1" indent="-162874" defTabSz="822940">
              <a:lnSpc>
                <a:spcPct val="110000"/>
              </a:lnSpc>
              <a:spcBef>
                <a:spcPts val="360"/>
              </a:spcBef>
              <a:spcAft>
                <a:spcPts val="360"/>
              </a:spcAft>
              <a:buFont typeface="Arial" panose="020B0604020202020204" pitchFamily="34" charset="0"/>
              <a:buChar char="•"/>
            </a:pPr>
            <a:r>
              <a:rPr lang="sv-SE" sz="1620" i="1">
                <a:solidFill>
                  <a:schemeClr val="tx1">
                    <a:lumMod val="75000"/>
                    <a:lumOff val="25000"/>
                  </a:schemeClr>
                </a:solidFill>
              </a:rPr>
              <a:t>Språklagen</a:t>
            </a:r>
            <a:r>
              <a:rPr lang="sv-SE" sz="1620">
                <a:solidFill>
                  <a:schemeClr val="tx1">
                    <a:lumMod val="75000"/>
                    <a:lumOff val="25000"/>
                  </a:schemeClr>
                </a:solidFill>
              </a:rPr>
              <a:t> klargör att det allmänna har ett särskilt ansvar för att skydda och främja de nationella minoritetsspråken.</a:t>
            </a:r>
          </a:p>
        </p:txBody>
      </p:sp>
      <p:sp>
        <p:nvSpPr>
          <p:cNvPr id="4" name="Platshållare för bildnummer 3"/>
          <p:cNvSpPr>
            <a:spLocks noGrp="1"/>
          </p:cNvSpPr>
          <p:nvPr>
            <p:ph type="sldNum" sz="quarter" idx="12"/>
          </p:nvPr>
        </p:nvSpPr>
        <p:spPr>
          <a:xfrm>
            <a:off x="3649663" y="5296964"/>
            <a:ext cx="2133600" cy="304271"/>
          </a:xfrm>
        </p:spPr>
        <p:txBody>
          <a:bodyPr vert="horz" lIns="91440" tIns="45720" rIns="91440" bIns="45720" rtlCol="0" anchor="ctr">
            <a:normAutofit/>
          </a:bodyPr>
          <a:lstStyle/>
          <a:p>
            <a:pPr>
              <a:spcAft>
                <a:spcPts val="600"/>
              </a:spcAft>
            </a:pPr>
            <a:fld id="{555A968A-E0AF-44DF-8545-852B31FD1DE1}" type="slidenum">
              <a:rPr lang="sv-SE">
                <a:solidFill>
                  <a:prstClr val="black">
                    <a:tint val="75000"/>
                  </a:prstClr>
                </a:solidFill>
              </a:rPr>
              <a:pPr>
                <a:spcAft>
                  <a:spcPts val="600"/>
                </a:spcAft>
              </a:pPr>
              <a:t>9</a:t>
            </a:fld>
            <a:endParaRPr lang="sv-SE">
              <a:solidFill>
                <a:prstClr val="black">
                  <a:tint val="75000"/>
                </a:prstClr>
              </a:solidFill>
            </a:endParaRPr>
          </a:p>
        </p:txBody>
      </p:sp>
    </p:spTree>
    <p:extLst>
      <p:ext uri="{BB962C8B-B14F-4D97-AF65-F5344CB8AC3E}">
        <p14:creationId xmlns:p14="http://schemas.microsoft.com/office/powerpoint/2010/main" val="1652440095"/>
      </p:ext>
    </p:extLst>
  </p:cSld>
  <p:clrMapOvr>
    <a:masterClrMapping/>
  </p:clrMapOvr>
</p:sld>
</file>

<file path=ppt/theme/theme1.xml><?xml version="1.0" encoding="utf-8"?>
<a:theme xmlns:a="http://schemas.openxmlformats.org/drawingml/2006/main" name="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2.xml><?xml version="1.0" encoding="utf-8"?>
<a:theme xmlns:a="http://schemas.openxmlformats.org/drawingml/2006/main" name="1_Allmänheten">
  <a:themeElements>
    <a:clrScheme name="Länsstyrelsen">
      <a:dk1>
        <a:sysClr val="windowText" lastClr="000000"/>
      </a:dk1>
      <a:lt1>
        <a:sysClr val="window" lastClr="FFFFFF"/>
      </a:lt1>
      <a:dk2>
        <a:srgbClr val="5A7684"/>
      </a:dk2>
      <a:lt2>
        <a:srgbClr val="E4E9EC"/>
      </a:lt2>
      <a:accent1>
        <a:srgbClr val="09357A"/>
      </a:accent1>
      <a:accent2>
        <a:srgbClr val="346715"/>
      </a:accent2>
      <a:accent3>
        <a:srgbClr val="F20017"/>
      </a:accent3>
      <a:accent4>
        <a:srgbClr val="FFD600"/>
      </a:accent4>
      <a:accent5>
        <a:srgbClr val="FE8712"/>
      </a:accent5>
      <a:accent6>
        <a:srgbClr val="63006B"/>
      </a:accent6>
      <a:hlink>
        <a:srgbClr val="98001C"/>
      </a:hlink>
      <a:folHlink>
        <a:srgbClr val="98001C"/>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Allmänheten">
  <a:themeElements>
    <a:clrScheme name="Länsstyrelsen">
      <a:dk1>
        <a:sysClr val="windowText" lastClr="000000"/>
      </a:dk1>
      <a:lt1>
        <a:sysClr val="window" lastClr="FFFFFF"/>
      </a:lt1>
      <a:dk2>
        <a:srgbClr val="5A7684"/>
      </a:dk2>
      <a:lt2>
        <a:srgbClr val="E4E9EC"/>
      </a:lt2>
      <a:accent1>
        <a:srgbClr val="09357A"/>
      </a:accent1>
      <a:accent2>
        <a:srgbClr val="346715"/>
      </a:accent2>
      <a:accent3>
        <a:srgbClr val="F20017"/>
      </a:accent3>
      <a:accent4>
        <a:srgbClr val="FFD600"/>
      </a:accent4>
      <a:accent5>
        <a:srgbClr val="FE8712"/>
      </a:accent5>
      <a:accent6>
        <a:srgbClr val="63006B"/>
      </a:accent6>
      <a:hlink>
        <a:srgbClr val="98001C"/>
      </a:hlink>
      <a:folHlink>
        <a:srgbClr val="98001C"/>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A1D8E88D7B084B935DE472D35915D8" ma:contentTypeVersion="0" ma:contentTypeDescription="Skapa ett nytt dokument." ma:contentTypeScope="" ma:versionID="3942e204dae41fcc9729b301b7fa5fd2">
  <xsd:schema xmlns:xsd="http://www.w3.org/2001/XMLSchema" xmlns:xs="http://www.w3.org/2001/XMLSchema" xmlns:p="http://schemas.microsoft.com/office/2006/metadata/properties" targetNamespace="http://schemas.microsoft.com/office/2006/metadata/properties" ma:root="true" ma:fieldsID="01e9e1ecdd3e1d6d94bcbbb35bc0804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5E2C5B-BD84-4328-BD8A-FFE932ED47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1AF4927-94C0-4400-BBC2-C006695E137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1D1C7591-6C74-4935-A7BE-66DB088541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374</TotalTime>
  <Words>11545</Words>
  <Application>Microsoft Office PowerPoint</Application>
  <PresentationFormat>Bildspel på skärmen (16:10)</PresentationFormat>
  <Paragraphs>817</Paragraphs>
  <Slides>54</Slides>
  <Notes>54</Notes>
  <HiddenSlides>0</HiddenSlides>
  <MMClips>0</MMClips>
  <ScaleCrop>false</ScaleCrop>
  <HeadingPairs>
    <vt:vector size="6" baseType="variant">
      <vt:variant>
        <vt:lpstr>Använt teckensnitt</vt:lpstr>
      </vt:variant>
      <vt:variant>
        <vt:i4>7</vt:i4>
      </vt:variant>
      <vt:variant>
        <vt:lpstr>Tema</vt:lpstr>
      </vt:variant>
      <vt:variant>
        <vt:i4>3</vt:i4>
      </vt:variant>
      <vt:variant>
        <vt:lpstr>Bildrubriker</vt:lpstr>
      </vt:variant>
      <vt:variant>
        <vt:i4>54</vt:i4>
      </vt:variant>
    </vt:vector>
  </HeadingPairs>
  <TitlesOfParts>
    <vt:vector size="64" baseType="lpstr">
      <vt:lpstr>Aptos</vt:lpstr>
      <vt:lpstr>Arial</vt:lpstr>
      <vt:lpstr>Calibri</vt:lpstr>
      <vt:lpstr>Gotham Rounded Light</vt:lpstr>
      <vt:lpstr>Gotham Rounded Medium</vt:lpstr>
      <vt:lpstr>Times New Roman</vt:lpstr>
      <vt:lpstr>Verdana</vt:lpstr>
      <vt:lpstr>Blank</vt:lpstr>
      <vt:lpstr>1_Allmänheten</vt:lpstr>
      <vt:lpstr>2_Allmänheten</vt:lpstr>
      <vt:lpstr>Kunskaps- och metodstöd</vt:lpstr>
      <vt:lpstr>Så här använder du presentationen</vt:lpstr>
      <vt:lpstr>Innehållsförteckning</vt:lpstr>
      <vt:lpstr>PowerPoint-presentation</vt:lpstr>
      <vt:lpstr>Alla offentliga verksamheter har en skyldighet att motverka diskriminering </vt:lpstr>
      <vt:lpstr>Internationella överenskommelser</vt:lpstr>
      <vt:lpstr>Internationella konventioner</vt:lpstr>
      <vt:lpstr>Nationell lagstiftning</vt:lpstr>
      <vt:lpstr>Nationell lagstiftning</vt:lpstr>
      <vt:lpstr>Den statliga värdegrunden</vt:lpstr>
      <vt:lpstr>Reflektion</vt:lpstr>
      <vt:lpstr>Del 2 </vt:lpstr>
      <vt:lpstr>PowerPoint-presentation</vt:lpstr>
      <vt:lpstr>PowerPoint-presentation</vt:lpstr>
      <vt:lpstr>PowerPoint-presentation</vt:lpstr>
      <vt:lpstr>PowerPoint-presentation</vt:lpstr>
      <vt:lpstr>PowerPoint-presentation</vt:lpstr>
      <vt:lpstr>PowerPoint-presentation</vt:lpstr>
      <vt:lpstr>PowerPoint-presentation</vt:lpstr>
      <vt:lpstr>Vad innebär likvärdigt bemötande?</vt:lpstr>
      <vt:lpstr>Förbättra arbetet med likvärdigt bemötande</vt:lpstr>
      <vt:lpstr>Tips för likvärdigt bemötande </vt:lpstr>
      <vt:lpstr>PowerPoint-presentation</vt:lpstr>
      <vt:lpstr>PowerPoint-presentation</vt:lpstr>
      <vt:lpstr>Lagar och bestämmelser</vt:lpstr>
      <vt:lpstr>Lagar och bestämmelser</vt:lpstr>
      <vt:lpstr>Lagar och bestämmelser</vt:lpstr>
      <vt:lpstr>Lagar och bestämmelser</vt:lpstr>
      <vt:lpstr>Utsatthet i utbildningssektorn</vt:lpstr>
      <vt:lpstr>Vad kan utbildningssektorn göra?</vt:lpstr>
      <vt:lpstr>PowerPoint-presentation</vt:lpstr>
      <vt:lpstr>PowerPoint-presentation</vt:lpstr>
      <vt:lpstr>Lagar och bestämmelser </vt:lpstr>
      <vt:lpstr>PowerPoint-presentation</vt:lpstr>
      <vt:lpstr>Utsatthet inom kultur och bibliotek</vt:lpstr>
      <vt:lpstr>Vad kan biblioteken göra?</vt:lpstr>
      <vt:lpstr>PowerPoint-presentation</vt:lpstr>
      <vt:lpstr>PowerPoint-presentation</vt:lpstr>
      <vt:lpstr>PowerPoint-presentation</vt:lpstr>
      <vt:lpstr>Utsatthet i hälso- och sjukvårdssektorn</vt:lpstr>
      <vt:lpstr>Vad kan hälso- och sjukvårdssektorn göra?</vt:lpstr>
      <vt:lpstr>PowerPoint-presentation</vt:lpstr>
      <vt:lpstr>PowerPoint-presentation</vt:lpstr>
      <vt:lpstr>Lagar och bestämmelser </vt:lpstr>
      <vt:lpstr>Utsatthet inom äldreomsorgen</vt:lpstr>
      <vt:lpstr>Vad kan äldreomsorgen göra?</vt:lpstr>
      <vt:lpstr>PowerPoint-presentation</vt:lpstr>
      <vt:lpstr>PowerPoint-presentation</vt:lpstr>
      <vt:lpstr>Lagar och bestämmelser </vt:lpstr>
      <vt:lpstr>Lagar och bestämmelser</vt:lpstr>
      <vt:lpstr>Utsatthet inom socialtjänsten</vt:lpstr>
      <vt:lpstr>Vad kan socialtjänsten göra?</vt:lpstr>
      <vt:lpstr>PowerPoint-presentation</vt:lpstr>
      <vt:lpstr>Tack!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Rajia Addo Faddaoui</dc:creator>
  <cp:lastModifiedBy>Karin Skoglund</cp:lastModifiedBy>
  <cp:revision>11</cp:revision>
  <dcterms:created xsi:type="dcterms:W3CDTF">2024-08-21T10:00:16Z</dcterms:created>
  <dcterms:modified xsi:type="dcterms:W3CDTF">2025-05-16T14:18:44Z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ea7001-5c24-4702-a3ac-e436ccb02747_Enabled">
    <vt:lpwstr>true</vt:lpwstr>
  </property>
  <property fmtid="{D5CDD505-2E9C-101B-9397-08002B2CF9AE}" pid="3" name="MSIP_Label_20ea7001-5c24-4702-a3ac-e436ccb02747_SetDate">
    <vt:lpwstr>2024-08-21T10:01:23Z</vt:lpwstr>
  </property>
  <property fmtid="{D5CDD505-2E9C-101B-9397-08002B2CF9AE}" pid="4" name="MSIP_Label_20ea7001-5c24-4702-a3ac-e436ccb02747_Method">
    <vt:lpwstr>Standard</vt:lpwstr>
  </property>
  <property fmtid="{D5CDD505-2E9C-101B-9397-08002B2CF9AE}" pid="5" name="MSIP_Label_20ea7001-5c24-4702-a3ac-e436ccb02747_Name">
    <vt:lpwstr>Confidential</vt:lpwstr>
  </property>
  <property fmtid="{D5CDD505-2E9C-101B-9397-08002B2CF9AE}" pid="6" name="MSIP_Label_20ea7001-5c24-4702-a3ac-e436ccb02747_SiteId">
    <vt:lpwstr>c8823c91-be81-4f89-b024-6c3dd789c106</vt:lpwstr>
  </property>
  <property fmtid="{D5CDD505-2E9C-101B-9397-08002B2CF9AE}" pid="7" name="MSIP_Label_20ea7001-5c24-4702-a3ac-e436ccb02747_ActionId">
    <vt:lpwstr>8806f989-97b2-40a2-a1db-7953752d5716</vt:lpwstr>
  </property>
  <property fmtid="{D5CDD505-2E9C-101B-9397-08002B2CF9AE}" pid="8" name="MSIP_Label_20ea7001-5c24-4702-a3ac-e436ccb02747_ContentBits">
    <vt:lpwstr>2</vt:lpwstr>
  </property>
  <property fmtid="{D5CDD505-2E9C-101B-9397-08002B2CF9AE}" pid="9" name="ContentTypeId">
    <vt:lpwstr>0x010100C5A1D8E88D7B084B935DE472D35915D8</vt:lpwstr>
  </property>
  <property fmtid="{D5CDD505-2E9C-101B-9397-08002B2CF9AE}" pid="10" name="MediaServiceImageTags">
    <vt:lpwstr/>
  </property>
</Properties>
</file>