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690" r:id="rId2"/>
    <p:sldMasterId id="2147483716" r:id="rId3"/>
    <p:sldMasterId id="2147483704" r:id="rId4"/>
  </p:sldMasterIdLst>
  <p:notesMasterIdLst>
    <p:notesMasterId r:id="rId59"/>
  </p:notesMasterIdLst>
  <p:handoutMasterIdLst>
    <p:handoutMasterId r:id="rId60"/>
  </p:handoutMasterIdLst>
  <p:sldIdLst>
    <p:sldId id="465" r:id="rId5"/>
    <p:sldId id="601" r:id="rId6"/>
    <p:sldId id="531" r:id="rId7"/>
    <p:sldId id="470" r:id="rId8"/>
    <p:sldId id="589" r:id="rId9"/>
    <p:sldId id="471" r:id="rId10"/>
    <p:sldId id="474" r:id="rId11"/>
    <p:sldId id="600" r:id="rId12"/>
    <p:sldId id="610" r:id="rId13"/>
    <p:sldId id="634" r:id="rId14"/>
    <p:sldId id="611" r:id="rId15"/>
    <p:sldId id="612" r:id="rId16"/>
    <p:sldId id="551" r:id="rId17"/>
    <p:sldId id="639" r:id="rId18"/>
    <p:sldId id="613" r:id="rId19"/>
    <p:sldId id="479" r:id="rId20"/>
    <p:sldId id="552" r:id="rId21"/>
    <p:sldId id="553" r:id="rId22"/>
    <p:sldId id="623" r:id="rId23"/>
    <p:sldId id="559" r:id="rId24"/>
    <p:sldId id="625" r:id="rId25"/>
    <p:sldId id="564" r:id="rId26"/>
    <p:sldId id="591" r:id="rId27"/>
    <p:sldId id="644" r:id="rId28"/>
    <p:sldId id="627" r:id="rId29"/>
    <p:sldId id="279" r:id="rId30"/>
    <p:sldId id="641" r:id="rId31"/>
    <p:sldId id="598" r:id="rId32"/>
    <p:sldId id="539" r:id="rId33"/>
    <p:sldId id="614" r:id="rId34"/>
    <p:sldId id="540" r:id="rId35"/>
    <p:sldId id="635" r:id="rId36"/>
    <p:sldId id="620" r:id="rId37"/>
    <p:sldId id="636" r:id="rId38"/>
    <p:sldId id="618" r:id="rId39"/>
    <p:sldId id="619" r:id="rId40"/>
    <p:sldId id="642" r:id="rId41"/>
    <p:sldId id="543" r:id="rId42"/>
    <p:sldId id="648" r:id="rId43"/>
    <p:sldId id="651" r:id="rId44"/>
    <p:sldId id="649" r:id="rId45"/>
    <p:sldId id="652" r:id="rId46"/>
    <p:sldId id="653" r:id="rId47"/>
    <p:sldId id="643" r:id="rId48"/>
    <p:sldId id="602" r:id="rId49"/>
    <p:sldId id="607" r:id="rId50"/>
    <p:sldId id="608" r:id="rId51"/>
    <p:sldId id="605" r:id="rId52"/>
    <p:sldId id="584" r:id="rId53"/>
    <p:sldId id="576" r:id="rId54"/>
    <p:sldId id="578" r:id="rId55"/>
    <p:sldId id="645" r:id="rId56"/>
    <p:sldId id="573" r:id="rId57"/>
    <p:sldId id="580" r:id="rId58"/>
  </p:sldIdLst>
  <p:sldSz cx="9144000" cy="5715000" type="screen16x1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ommuner &amp; Landsting som ingår i förvaltningsorganisationer" id="{BF088F1A-27CB-4BD8-924E-8E1A385EF020}">
          <p14:sldIdLst>
            <p14:sldId id="465"/>
            <p14:sldId id="601"/>
            <p14:sldId id="531"/>
            <p14:sldId id="470"/>
            <p14:sldId id="589"/>
            <p14:sldId id="471"/>
            <p14:sldId id="474"/>
            <p14:sldId id="600"/>
            <p14:sldId id="610"/>
            <p14:sldId id="634"/>
            <p14:sldId id="611"/>
            <p14:sldId id="612"/>
            <p14:sldId id="551"/>
            <p14:sldId id="639"/>
            <p14:sldId id="613"/>
            <p14:sldId id="479"/>
            <p14:sldId id="552"/>
            <p14:sldId id="553"/>
            <p14:sldId id="623"/>
            <p14:sldId id="559"/>
            <p14:sldId id="625"/>
            <p14:sldId id="564"/>
            <p14:sldId id="591"/>
            <p14:sldId id="644"/>
            <p14:sldId id="627"/>
            <p14:sldId id="279"/>
            <p14:sldId id="641"/>
            <p14:sldId id="598"/>
            <p14:sldId id="539"/>
            <p14:sldId id="614"/>
            <p14:sldId id="540"/>
            <p14:sldId id="635"/>
            <p14:sldId id="620"/>
            <p14:sldId id="636"/>
            <p14:sldId id="618"/>
            <p14:sldId id="619"/>
            <p14:sldId id="642"/>
            <p14:sldId id="543"/>
            <p14:sldId id="648"/>
            <p14:sldId id="651"/>
            <p14:sldId id="649"/>
            <p14:sldId id="652"/>
            <p14:sldId id="653"/>
            <p14:sldId id="643"/>
            <p14:sldId id="602"/>
            <p14:sldId id="607"/>
            <p14:sldId id="608"/>
            <p14:sldId id="605"/>
            <p14:sldId id="584"/>
            <p14:sldId id="576"/>
            <p14:sldId id="578"/>
            <p14:sldId id="645"/>
            <p14:sldId id="573"/>
            <p14:sldId id="580"/>
          </p14:sldIdLst>
        </p14:section>
      </p14:sectionLst>
    </p:ext>
    <p:ext uri="{EFAFB233-063F-42B5-8137-9DF3F51BA10A}">
      <p15:sldGuideLst xmlns:p15="http://schemas.microsoft.com/office/powerpoint/2012/main">
        <p15:guide id="1" orient="horz" pos="1823">
          <p15:clr>
            <a:srgbClr val="A4A3A4"/>
          </p15:clr>
        </p15:guide>
        <p15:guide id="2" orient="horz" pos="1777">
          <p15:clr>
            <a:srgbClr val="A4A3A4"/>
          </p15:clr>
        </p15:guide>
        <p15:guide id="3" orient="horz" pos="326">
          <p15:clr>
            <a:srgbClr val="A4A3A4"/>
          </p15:clr>
        </p15:guide>
        <p15:guide id="4" orient="horz" pos="1891">
          <p15:clr>
            <a:srgbClr val="A4A3A4"/>
          </p15:clr>
        </p15:guide>
        <p15:guide id="5" orient="horz" pos="847">
          <p15:clr>
            <a:srgbClr val="A4A3A4"/>
          </p15:clr>
        </p15:guide>
        <p15:guide id="6" orient="horz" pos="44">
          <p15:clr>
            <a:srgbClr val="A4A3A4"/>
          </p15:clr>
        </p15:guide>
        <p15:guide id="7" orient="horz" pos="1142">
          <p15:clr>
            <a:srgbClr val="A4A3A4"/>
          </p15:clr>
        </p15:guide>
        <p15:guide id="8" orient="horz" pos="643">
          <p15:clr>
            <a:srgbClr val="A4A3A4"/>
          </p15:clr>
        </p15:guide>
        <p15:guide id="9" orient="horz" pos="938">
          <p15:clr>
            <a:srgbClr val="A4A3A4"/>
          </p15:clr>
        </p15:guide>
        <p15:guide id="10" pos="68">
          <p15:clr>
            <a:srgbClr val="A4A3A4"/>
          </p15:clr>
        </p15:guide>
        <p15:guide id="11" pos="5692">
          <p15:clr>
            <a:srgbClr val="A4A3A4"/>
          </p15:clr>
        </p15:guide>
        <p15:guide id="12" pos="113">
          <p15:clr>
            <a:srgbClr val="A4A3A4"/>
          </p15:clr>
        </p15:guide>
        <p15:guide id="13" pos="5602">
          <p15:clr>
            <a:srgbClr val="A4A3A4"/>
          </p15:clr>
        </p15:guide>
        <p15:guide id="14" pos="340">
          <p15:clr>
            <a:srgbClr val="A4A3A4"/>
          </p15:clr>
        </p15:guide>
        <p15:guide id="15" pos="5488">
          <p15:clr>
            <a:srgbClr val="A4A3A4"/>
          </p15:clr>
        </p15:guide>
        <p15:guide id="16" pos="3288">
          <p15:clr>
            <a:srgbClr val="A4A3A4"/>
          </p15:clr>
        </p15:guide>
        <p15:guide id="17" pos="3515">
          <p15:clr>
            <a:srgbClr val="A4A3A4"/>
          </p15:clr>
        </p15:guide>
        <p15:guide id="18" pos="45">
          <p15:clr>
            <a:srgbClr val="A4A3A4"/>
          </p15:clr>
        </p15:guide>
        <p15:guide id="19" pos="2880">
          <p15:clr>
            <a:srgbClr val="A4A3A4"/>
          </p15:clr>
        </p15:guide>
        <p15:guide id="20" pos="5624">
          <p15:clr>
            <a:srgbClr val="A4A3A4"/>
          </p15:clr>
        </p15:guide>
        <p15:guide id="21" pos="2925">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445C2B-4489-2579-A213-A8264CD2925A}" name="Ellen Omma" initials="EO" userId="S::Ellen.Omma@sametinget.se::419661c9-f8a1-4196-b391-8b71f0c87580" providerId="AD"/>
  <p188:author id="{7FD364E2-3F11-C6E1-3D4E-1290C5C1B1BC}" name="Helena Cronséll" initials="HC" userId="S::helena.cronsell@mucf.se::0085b89e-f03e-4b72-bdc4-b1489faeb2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4EB"/>
    <a:srgbClr val="F8F8F8"/>
    <a:srgbClr val="FFFFFF"/>
    <a:srgbClr val="F8F3EA"/>
    <a:srgbClr val="1F4294"/>
    <a:srgbClr val="EFECE1"/>
    <a:srgbClr val="EEEEEE"/>
    <a:srgbClr val="ECECEC"/>
    <a:srgbClr val="C00012"/>
    <a:srgbClr val="1166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F6ABD2-CDF1-469D-9331-6EDD72500610}" v="37" dt="2026-03-04T15:00:21.06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2" autoAdjust="0"/>
    <p:restoredTop sz="61864" autoAdjust="0"/>
  </p:normalViewPr>
  <p:slideViewPr>
    <p:cSldViewPr snapToObjects="1" showGuides="1">
      <p:cViewPr varScale="1">
        <p:scale>
          <a:sx n="46" d="100"/>
          <a:sy n="46" d="100"/>
        </p:scale>
        <p:origin x="1984" y="44"/>
      </p:cViewPr>
      <p:guideLst>
        <p:guide orient="horz" pos="1823"/>
        <p:guide orient="horz" pos="1777"/>
        <p:guide orient="horz" pos="326"/>
        <p:guide orient="horz" pos="1891"/>
        <p:guide orient="horz" pos="847"/>
        <p:guide orient="horz" pos="44"/>
        <p:guide orient="horz" pos="1142"/>
        <p:guide orient="horz" pos="643"/>
        <p:guide orient="horz" pos="938"/>
        <p:guide pos="68"/>
        <p:guide pos="5692"/>
        <p:guide pos="113"/>
        <p:guide pos="5602"/>
        <p:guide pos="340"/>
        <p:guide pos="5488"/>
        <p:guide pos="3288"/>
        <p:guide pos="3515"/>
        <p:guide pos="45"/>
        <p:guide pos="2880"/>
        <p:guide pos="5624"/>
        <p:guide pos="2925"/>
      </p:guideLst>
    </p:cSldViewPr>
  </p:slideViewPr>
  <p:outlineViewPr>
    <p:cViewPr>
      <p:scale>
        <a:sx n="33" d="100"/>
        <a:sy n="33" d="100"/>
      </p:scale>
      <p:origin x="0" y="30456"/>
    </p:cViewPr>
  </p:outlineViewPr>
  <p:notesTextViewPr>
    <p:cViewPr>
      <p:scale>
        <a:sx n="150" d="100"/>
        <a:sy n="150" d="100"/>
      </p:scale>
      <p:origin x="0" y="0"/>
    </p:cViewPr>
  </p:notesTextViewPr>
  <p:sorterViewPr>
    <p:cViewPr>
      <p:scale>
        <a:sx n="100" d="100"/>
        <a:sy n="100" d="100"/>
      </p:scale>
      <p:origin x="0" y="0"/>
    </p:cViewPr>
  </p:sorterViewPr>
  <p:notesViewPr>
    <p:cSldViewPr snapToObjects="1" showGuides="1">
      <p:cViewPr varScale="1">
        <p:scale>
          <a:sx n="75" d="100"/>
          <a:sy n="75" d="100"/>
        </p:scale>
        <p:origin x="3306" y="84"/>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6ADE8EC-0839-40AF-8DB6-C2CF0B74F480}" type="datetimeFigureOut">
              <a:rPr lang="sv-SE" smtClean="0"/>
              <a:pPr/>
              <a:t>2026-03-05</a:t>
            </a:fld>
            <a:endParaRPr lang="sv-SE"/>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7C62707-106D-40F2-807E-E8DB9B7228C1}" type="slidenum">
              <a:rPr lang="sv-SE" smtClean="0"/>
              <a:pPr/>
              <a:t>‹#›</a:t>
            </a:fld>
            <a:endParaRPr lang="sv-SE"/>
          </a:p>
        </p:txBody>
      </p:sp>
    </p:spTree>
    <p:extLst>
      <p:ext uri="{BB962C8B-B14F-4D97-AF65-F5344CB8AC3E}">
        <p14:creationId xmlns:p14="http://schemas.microsoft.com/office/powerpoint/2010/main" val="1572811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30B98FE-AB4A-417D-A557-6ED6DF23F38F}" type="datetimeFigureOut">
              <a:rPr lang="sv-SE" smtClean="0"/>
              <a:pPr/>
              <a:t>2026-03-05</a:t>
            </a:fld>
            <a:endParaRPr lang="sv-SE"/>
          </a:p>
        </p:txBody>
      </p:sp>
      <p:sp>
        <p:nvSpPr>
          <p:cNvPr id="4" name="Platshållare för bildobjekt 3"/>
          <p:cNvSpPr>
            <a:spLocks noGrp="1" noRot="1" noChangeAspect="1"/>
          </p:cNvSpPr>
          <p:nvPr>
            <p:ph type="sldImg" idx="2"/>
          </p:nvPr>
        </p:nvSpPr>
        <p:spPr>
          <a:xfrm>
            <a:off x="420688" y="744538"/>
            <a:ext cx="5956300"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6A2826B-EABC-4CD8-8780-1D9AC963CA37}" type="slidenum">
              <a:rPr lang="sv-SE" smtClean="0"/>
              <a:pPr/>
              <a:t>‹#›</a:t>
            </a:fld>
            <a:endParaRPr lang="sv-SE"/>
          </a:p>
        </p:txBody>
      </p:sp>
    </p:spTree>
    <p:extLst>
      <p:ext uri="{BB962C8B-B14F-4D97-AF65-F5344CB8AC3E}">
        <p14:creationId xmlns:p14="http://schemas.microsoft.com/office/powerpoint/2010/main" val="297710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minoritet.se/animationer-om-minoriteternas-hogtidsdagar"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isof.se/stod-och-sprakrad/vagledningar/spraklagen-i-praktiken"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ametinget.se/konsultationsordnin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minoritet.se/inflytande-och-delaktighet-2"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igiteket.se/kurs/ringar-pa-vattnet-metodstod-for-samrad-med-barn-och-unga-tillhorande-de-nationella-minoritetsgrupperna/" TargetMode="External"/><Relationship Id="rId5" Type="http://schemas.openxmlformats.org/officeDocument/2006/relationships/hyperlink" Target="https://www.mucf.se/verktyg/vagledning-att-ge-barn-och-unga-nationella-minoriteter-inflytande" TargetMode="External"/><Relationship Id="rId4" Type="http://schemas.openxmlformats.org/officeDocument/2006/relationships/hyperlink" Target="https://www.barnombudsmannen.se/stod-och-verktyg/genomfora-barnkonventionen/barns-delaktighet-och-inflytande/"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inoritet.se/metodst%C3%B6d/m%C3%A5l-och-riktlinjer"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socialstyrelsen.se/kunskapsstod-och-regler/omraden/nationella-minoriteter/"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socialstyrelsen.se/kunskapsstod-och-regler/omraden/nationella-minoriteter/"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socialstyrelsen.se/kunskapsstod-och-regler/omraden/nationella-minoriteter/"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socialstyrelsen.se/kunskapsstod-och-regler/omraden/nationella-minoriteter/"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socialstyrelsen.se/kunskapsstod-och-regler/omraden/nationella-minoriteter/"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riksdagen.se/sv/dokument-och-lagar/dokument/svensk-forfattningssamling/forordning-20091299-om-nationella-minoriteter_sfs-2009-1299/" TargetMode="External"/><Relationship Id="rId2" Type="http://schemas.openxmlformats.org/officeDocument/2006/relationships/slide" Target="../slides/slide49.xml"/><Relationship Id="rId1" Type="http://schemas.openxmlformats.org/officeDocument/2006/relationships/notesMaster" Target="../notesMasters/notesMaster1.xml"/><Relationship Id="rId5" Type="http://schemas.openxmlformats.org/officeDocument/2006/relationships/hyperlink" Target="https://www.riksdagen.se/sv/dokument-och-lagar/dokument/svensk-forfattningssamling/forordning-2024147-om-statsbidrag-for-samiska_sfs-2024-147/" TargetMode="External"/><Relationship Id="rId4" Type="http://schemas.openxmlformats.org/officeDocument/2006/relationships/hyperlink" Target="https://www.riksdagen.se/sv/dokument-och-lagar/dokument/svensk-forfattningssamling/forordning-2005765-om-statsbidrag-for_sfs-2005-765/"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minoritet.se/europaradets-granskningar"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minoritet.se/publikationer" TargetMode="Externa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sprakochfolkminnen.se/sprak/minoritetssprak/fragor-och-svar-om-minoritetssprak.htm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sprakochfolkminnen.se/sprak/dialekter/fragor-och-svar-om-dialekter/faq/2013-10-21-vad-ar-skillnaden-mellan-sprak-och-dialekt.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Arial" panose="020B0604020202020204" pitchFamily="34" charset="0"/>
                <a:cs typeface="Arial" panose="020B0604020202020204" pitchFamily="34" charset="0"/>
              </a:rPr>
              <a:t>Denna presentation är uppbyggd enligt följande:</a:t>
            </a:r>
          </a:p>
          <a:p>
            <a:endParaRPr lang="sv-S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Del 1: Bakgrund till minoritetspolitiken och lagen (2009:724) om nationella minoriteter och minoritetsspråk (minoritetslagen)</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Del 2: Bestämmelser i minoritetslagen</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Del 3: Statsbidrag utifrån förordning (2009:1299) om nationella minoriteter och minoritetsspråk (minoritetsförordningen)</a:t>
            </a:r>
          </a:p>
          <a:p>
            <a:pPr marL="171450" indent="-171450">
              <a:buFont typeface="Arial" panose="020B0604020202020204" pitchFamily="34" charset="0"/>
              <a:buChar char="•"/>
            </a:pPr>
            <a:r>
              <a:rPr lang="sv-SE" strike="noStrike" dirty="0">
                <a:latin typeface="Arial" panose="020B0604020202020204" pitchFamily="34" charset="0"/>
                <a:cs typeface="Arial" panose="020B0604020202020204" pitchFamily="34" charset="0"/>
              </a:rPr>
              <a:t>Del 4: Uppföljningsmyndigheternas dvs Myndigheten för ungdoms- och civilsamhällesfrågor (MUCF) och Sametingets gemensamma minoritetspolitiska uppdrag</a:t>
            </a:r>
          </a:p>
        </p:txBody>
      </p:sp>
      <p:sp>
        <p:nvSpPr>
          <p:cNvPr id="4" name="Platshållare för bildnummer 3"/>
          <p:cNvSpPr>
            <a:spLocks noGrp="1"/>
          </p:cNvSpPr>
          <p:nvPr>
            <p:ph type="sldNum" sz="quarter" idx="10"/>
          </p:nvPr>
        </p:nvSpPr>
        <p:spPr/>
        <p:txBody>
          <a:bodyPr/>
          <a:lstStyle/>
          <a:p>
            <a:fld id="{86A2826B-EABC-4CD8-8780-1D9AC963CA37}" type="slidenum">
              <a:rPr lang="sv-SE" smtClean="0">
                <a:solidFill>
                  <a:prstClr val="black"/>
                </a:solidFill>
              </a:rPr>
              <a:pPr/>
              <a:t>1</a:t>
            </a:fld>
            <a:endParaRPr lang="sv-SE">
              <a:solidFill>
                <a:prstClr val="black"/>
              </a:solidFill>
            </a:endParaRPr>
          </a:p>
        </p:txBody>
      </p:sp>
    </p:spTree>
    <p:extLst>
      <p:ext uri="{BB962C8B-B14F-4D97-AF65-F5344CB8AC3E}">
        <p14:creationId xmlns:p14="http://schemas.microsoft.com/office/powerpoint/2010/main" val="2207221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7888" y="355600"/>
            <a:ext cx="4752975" cy="2971800"/>
          </a:xfrm>
        </p:spPr>
      </p:sp>
      <p:sp>
        <p:nvSpPr>
          <p:cNvPr id="3" name="Platshållare för anteckningar 2"/>
          <p:cNvSpPr>
            <a:spLocks noGrp="1"/>
          </p:cNvSpPr>
          <p:nvPr>
            <p:ph type="body" idx="1"/>
          </p:nvPr>
        </p:nvSpPr>
        <p:spPr>
          <a:xfrm>
            <a:off x="547290" y="3497506"/>
            <a:ext cx="5868651" cy="576064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latin typeface="Arial" panose="020B0604020202020204" pitchFamily="34" charset="0"/>
                <a:cs typeface="Arial" panose="020B0604020202020204" pitchFamily="34" charset="0"/>
              </a:rPr>
              <a:t>Minoritetspolitiken är en folkrättslig skyldighet för Sverige, som följer av att konventionerna ratificerats.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latin typeface="Arial" panose="020B0604020202020204" pitchFamily="34" charset="0"/>
                <a:ea typeface="+mn-ea"/>
                <a:cs typeface="Arial" panose="020B0604020202020204" pitchFamily="34" charset="0"/>
              </a:rPr>
              <a:t>Syftet med minoritetspolitiken är inte att integrera nationella minoriteter i det svenska samhället. Syftet är att främja nationella minoriteters möjligheter att bevara sitt språk och sin kultur.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ea typeface="+mn-ea"/>
                <a:cs typeface="Arial" panose="020B0604020202020204" pitchFamily="34" charset="0"/>
              </a:rPr>
              <a:t>Ett mål för minoritetspolitiken beslutades av riksdagen i samband med att politikområdet inrättades år 2000. Målet är att ge skydd för de nationella minoriteterna, stärka möjligheten till inflytande och stödja de historiska minoritetsspråken så att de hålls levande. </a:t>
            </a:r>
          </a:p>
          <a:p>
            <a:endParaRPr lang="sv-SE"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sv-SE" sz="1200" b="0" i="0" u="none" strike="noStrike" kern="1200" baseline="0" dirty="0">
                <a:solidFill>
                  <a:schemeClr val="tx1"/>
                </a:solidFill>
                <a:latin typeface="Arial" panose="020B0604020202020204" pitchFamily="34" charset="0"/>
                <a:ea typeface="+mn-ea"/>
                <a:cs typeface="Arial" panose="020B0604020202020204" pitchFamily="34" charset="0"/>
              </a:rPr>
              <a:t>Att ge skydd åt nationella minoriteter innebär att diskriminering på grund av etnicitet eller tillhörighet till nationell minoritet ska bekämpas och att nationella minoriteter ska ges förutsättningar att delta i samhällslivet på lika villkor. </a:t>
            </a:r>
          </a:p>
          <a:p>
            <a:endParaRPr lang="sv-SE"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sv-SE" sz="1200" b="0" i="0" u="none" strike="noStrike" kern="1200" baseline="0" dirty="0">
                <a:solidFill>
                  <a:schemeClr val="tx1"/>
                </a:solidFill>
                <a:latin typeface="Arial" panose="020B0604020202020204" pitchFamily="34" charset="0"/>
                <a:ea typeface="+mn-ea"/>
                <a:cs typeface="Arial" panose="020B0604020202020204" pitchFamily="34" charset="0"/>
              </a:rPr>
              <a:t>Att stärka nationella minoriteters möjligheter till inflytande innebär att formerna för samråd ska förbättras och nationella minoriteter ska ges reellt inflytande i frågor som berör dem. Politiskt deltagande ska uppmuntras. Utarbetande av olika former för inflytande bör främjas. Det kan t.ex. handla om deltagande i olika brukarråd eller andra samverkansfora. Barn och ungas inflytande ska särskilt främjas. Nationella minoriteter ska ges tillgång till olika nationella, regionala och lokala dialogfora på likvärdiga villkor som majoritetsföreträdare. </a:t>
            </a:r>
            <a:r>
              <a:rPr lang="sv-SE" dirty="0"/>
              <a:t>Det centrala för samrådsförfarandet är att nationella minoriteters synpunkter verkligen ska kunna beaktas i myndigheternas beslutsfattande. Det innebär att myndigheter bör samråda med nationella minoriteter i ett skede där det fortfarande är möjligt att påverka ett kommande beslut.</a:t>
            </a:r>
          </a:p>
          <a:p>
            <a:endParaRPr lang="sv-SE"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sv-SE" sz="1200" b="0" i="0" u="none" strike="noStrike" kern="1200" baseline="0" dirty="0">
                <a:solidFill>
                  <a:schemeClr val="tx1"/>
                </a:solidFill>
                <a:latin typeface="Arial" panose="020B0604020202020204" pitchFamily="34" charset="0"/>
                <a:ea typeface="+mn-ea"/>
                <a:cs typeface="Arial" panose="020B0604020202020204" pitchFamily="34" charset="0"/>
              </a:rPr>
              <a:t>Att stödja de nationella minoritetsspråken så att de hålls levande innebär att nationella minoriteter ska ges möjligheter att tillägna sig, bruka och utveckla sitt modersmål och utveckla en egen kulturell identitet. Nationella minoriteter ska kunna överföra sitt minoritetsspråk och sin kultur till nästa generation. De nationella minoritetsspråken, som utgör en del av det svenska kulturarvet, ska kunna bevaras och utvecklas som levande språk i Sverige.  </a:t>
            </a: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Arial" panose="020B0604020202020204" pitchFamily="34" charset="0"/>
                <a:cs typeface="Arial" panose="020B0604020202020204" pitchFamily="34" charset="0"/>
              </a:rPr>
              <a:t>Läs vidare i SOU 2005:40 </a:t>
            </a:r>
            <a:r>
              <a:rPr lang="sv-SE" sz="1200" i="1" kern="1200" dirty="0">
                <a:solidFill>
                  <a:schemeClr val="tx1"/>
                </a:solidFill>
                <a:effectLst/>
                <a:latin typeface="Arial" panose="020B0604020202020204" pitchFamily="34" charset="0"/>
                <a:cs typeface="Arial" panose="020B0604020202020204" pitchFamily="34" charset="0"/>
              </a:rPr>
              <a:t>Rätten till mitt språk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Läs</a:t>
            </a:r>
            <a:r>
              <a:rPr lang="sv-SE" baseline="0" dirty="0">
                <a:latin typeface="Arial" panose="020B0604020202020204" pitchFamily="34" charset="0"/>
                <a:cs typeface="Arial" panose="020B0604020202020204" pitchFamily="34" charset="0"/>
              </a:rPr>
              <a:t> vidare </a:t>
            </a:r>
            <a:r>
              <a:rPr lang="sv-SE" dirty="0">
                <a:latin typeface="Arial" panose="020B0604020202020204" pitchFamily="34" charset="0"/>
                <a:cs typeface="Arial" panose="020B0604020202020204" pitchFamily="34" charset="0"/>
              </a:rPr>
              <a:t>i </a:t>
            </a:r>
            <a:r>
              <a:rPr lang="sv-SE" sz="1200" kern="1200" dirty="0">
                <a:solidFill>
                  <a:schemeClr val="tx1"/>
                </a:solidFill>
                <a:effectLst/>
                <a:latin typeface="Arial" panose="020B0604020202020204" pitchFamily="34" charset="0"/>
                <a:cs typeface="Arial" panose="020B0604020202020204" pitchFamily="34" charset="0"/>
              </a:rPr>
              <a:t>proposition 2008/09:158 </a:t>
            </a:r>
            <a:r>
              <a:rPr lang="sv-SE" sz="1200" i="1" kern="1200" dirty="0">
                <a:solidFill>
                  <a:schemeClr val="tx1"/>
                </a:solidFill>
                <a:effectLst/>
                <a:latin typeface="Arial" panose="020B0604020202020204" pitchFamily="34" charset="0"/>
                <a:cs typeface="Arial" panose="020B0604020202020204" pitchFamily="34" charset="0"/>
              </a:rPr>
              <a:t>Från erkännande till egenmakt</a:t>
            </a: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Läs vidare i proposition 2017/18:199</a:t>
            </a:r>
            <a:r>
              <a:rPr lang="sv-SE" sz="1200" kern="1200" baseline="0" dirty="0">
                <a:solidFill>
                  <a:schemeClr val="tx1"/>
                </a:solidFill>
                <a:effectLst/>
                <a:latin typeface="Arial" panose="020B0604020202020204" pitchFamily="34" charset="0"/>
                <a:cs typeface="Arial" panose="020B0604020202020204" pitchFamily="34" charset="0"/>
              </a:rPr>
              <a:t>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10</a:t>
            </a:fld>
            <a:endParaRPr lang="sv-SE"/>
          </a:p>
        </p:txBody>
      </p:sp>
    </p:spTree>
    <p:extLst>
      <p:ext uri="{BB962C8B-B14F-4D97-AF65-F5344CB8AC3E}">
        <p14:creationId xmlns:p14="http://schemas.microsoft.com/office/powerpoint/2010/main" val="1307289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06450" y="355600"/>
            <a:ext cx="5210175" cy="3255963"/>
          </a:xfrm>
        </p:spPr>
      </p:sp>
      <p:sp>
        <p:nvSpPr>
          <p:cNvPr id="3" name="Platshållare för anteckningar 2"/>
          <p:cNvSpPr>
            <a:spLocks noGrp="1"/>
          </p:cNvSpPr>
          <p:nvPr>
            <p:ph type="body" idx="1"/>
          </p:nvPr>
        </p:nvSpPr>
        <p:spPr>
          <a:xfrm>
            <a:off x="679768" y="3775187"/>
            <a:ext cx="5438140" cy="4466987"/>
          </a:xfrm>
        </p:spPr>
        <p:txBody>
          <a:bodyPr/>
          <a:lstStyle/>
          <a:p>
            <a:r>
              <a:rPr lang="sv-SE" dirty="0"/>
              <a:t>Till de båda konventionerna är granskningskommittéer kopplade, som bevakar att länderna lever upp till de åtaganden de ratificerat. </a:t>
            </a:r>
          </a:p>
          <a:p>
            <a:endParaRPr lang="sv-SE" dirty="0"/>
          </a:p>
          <a:p>
            <a:r>
              <a:rPr lang="sv-SE" dirty="0"/>
              <a:t>Sverige fick kritik från de båda granskningskommittéerna de första åren. Denna kritik gällde bland annat:</a:t>
            </a:r>
          </a:p>
          <a:p>
            <a:pPr marL="171450" indent="-171450">
              <a:buFontTx/>
              <a:buChar char="-"/>
            </a:pPr>
            <a:r>
              <a:rPr lang="sv-SE" dirty="0"/>
              <a:t>att förvaltningsområdena för finska, meänkieli och samiska var begränsade till ett fåtal kommuner i Norrbotten och lagstiftningen omfattade enbart tre av minoritetsspråken</a:t>
            </a:r>
          </a:p>
          <a:p>
            <a:pPr marL="171450" indent="-171450">
              <a:buFontTx/>
              <a:buChar char="-"/>
            </a:pPr>
            <a:r>
              <a:rPr lang="sv-SE" dirty="0"/>
              <a:t>lagstiftningen hade en bristande implementering, särskilt på lokal nivå</a:t>
            </a:r>
          </a:p>
          <a:p>
            <a:pPr marL="171450" indent="-171450">
              <a:buFontTx/>
              <a:buChar char="-"/>
            </a:pPr>
            <a:r>
              <a:rPr lang="sv-SE" dirty="0"/>
              <a:t>de nationella minoriteterna gavs inte tillräckligt med inflytande över frågor som berörde dem och deras behov beaktades inte tillräckligt</a:t>
            </a:r>
          </a:p>
          <a:p>
            <a:pPr marL="171450" indent="-171450">
              <a:buFontTx/>
              <a:buChar char="-"/>
            </a:pPr>
            <a:r>
              <a:rPr lang="sv-SE" dirty="0"/>
              <a:t>det saknades ett tydligt uppföljnings- och samordningsansvar för minoritetspolitiken och lagstiftningen</a:t>
            </a:r>
          </a:p>
          <a:p>
            <a:pPr marL="171450" indent="-171450">
              <a:buFontTx/>
              <a:buChar char="-"/>
            </a:pPr>
            <a:endParaRPr lang="sv-SE" dirty="0"/>
          </a:p>
          <a:p>
            <a:pPr marL="0" indent="0">
              <a:buFontTx/>
              <a:buNone/>
            </a:pPr>
            <a:r>
              <a:rPr lang="sv-SE" dirty="0"/>
              <a:t>Granskningskommittéernas slutsats var att Sverige inte levde upp till sina åtaganden och måste ge de nationella minoritetsspråken betydligt mer stöd för att de inte ska försvinna.</a:t>
            </a:r>
          </a:p>
          <a:p>
            <a:pPr marL="0" indent="0">
              <a:buFontTx/>
              <a:buNone/>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vidare i </a:t>
            </a:r>
            <a:r>
              <a:rPr lang="sv-SE" sz="1200" kern="1200" dirty="0">
                <a:solidFill>
                  <a:schemeClr val="tx1"/>
                </a:solidFill>
                <a:effectLst/>
                <a:latin typeface="+mn-lt"/>
                <a:ea typeface="+mn-ea"/>
                <a:cs typeface="+mn-cs"/>
              </a:rPr>
              <a:t>proposition 2008/09:158 </a:t>
            </a:r>
            <a:r>
              <a:rPr lang="sv-SE" sz="1200" i="1" kern="1200" dirty="0">
                <a:solidFill>
                  <a:schemeClr val="tx1"/>
                </a:solidFill>
                <a:effectLst/>
                <a:latin typeface="+mn-lt"/>
                <a:ea typeface="+mn-ea"/>
                <a:cs typeface="+mn-cs"/>
              </a:rPr>
              <a:t>Från erkännande till egenmakt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11</a:t>
            </a:fld>
            <a:endParaRPr lang="sv-SE"/>
          </a:p>
        </p:txBody>
      </p:sp>
    </p:spTree>
    <p:extLst>
      <p:ext uri="{BB962C8B-B14F-4D97-AF65-F5344CB8AC3E}">
        <p14:creationId xmlns:p14="http://schemas.microsoft.com/office/powerpoint/2010/main" val="2505186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022350" y="246063"/>
            <a:ext cx="4645025" cy="2903537"/>
          </a:xfrm>
        </p:spPr>
      </p:sp>
      <p:sp>
        <p:nvSpPr>
          <p:cNvPr id="3" name="Platshållare för anteckningar 2"/>
          <p:cNvSpPr>
            <a:spLocks noGrp="1"/>
          </p:cNvSpPr>
          <p:nvPr>
            <p:ph type="body" idx="1"/>
          </p:nvPr>
        </p:nvSpPr>
        <p:spPr>
          <a:xfrm>
            <a:off x="374501" y="3246786"/>
            <a:ext cx="6048672" cy="608467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latin typeface="Arial" panose="020B0604020202020204" pitchFamily="34" charset="0"/>
                <a:cs typeface="Arial" panose="020B0604020202020204" pitchFamily="34" charset="0"/>
              </a:rPr>
              <a:t>Mot bakgrund av Europarådets kritik la regeringen våren 2009 fram </a:t>
            </a:r>
            <a:r>
              <a:rPr lang="sv-SE" dirty="0">
                <a:latin typeface="Arial" panose="020B0604020202020204" pitchFamily="34" charset="0"/>
                <a:cs typeface="Arial" panose="020B0604020202020204" pitchFamily="34" charset="0"/>
              </a:rPr>
              <a:t>propositionen 2008/09:158 </a:t>
            </a:r>
            <a:r>
              <a:rPr lang="sv-SE" i="1" dirty="0">
                <a:latin typeface="Arial" panose="020B0604020202020204" pitchFamily="34" charset="0"/>
                <a:cs typeface="Arial" panose="020B0604020202020204" pitchFamily="34" charset="0"/>
              </a:rPr>
              <a:t>Från erkännande till egenmakt </a:t>
            </a:r>
            <a:r>
              <a:rPr lang="sv-SE" dirty="0">
                <a:latin typeface="Arial" panose="020B0604020202020204" pitchFamily="34" charset="0"/>
                <a:cs typeface="Arial" panose="020B0604020202020204" pitchFamily="34" charset="0"/>
              </a:rPr>
              <a:t>till riksdagen</a:t>
            </a:r>
            <a:r>
              <a:rPr lang="sv-SE" sz="1200" kern="1200" baseline="0" dirty="0">
                <a:solidFill>
                  <a:schemeClr val="tx1"/>
                </a:solidFill>
                <a:latin typeface="Arial" panose="020B0604020202020204" pitchFamily="34" charset="0"/>
                <a:cs typeface="Arial" panose="020B0604020202020204" pitchFamily="34" charset="0"/>
              </a:rPr>
              <a:t>. </a:t>
            </a: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Arial" panose="020B0604020202020204" pitchFamily="34" charset="0"/>
                <a:cs typeface="Arial" panose="020B0604020202020204" pitchFamily="34" charset="0"/>
              </a:rPr>
              <a:t>I propositionen föreslås en minoritetspolitiks strategi med en rad </a:t>
            </a:r>
            <a:r>
              <a:rPr lang="sv-SE" sz="1200" b="0" kern="1200" dirty="0">
                <a:solidFill>
                  <a:schemeClr val="tx1"/>
                </a:solidFill>
                <a:latin typeface="Arial" panose="020B0604020202020204" pitchFamily="34" charset="0"/>
                <a:cs typeface="Arial" panose="020B0604020202020204" pitchFamily="34" charset="0"/>
              </a:rPr>
              <a:t>förändringar och åtgärder </a:t>
            </a:r>
            <a:r>
              <a:rPr lang="sv-SE" sz="1200" kern="1200" dirty="0">
                <a:solidFill>
                  <a:schemeClr val="tx1"/>
                </a:solidFill>
                <a:latin typeface="Arial" panose="020B0604020202020204" pitchFamily="34" charset="0"/>
                <a:cs typeface="Arial" panose="020B0604020202020204" pitchFamily="34" charset="0"/>
              </a:rPr>
              <a:t>för att stärka nationella minoriteters rättigheter och för att höja ambitionen i hur minoritetspolitiken ska genomföras. </a:t>
            </a:r>
            <a:r>
              <a:rPr lang="sv-SE" dirty="0">
                <a:latin typeface="Arial" panose="020B0604020202020204" pitchFamily="34" charset="0"/>
                <a:cs typeface="Arial" panose="020B0604020202020204" pitchFamily="34" charset="0"/>
              </a:rPr>
              <a:t>Syftet med strategin är att ta ett samlat grepp om minoritetsfrågorna och den innehåller åtgärder för att: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säkerställa en bättre efterlevnad av Europarådets minoritetskonventioner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bättre följa upp genomförandet av minoritetspolitiken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motverka diskriminering av, och utsatthet för, de nationella minoriteterna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stärka de nationella minoriteternas egenmakt och inflytande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främja bevarandet av de nationella minoritetsspråken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kern="1200" dirty="0">
                <a:solidFill>
                  <a:schemeClr val="tx1"/>
                </a:solidFill>
                <a:latin typeface="Arial" panose="020B0604020202020204" pitchFamily="34" charset="0"/>
                <a:cs typeface="Arial" panose="020B0604020202020204" pitchFamily="34" charset="0"/>
              </a:rPr>
              <a:t>I propositionen föreslås även en förstärkt och sammanhållen lagstiftning, utvidgning av förvaltningsområdena samt att Länsstyrelsen i Stockholms län* och Sametinget får ett uppföljningsansvar. </a:t>
            </a:r>
            <a:r>
              <a:rPr lang="sv-SE" sz="1200" kern="1200" baseline="0" dirty="0">
                <a:solidFill>
                  <a:schemeClr val="tx1"/>
                </a:solidFill>
                <a:latin typeface="Arial" panose="020B0604020202020204" pitchFamily="34" charset="0"/>
                <a:cs typeface="Arial" panose="020B0604020202020204" pitchFamily="34" charset="0"/>
              </a:rPr>
              <a:t>Vidare förslås att det övergripande minoritetspolitiska målet bryts ned i tre minoritetspolitiska delområden: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strike="sngStrike" kern="1200" baseline="0" dirty="0">
              <a:solidFill>
                <a:schemeClr val="tx1"/>
              </a:solidFill>
              <a:effectLst/>
              <a:latin typeface="Arial" panose="020B0604020202020204" pitchFamily="34" charset="0"/>
              <a:cs typeface="Arial" panose="020B0604020202020204" pitchFamily="34" charset="0"/>
            </a:endParaRPr>
          </a:p>
          <a:p>
            <a:pPr marL="228600" indent="-228600">
              <a:buFont typeface="+mj-lt"/>
              <a:buAutoNum type="arabicPeriod"/>
            </a:pPr>
            <a:r>
              <a:rPr lang="sv-SE" b="0" i="1" strike="noStrike" dirty="0">
                <a:effectLst/>
                <a:latin typeface="Arial" panose="020B0604020202020204" pitchFamily="34" charset="0"/>
                <a:cs typeface="Arial" panose="020B0604020202020204" pitchFamily="34" charset="0"/>
              </a:rPr>
              <a:t>Diskriminering och utsatthet</a:t>
            </a:r>
            <a:br>
              <a:rPr lang="sv-SE" strike="noStrike" dirty="0">
                <a:effectLst/>
                <a:latin typeface="Arial" panose="020B0604020202020204" pitchFamily="34" charset="0"/>
                <a:cs typeface="Arial" panose="020B0604020202020204" pitchFamily="34" charset="0"/>
              </a:rPr>
            </a:br>
            <a:r>
              <a:rPr lang="sv-SE" strike="noStrike" dirty="0">
                <a:effectLst/>
                <a:latin typeface="Arial" panose="020B0604020202020204" pitchFamily="34" charset="0"/>
                <a:cs typeface="Arial" panose="020B0604020202020204" pitchFamily="34" charset="0"/>
              </a:rPr>
              <a:t>Att ge skydd åt nationella minoriteter innebär att diskriminering på grund av etnicitet eller tillhörighet till nationell minoritet ska bekämpas och att nationella minoriteter ska ges förutsättningar att delta i samhällslivet på lika villkor. Enligt ramkonventionens bestämmelser har Sverige åtagit sig att vidta lämpliga åtgärder för att inom alla områden av det ekonomiska, sociala, politiska och kulturella livet främja fullständig och effektiv jämlikhet mellan personer som tillhör en nationell minoritet och personer som tillhör majoritetsbefolkningen. Det innebär att nationella minoriteter fullt ut ska kunna utveckla sin potential och ha samma förutsättningar i samhället som majoritetsbefolkningen. Samhället ska därför motverka missgynnande och utsatthet av de nationella minoriteterna.</a:t>
            </a:r>
          </a:p>
          <a:p>
            <a:pPr marL="228600" indent="-228600">
              <a:buFont typeface="+mj-lt"/>
              <a:buAutoNum type="arabicPeriod"/>
            </a:pPr>
            <a:endParaRPr lang="sv-SE" strike="noStrike" dirty="0">
              <a:effectLst/>
              <a:latin typeface="Arial" panose="020B0604020202020204" pitchFamily="34" charset="0"/>
              <a:cs typeface="Arial" panose="020B0604020202020204" pitchFamily="34" charset="0"/>
            </a:endParaRPr>
          </a:p>
          <a:p>
            <a:pPr marL="228600" indent="-228600">
              <a:buFont typeface="+mj-lt"/>
              <a:buAutoNum type="arabicPeriod"/>
            </a:pPr>
            <a:r>
              <a:rPr lang="sv-SE" b="0" i="1" strike="noStrike" dirty="0">
                <a:effectLst/>
                <a:latin typeface="Arial" panose="020B0604020202020204" pitchFamily="34" charset="0"/>
                <a:cs typeface="Arial" panose="020B0604020202020204" pitchFamily="34" charset="0"/>
              </a:rPr>
              <a:t>Inflytande och delaktighet</a:t>
            </a:r>
            <a:br>
              <a:rPr lang="sv-SE" strike="noStrike" dirty="0">
                <a:effectLst/>
                <a:latin typeface="Arial" panose="020B0604020202020204" pitchFamily="34" charset="0"/>
                <a:cs typeface="Arial" panose="020B0604020202020204" pitchFamily="34" charset="0"/>
              </a:rPr>
            </a:br>
            <a:r>
              <a:rPr lang="sv-SE" strike="noStrike" dirty="0">
                <a:effectLst/>
                <a:latin typeface="Arial" panose="020B0604020202020204" pitchFamily="34" charset="0"/>
                <a:cs typeface="Arial" panose="020B0604020202020204" pitchFamily="34" charset="0"/>
              </a:rPr>
              <a:t>Att stärka nationella minoriteters möjligheter till inflytande innebär att formerna för samråd ska förbättras och nationella minoriteter ska ges reellt inflytande i frågor som berör dem. Politiskt deltagande ska uppmuntras. Utarbetande av olika former för inflytande inom nationella minoriteter bör främjas. Det kan t.ex. handla om deltagande i olika brukarråd eller andra samverkansfora. Kvinnors och ungas deltagande ska främjas. Nationella minoriteter ska ges tillgång till olika nationella, regionala och lokala dialogfora på likvärdiga villkor som majoritetsföreträdare. Strukturella hinder mot inflytande ska, så långt det är möjligt, undanröjas.</a:t>
            </a:r>
          </a:p>
          <a:p>
            <a:pPr marL="228600" indent="-228600">
              <a:buFont typeface="+mj-lt"/>
              <a:buAutoNum type="arabicPeriod"/>
            </a:pPr>
            <a:endParaRPr lang="sv-SE" strike="noStrike" dirty="0">
              <a:effectLst/>
              <a:latin typeface="Arial" panose="020B0604020202020204" pitchFamily="34" charset="0"/>
              <a:cs typeface="Arial" panose="020B0604020202020204" pitchFamily="34" charset="0"/>
            </a:endParaRPr>
          </a:p>
          <a:p>
            <a:pPr marL="228600" indent="-228600">
              <a:buFont typeface="+mj-lt"/>
              <a:buAutoNum type="arabicPeriod"/>
            </a:pPr>
            <a:r>
              <a:rPr lang="sv-SE" b="0" i="1" strike="noStrike" dirty="0">
                <a:effectLst/>
                <a:latin typeface="Arial" panose="020B0604020202020204" pitchFamily="34" charset="0"/>
                <a:cs typeface="Arial" panose="020B0604020202020204" pitchFamily="34" charset="0"/>
              </a:rPr>
              <a:t>Språk och kulturell identitet</a:t>
            </a:r>
            <a:br>
              <a:rPr lang="sv-SE" b="0" i="1" strike="noStrike" dirty="0">
                <a:effectLst/>
                <a:latin typeface="Arial" panose="020B0604020202020204" pitchFamily="34" charset="0"/>
                <a:cs typeface="Arial" panose="020B0604020202020204" pitchFamily="34" charset="0"/>
              </a:rPr>
            </a:br>
            <a:r>
              <a:rPr lang="sv-SE" strike="noStrike" dirty="0">
                <a:effectLst/>
                <a:latin typeface="Arial" panose="020B0604020202020204" pitchFamily="34" charset="0"/>
                <a:cs typeface="Arial" panose="020B0604020202020204" pitchFamily="34" charset="0"/>
              </a:rPr>
              <a:t>Att stödja nationella minoritetsspråken så att de hålls levande innebär att nationella minoriteter ska ges möjligheter att tillägna sig, bruka och utveckla sitt modersmål och utveckla en egen kulturell identitet. Nationella minoriteter ska kunna överföra sitt minoritetsspråk och sin kultur till nästa generation. Nationella minoritetsspråken, som utgör en del av det svenska kulturarvet, ska kunna bevaras och utvecklas som levande språk i Sverige.</a:t>
            </a:r>
          </a:p>
          <a:p>
            <a:pPr>
              <a:buFontTx/>
              <a:buNone/>
            </a:pPr>
            <a:endParaRPr lang="sv-SE"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Arial" panose="020B0604020202020204" pitchFamily="34" charset="0"/>
                <a:cs typeface="Arial" panose="020B0604020202020204" pitchFamily="34" charset="0"/>
              </a:rPr>
              <a:t>Riksdagen beslutade om propositionen 2008:09/158 </a:t>
            </a:r>
            <a:r>
              <a:rPr lang="sv-SE" sz="1200" i="1" kern="1200" dirty="0">
                <a:solidFill>
                  <a:schemeClr val="tx1"/>
                </a:solidFill>
                <a:latin typeface="Arial" panose="020B0604020202020204" pitchFamily="34" charset="0"/>
                <a:cs typeface="Arial" panose="020B0604020202020204" pitchFamily="34" charset="0"/>
              </a:rPr>
              <a:t>Från erkännande till egenmakt </a:t>
            </a:r>
            <a:r>
              <a:rPr lang="sv-SE" sz="1200" kern="1200" dirty="0">
                <a:solidFill>
                  <a:schemeClr val="tx1"/>
                </a:solidFill>
                <a:latin typeface="Arial" panose="020B0604020202020204" pitchFamily="34" charset="0"/>
                <a:cs typeface="Arial" panose="020B0604020202020204" pitchFamily="34" charset="0"/>
              </a:rPr>
              <a:t>i juni 2009.</a:t>
            </a:r>
            <a:br>
              <a:rPr lang="sv-SE" sz="1200" kern="1200" dirty="0">
                <a:solidFill>
                  <a:schemeClr val="tx1"/>
                </a:solidFill>
                <a:latin typeface="Arial" panose="020B0604020202020204" pitchFamily="34" charset="0"/>
                <a:cs typeface="Arial" panose="020B0604020202020204" pitchFamily="34" charset="0"/>
              </a:rPr>
            </a:br>
            <a:br>
              <a:rPr lang="sv-SE" sz="1200" kern="1200" dirty="0">
                <a:solidFill>
                  <a:schemeClr val="tx1"/>
                </a:solidFill>
                <a:latin typeface="Arial" panose="020B0604020202020204" pitchFamily="34" charset="0"/>
                <a:cs typeface="Arial" panose="020B0604020202020204" pitchFamily="34" charset="0"/>
              </a:rPr>
            </a:br>
            <a:r>
              <a:rPr lang="sv-SE" sz="1200" kern="1200" dirty="0">
                <a:solidFill>
                  <a:schemeClr val="tx1"/>
                </a:solidFill>
                <a:latin typeface="Arial" panose="020B0604020202020204" pitchFamily="34" charset="0"/>
                <a:cs typeface="Arial" panose="020B0604020202020204" pitchFamily="34" charset="0"/>
              </a:rPr>
              <a:t>* Uppdraget överfördes från Länsstyrelsen i Stockholms län till </a:t>
            </a:r>
            <a:r>
              <a:rPr lang="sv-SE" strike="noStrike" dirty="0">
                <a:latin typeface="Arial" panose="020B0604020202020204" pitchFamily="34" charset="0"/>
                <a:cs typeface="Arial" panose="020B0604020202020204" pitchFamily="34" charset="0"/>
              </a:rPr>
              <a:t>Myndigheten för ungdoms- och civilsamhällesfrågor (MUCF) den 1 januari 2026. Se </a:t>
            </a:r>
            <a:r>
              <a:rPr lang="sv-SE" sz="1200" b="0" i="0" kern="1200" dirty="0">
                <a:solidFill>
                  <a:schemeClr val="tx1"/>
                </a:solidFill>
                <a:effectLst/>
                <a:latin typeface="+mn-lt"/>
                <a:ea typeface="+mn-ea"/>
                <a:cs typeface="+mn-cs"/>
              </a:rPr>
              <a:t>SFS 2025:1449 och 2 § i förordning (2009:1229) om nationella minoriteter och minoritetsspråk.</a:t>
            </a:r>
            <a:endParaRPr lang="sv-SE" sz="1200" kern="120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12</a:t>
            </a:fld>
            <a:endParaRPr lang="sv-SE"/>
          </a:p>
        </p:txBody>
      </p:sp>
    </p:spTree>
    <p:extLst>
      <p:ext uri="{BB962C8B-B14F-4D97-AF65-F5344CB8AC3E}">
        <p14:creationId xmlns:p14="http://schemas.microsoft.com/office/powerpoint/2010/main" val="2326576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238250" y="355600"/>
            <a:ext cx="4249738" cy="2655888"/>
          </a:xfrm>
        </p:spPr>
      </p:sp>
      <p:sp>
        <p:nvSpPr>
          <p:cNvPr id="3" name="Platshållare för anteckningar 2"/>
          <p:cNvSpPr>
            <a:spLocks noGrp="1"/>
          </p:cNvSpPr>
          <p:nvPr>
            <p:ph type="body" idx="1"/>
          </p:nvPr>
        </p:nvSpPr>
        <p:spPr>
          <a:xfrm>
            <a:off x="702442" y="3199123"/>
            <a:ext cx="5608320" cy="5117870"/>
          </a:xfrm>
        </p:spPr>
        <p:txBody>
          <a:bodyPr>
            <a:normAutofit/>
          </a:bodyPr>
          <a:lstStyle/>
          <a:p>
            <a:r>
              <a:rPr lang="sv-SE" sz="1200" kern="1200" dirty="0">
                <a:solidFill>
                  <a:schemeClr val="tx1"/>
                </a:solidFill>
                <a:latin typeface="Arial" panose="020B0604020202020204" pitchFamily="34" charset="0"/>
                <a:cs typeface="Arial" panose="020B0604020202020204" pitchFamily="34" charset="0"/>
              </a:rPr>
              <a:t>Den förstärkta och sammanhållna l</a:t>
            </a:r>
            <a:r>
              <a:rPr lang="sv-SE" sz="1200" dirty="0">
                <a:latin typeface="Arial" panose="020B0604020202020204" pitchFamily="34" charset="0"/>
                <a:cs typeface="Arial" panose="020B0604020202020204" pitchFamily="34" charset="0"/>
              </a:rPr>
              <a:t>agen (2009:724) om nationella minoriteter och minoritetsspråk trädde i kraft den 1 januari 2010.</a:t>
            </a:r>
            <a:r>
              <a:rPr lang="sv-SE" sz="1200" dirty="0">
                <a:solidFill>
                  <a:srgbClr val="FF0000"/>
                </a:solidFill>
                <a:latin typeface="Arial" panose="020B0604020202020204" pitchFamily="34" charset="0"/>
                <a:cs typeface="Arial" panose="020B0604020202020204" pitchFamily="34" charset="0"/>
              </a:rPr>
              <a:t> </a:t>
            </a:r>
          </a:p>
          <a:p>
            <a:endParaRPr lang="sv-SE" sz="1200" dirty="0">
              <a:solidFill>
                <a:srgbClr val="FF0000"/>
              </a:solidFill>
              <a:latin typeface="Arial" panose="020B0604020202020204" pitchFamily="34" charset="0"/>
              <a:cs typeface="Arial" panose="020B0604020202020204" pitchFamily="34" charset="0"/>
            </a:endParaRPr>
          </a:p>
          <a:p>
            <a:r>
              <a:rPr lang="sv-SE" sz="1200" dirty="0">
                <a:latin typeface="Arial" panose="020B0604020202020204" pitchFamily="34" charset="0"/>
                <a:cs typeface="Arial" panose="020B0604020202020204" pitchFamily="34" charset="0"/>
              </a:rPr>
              <a:t>Minoritetslagen gäller i hela landet och för samtliga fem nationella minoriteter och minoritetsspråk.  </a:t>
            </a:r>
          </a:p>
          <a:p>
            <a:endParaRPr lang="sv-SE" sz="1200" dirty="0">
              <a:latin typeface="Arial" panose="020B0604020202020204" pitchFamily="34" charset="0"/>
              <a:cs typeface="Arial" panose="020B0604020202020204" pitchFamily="34" charset="0"/>
            </a:endParaRPr>
          </a:p>
          <a:p>
            <a:r>
              <a:rPr lang="sv-SE" sz="1200" dirty="0">
                <a:latin typeface="Arial" panose="020B0604020202020204" pitchFamily="34" charset="0"/>
                <a:cs typeface="Arial" panose="020B0604020202020204" pitchFamily="34" charset="0"/>
              </a:rPr>
              <a:t>Lagen består av 2 delar:</a:t>
            </a:r>
          </a:p>
          <a:p>
            <a:pPr>
              <a:buFontTx/>
              <a:buNone/>
            </a:pPr>
            <a:endParaRPr lang="sv-SE" sz="1200" dirty="0">
              <a:latin typeface="Arial" panose="020B0604020202020204" pitchFamily="34" charset="0"/>
              <a:cs typeface="Arial" panose="020B0604020202020204" pitchFamily="34" charset="0"/>
            </a:endParaRPr>
          </a:p>
          <a:p>
            <a:pPr marL="228600" indent="-228600">
              <a:buFontTx/>
              <a:buAutoNum type="arabicPeriod"/>
            </a:pPr>
            <a:r>
              <a:rPr lang="sv-SE" sz="1200" dirty="0">
                <a:latin typeface="Arial" panose="020B0604020202020204" pitchFamily="34" charset="0"/>
                <a:cs typeface="Arial" panose="020B0604020202020204" pitchFamily="34" charset="0"/>
              </a:rPr>
              <a:t>Allmänna bestämmelser som gäller i hela landet och för samtliga fem nationella minoriteter och minoritetsspråk </a:t>
            </a:r>
          </a:p>
          <a:p>
            <a:pPr marL="228600" indent="-228600">
              <a:buFontTx/>
              <a:buAutoNum type="arabicPeriod"/>
            </a:pPr>
            <a:r>
              <a:rPr lang="sv-SE" sz="1200" dirty="0">
                <a:latin typeface="Arial" panose="020B0604020202020204" pitchFamily="34" charset="0"/>
                <a:cs typeface="Arial" panose="020B0604020202020204" pitchFamily="34" charset="0"/>
              </a:rPr>
              <a:t>Förstärkt skydd för finska, meänkieli och samiska inom förvaltningsområden och hos vissa myndigheter</a:t>
            </a:r>
          </a:p>
          <a:p>
            <a:pPr marL="0" indent="0">
              <a:buFontTx/>
              <a:buNone/>
            </a:pPr>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Arial" panose="020B0604020202020204" pitchFamily="34" charset="0"/>
                <a:cs typeface="Arial" panose="020B0604020202020204" pitchFamily="34" charset="0"/>
              </a:rPr>
              <a:t>Sverige har valt att betrakta romani </a:t>
            </a:r>
            <a:r>
              <a:rPr lang="sv-SE" sz="1200" dirty="0" err="1">
                <a:latin typeface="Arial" panose="020B0604020202020204" pitchFamily="34" charset="0"/>
                <a:cs typeface="Arial" panose="020B0604020202020204" pitchFamily="34" charset="0"/>
              </a:rPr>
              <a:t>chib</a:t>
            </a:r>
            <a:r>
              <a:rPr lang="sv-SE" sz="1200" dirty="0">
                <a:latin typeface="Arial" panose="020B0604020202020204" pitchFamily="34" charset="0"/>
                <a:cs typeface="Arial" panose="020B0604020202020204" pitchFamily="34" charset="0"/>
              </a:rPr>
              <a:t> och jiddisch som territoriellt obundna språk vilket innebär att dessa språk har en lägre skyddsnivå än finska, meänkieli och samiska och omfattas inte av förvaltningsområden (se bild 28).</a:t>
            </a:r>
          </a:p>
          <a:p>
            <a:endParaRPr lang="sv-SE" sz="1200" dirty="0">
              <a:latin typeface="Arial" panose="020B0604020202020204" pitchFamily="34" charset="0"/>
              <a:cs typeface="Arial" panose="020B0604020202020204" pitchFamily="34" charset="0"/>
            </a:endParaRPr>
          </a:p>
          <a:p>
            <a:r>
              <a:rPr lang="sv-SE" sz="1200" dirty="0">
                <a:latin typeface="Arial" panose="020B0604020202020204" pitchFamily="34" charset="0"/>
                <a:cs typeface="Arial" panose="020B0604020202020204" pitchFamily="34" charset="0"/>
              </a:rPr>
              <a:t>Minoritetslagen är till övervägande del en ramlag där intentioner och målsättningar slås fast i förhållande till det allmänna. Det är en rättighetslag som reglerar enskildas rättigheter gentemot det allmänna.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13</a:t>
            </a:fld>
            <a:endParaRPr lang="sv-SE"/>
          </a:p>
        </p:txBody>
      </p:sp>
    </p:spTree>
    <p:extLst>
      <p:ext uri="{BB962C8B-B14F-4D97-AF65-F5344CB8AC3E}">
        <p14:creationId xmlns:p14="http://schemas.microsoft.com/office/powerpoint/2010/main" val="675030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62100" y="246063"/>
            <a:ext cx="3878263" cy="2424112"/>
          </a:xfrm>
        </p:spPr>
      </p:sp>
      <p:sp>
        <p:nvSpPr>
          <p:cNvPr id="3" name="Platshållare för anteckningar 2"/>
          <p:cNvSpPr>
            <a:spLocks noGrp="1"/>
          </p:cNvSpPr>
          <p:nvPr>
            <p:ph type="body" idx="1"/>
          </p:nvPr>
        </p:nvSpPr>
        <p:spPr>
          <a:xfrm>
            <a:off x="266489" y="2839083"/>
            <a:ext cx="6228692" cy="6589500"/>
          </a:xfrm>
        </p:spPr>
        <p:txBody>
          <a:bodyPr/>
          <a:lstStyle/>
          <a:p>
            <a:r>
              <a:rPr lang="sv-SE" dirty="0">
                <a:latin typeface="Arial" panose="020B0604020202020204" pitchFamily="34" charset="0"/>
                <a:cs typeface="Arial" panose="020B0604020202020204" pitchFamily="34" charset="0"/>
              </a:rPr>
              <a:t>Europarådets granskningskommittéer genomförde under perioden 2010-2018 ett antal granskningar av Sveriges minoritetspolitik. De och Europarådets m</a:t>
            </a:r>
            <a:r>
              <a:rPr lang="sv-SE" sz="1200" kern="1200" dirty="0">
                <a:solidFill>
                  <a:schemeClr val="tx1"/>
                </a:solidFill>
                <a:effectLst/>
                <a:latin typeface="Arial" panose="020B0604020202020204" pitchFamily="34" charset="0"/>
                <a:cs typeface="Arial" panose="020B0604020202020204" pitchFamily="34" charset="0"/>
              </a:rPr>
              <a:t>inisterkommitté </a:t>
            </a:r>
            <a:r>
              <a:rPr lang="sv-SE" dirty="0">
                <a:latin typeface="Arial" panose="020B0604020202020204" pitchFamily="34" charset="0"/>
                <a:cs typeface="Arial" panose="020B0604020202020204" pitchFamily="34" charset="0"/>
              </a:rPr>
              <a:t>lämnade rekommendationer</a:t>
            </a:r>
            <a:r>
              <a:rPr lang="sv-SE" baseline="0" dirty="0">
                <a:latin typeface="Arial" panose="020B0604020202020204" pitchFamily="34" charset="0"/>
                <a:cs typeface="Arial" panose="020B0604020202020204" pitchFamily="34" charset="0"/>
              </a:rPr>
              <a:t> att Sverige bl.a. borde:</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stärka utbildningen i och på samtliga nationella minoritetsspråk</a:t>
            </a:r>
            <a:endParaRPr lang="sv-SE" sz="1200" kern="120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förbättra implementeringen av minoritetslagen på lokal nivå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förtydliga lagstiftningen där så behövs samt introducera effektiva åtgärder för att säkerställa att lagen följs</a:t>
            </a:r>
          </a:p>
          <a:p>
            <a:endParaRPr lang="sv-SE" dirty="0">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Uppföljningsmyndigheterna lämnade under samma tidsperiod åtta </a:t>
            </a:r>
            <a:r>
              <a:rPr lang="sv-SE" dirty="0">
                <a:latin typeface="Arial" panose="020B0604020202020204" pitchFamily="34" charset="0"/>
                <a:cs typeface="Arial" panose="020B0604020202020204" pitchFamily="34" charset="0"/>
              </a:rPr>
              <a:t>uppföljningsrapporter om minoritetspolitikens utveckling </a:t>
            </a:r>
            <a:r>
              <a:rPr lang="sv-SE" sz="1200" kern="1200" dirty="0">
                <a:solidFill>
                  <a:schemeClr val="tx1"/>
                </a:solidFill>
                <a:effectLst/>
                <a:latin typeface="Arial" panose="020B0604020202020204" pitchFamily="34" charset="0"/>
                <a:cs typeface="Arial" panose="020B0604020202020204" pitchFamily="34" charset="0"/>
              </a:rPr>
              <a:t>till regeringen. I rapporterna lämnades bedömningar </a:t>
            </a:r>
            <a:r>
              <a:rPr lang="sv-SE" sz="1200" kern="1200" dirty="0" err="1">
                <a:solidFill>
                  <a:schemeClr val="tx1"/>
                </a:solidFill>
                <a:effectLst/>
                <a:latin typeface="Arial" panose="020B0604020202020204" pitchFamily="34" charset="0"/>
                <a:cs typeface="Arial" panose="020B0604020202020204" pitchFamily="34" charset="0"/>
              </a:rPr>
              <a:t>bl.a</a:t>
            </a:r>
            <a:r>
              <a:rPr lang="sv-SE" sz="1200" kern="1200" dirty="0">
                <a:solidFill>
                  <a:schemeClr val="tx1"/>
                </a:solidFill>
                <a:effectLst/>
                <a:latin typeface="Arial" panose="020B0604020202020204" pitchFamily="34" charset="0"/>
                <a:cs typeface="Arial" panose="020B0604020202020204" pitchFamily="34" charset="0"/>
              </a:rPr>
              <a:t> att: </a:t>
            </a:r>
          </a:p>
          <a:p>
            <a:pPr marL="171450" lvl="0" indent="-171450">
              <a:buFont typeface="Arial" panose="020B0604020202020204" pitchFamily="34" charset="0"/>
              <a:buChar char="•"/>
            </a:pPr>
            <a:r>
              <a:rPr lang="sv-SE" sz="1200" kern="1200" dirty="0">
                <a:solidFill>
                  <a:schemeClr val="tx1"/>
                </a:solidFill>
                <a:effectLst/>
                <a:latin typeface="Arial" panose="020B0604020202020204" pitchFamily="34" charset="0"/>
                <a:cs typeface="Arial" panose="020B0604020202020204" pitchFamily="34" charset="0"/>
              </a:rPr>
              <a:t>det finns otydligheter och brister i lagstiftningen</a:t>
            </a:r>
          </a:p>
          <a:p>
            <a:pPr marL="171450" lvl="0" indent="-171450">
              <a:buFont typeface="Arial" panose="020B0604020202020204" pitchFamily="34" charset="0"/>
              <a:buChar char="•"/>
            </a:pPr>
            <a:r>
              <a:rPr lang="sv-SE" sz="1200" kern="1200" baseline="0" dirty="0">
                <a:solidFill>
                  <a:schemeClr val="tx1"/>
                </a:solidFill>
                <a:effectLst/>
                <a:latin typeface="Arial" panose="020B0604020202020204" pitchFamily="34" charset="0"/>
                <a:cs typeface="Arial" panose="020B0604020202020204" pitchFamily="34" charset="0"/>
              </a:rPr>
              <a:t>det finns </a:t>
            </a:r>
            <a:r>
              <a:rPr lang="sv-SE" sz="1200" kern="1200" dirty="0">
                <a:solidFill>
                  <a:schemeClr val="tx1"/>
                </a:solidFill>
                <a:effectLst/>
                <a:latin typeface="Arial" panose="020B0604020202020204" pitchFamily="34" charset="0"/>
                <a:cs typeface="Arial" panose="020B0604020202020204" pitchFamily="34" charset="0"/>
              </a:rPr>
              <a:t>kunskapsbrister om minoritetspolitiken och minoritetslagstiftningen som medför att nationella minoriteters särskilda rättigheter sällan uppmärksammas</a:t>
            </a:r>
          </a:p>
          <a:p>
            <a:pPr marL="171450" lvl="0" indent="-171450">
              <a:buFont typeface="Arial" panose="020B0604020202020204" pitchFamily="34" charset="0"/>
              <a:buChar char="•"/>
            </a:pPr>
            <a:r>
              <a:rPr lang="sv-SE" sz="1200" kern="1200" dirty="0">
                <a:solidFill>
                  <a:schemeClr val="tx1"/>
                </a:solidFill>
                <a:effectLst/>
                <a:latin typeface="Arial" panose="020B0604020202020204" pitchFamily="34" charset="0"/>
                <a:cs typeface="Arial" panose="020B0604020202020204" pitchFamily="34" charset="0"/>
              </a:rPr>
              <a:t>inflytande, delaktighet och samråd behöver utvecklas</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Granskningskommittéerna och uppföljningsmyndigheternas rekommendationer och bedömningar ledde till att regeringen fattade beslut </a:t>
            </a:r>
            <a:r>
              <a:rPr lang="sv-SE" sz="1200" strike="noStrike" kern="1200" baseline="0" dirty="0">
                <a:effectLst/>
                <a:latin typeface="Arial" panose="020B0604020202020204" pitchFamily="34" charset="0"/>
                <a:cs typeface="Arial" panose="020B0604020202020204" pitchFamily="34" charset="0"/>
              </a:rPr>
              <a:t>under hösten </a:t>
            </a:r>
            <a:r>
              <a:rPr lang="sv-SE" sz="1200" strike="noStrike" kern="1200" dirty="0">
                <a:solidFill>
                  <a:schemeClr val="tx1"/>
                </a:solidFill>
                <a:effectLst/>
                <a:latin typeface="Arial" panose="020B0604020202020204" pitchFamily="34" charset="0"/>
                <a:cs typeface="Arial" panose="020B0604020202020204" pitchFamily="34" charset="0"/>
              </a:rPr>
              <a:t>2016</a:t>
            </a:r>
            <a:r>
              <a:rPr lang="sv-SE" sz="1200" kern="1200" dirty="0">
                <a:solidFill>
                  <a:schemeClr val="tx1"/>
                </a:solidFill>
                <a:effectLst/>
                <a:latin typeface="Arial" panose="020B0604020202020204" pitchFamily="34" charset="0"/>
                <a:cs typeface="Arial" panose="020B0604020202020204" pitchFamily="34" charset="0"/>
              </a:rPr>
              <a:t> om en översyn och analys av minoritetslagen vilken resulterade i regeringens proposition 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r>
              <a:rPr lang="sv-SE" sz="1200" kern="1200" dirty="0">
                <a:solidFill>
                  <a:schemeClr val="tx1"/>
                </a:solidFill>
                <a:effectLst/>
                <a:latin typeface="Arial" panose="020B0604020202020204" pitchFamily="34" charset="0"/>
                <a:cs typeface="Arial" panose="020B0604020202020204" pitchFamily="34" charset="0"/>
              </a:rPr>
              <a:t>.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14</a:t>
            </a:fld>
            <a:endParaRPr lang="sv-SE"/>
          </a:p>
        </p:txBody>
      </p:sp>
    </p:spTree>
    <p:extLst>
      <p:ext uri="{BB962C8B-B14F-4D97-AF65-F5344CB8AC3E}">
        <p14:creationId xmlns:p14="http://schemas.microsoft.com/office/powerpoint/2010/main" val="2386596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47725" y="282575"/>
            <a:ext cx="5035550" cy="3148013"/>
          </a:xfrm>
        </p:spPr>
      </p:sp>
      <p:sp>
        <p:nvSpPr>
          <p:cNvPr id="3" name="Platshållare för anteckningar 2"/>
          <p:cNvSpPr>
            <a:spLocks noGrp="1"/>
          </p:cNvSpPr>
          <p:nvPr>
            <p:ph type="body" idx="1"/>
          </p:nvPr>
        </p:nvSpPr>
        <p:spPr>
          <a:xfrm>
            <a:off x="490202" y="3514514"/>
            <a:ext cx="5868651" cy="594066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Riksdagen beslutade i juni 2018</a:t>
            </a:r>
            <a:r>
              <a:rPr lang="sv-SE" sz="1200" kern="1200" baseline="0" dirty="0">
                <a:solidFill>
                  <a:schemeClr val="tx1"/>
                </a:solidFill>
                <a:effectLst/>
                <a:latin typeface="Arial" panose="020B0604020202020204" pitchFamily="34" charset="0"/>
                <a:cs typeface="Arial" panose="020B0604020202020204" pitchFamily="34" charset="0"/>
              </a:rPr>
              <a:t> att anta förslagen i propositionen </a:t>
            </a:r>
            <a:r>
              <a:rPr lang="sv-SE" sz="1200" kern="1200" dirty="0">
                <a:solidFill>
                  <a:schemeClr val="tx1"/>
                </a:solidFill>
                <a:effectLst/>
                <a:latin typeface="Arial" panose="020B0604020202020204" pitchFamily="34" charset="0"/>
                <a:cs typeface="Arial" panose="020B0604020202020204" pitchFamily="34" charset="0"/>
              </a:rPr>
              <a:t>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r>
              <a:rPr lang="sv-SE" sz="1200" kern="1200" baseline="0" dirty="0">
                <a:solidFill>
                  <a:schemeClr val="tx1"/>
                </a:solidFill>
                <a:effectLst/>
                <a:latin typeface="Arial" panose="020B0604020202020204" pitchFamily="34" charset="0"/>
                <a:cs typeface="Arial" panose="020B0604020202020204" pitchFamily="34" charset="0"/>
              </a:rPr>
              <a:t>. Ändringarna i minoritetslagen </a:t>
            </a:r>
            <a:r>
              <a:rPr lang="sv-SE" sz="1200" kern="1200" dirty="0">
                <a:solidFill>
                  <a:schemeClr val="tx1"/>
                </a:solidFill>
                <a:effectLst/>
                <a:latin typeface="Arial" panose="020B0604020202020204" pitchFamily="34" charset="0"/>
                <a:cs typeface="Arial" panose="020B0604020202020204" pitchFamily="34" charset="0"/>
              </a:rPr>
              <a:t>trädde i kraft den 1 januari 2019. </a:t>
            </a:r>
          </a:p>
          <a:p>
            <a:br>
              <a:rPr lang="sv-SE" sz="1200" b="0" kern="1200" dirty="0">
                <a:solidFill>
                  <a:schemeClr val="tx1"/>
                </a:solidFill>
                <a:effectLst/>
                <a:latin typeface="Arial" panose="020B0604020202020204" pitchFamily="34" charset="0"/>
                <a:cs typeface="Arial" panose="020B0604020202020204" pitchFamily="34" charset="0"/>
              </a:rPr>
            </a:br>
            <a:r>
              <a:rPr lang="sv-SE" sz="1200" b="0" kern="1200" dirty="0">
                <a:solidFill>
                  <a:schemeClr val="tx1"/>
                </a:solidFill>
                <a:effectLst/>
                <a:latin typeface="Arial" panose="020B0604020202020204" pitchFamily="34" charset="0"/>
                <a:cs typeface="Arial" panose="020B0604020202020204" pitchFamily="34" charset="0"/>
              </a:rPr>
              <a:t>Utifrån proposition förstärks lagstiftningen som reglerar nationella minoriteters rättigheter. Bland annat är kommuner och regioner nu skyldiga att anta mål och riktlinjer för sitt minoritetspolitiska arbete, informationsskyldigheten och innebörden av samråd förtydligas och förvaltningsmyndigheter ska särskilt beakta barns och ungas möjligheter till inflytande i frågor som berör dem.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Arial" panose="020B0604020202020204" pitchFamily="34" charset="0"/>
                <a:cs typeface="Arial" panose="020B0604020202020204" pitchFamily="34" charset="0"/>
              </a:rPr>
              <a:t>Regleringen om rätten till förskola överförs till skollagen (2010:800) och ska nu omfatta en större</a:t>
            </a:r>
            <a:r>
              <a:rPr lang="sv-SE" sz="1200" b="0" kern="1200" baseline="0" dirty="0">
                <a:solidFill>
                  <a:schemeClr val="tx1"/>
                </a:solidFill>
                <a:effectLst/>
                <a:latin typeface="Arial" panose="020B0604020202020204" pitchFamily="34" charset="0"/>
                <a:cs typeface="Arial" panose="020B0604020202020204" pitchFamily="34" charset="0"/>
              </a:rPr>
              <a:t> (</a:t>
            </a:r>
            <a:r>
              <a:rPr lang="sv-SE" sz="1200" b="0" kern="1200" dirty="0">
                <a:solidFill>
                  <a:schemeClr val="tx1"/>
                </a:solidFill>
                <a:effectLst/>
                <a:latin typeface="Arial" panose="020B0604020202020204" pitchFamily="34" charset="0"/>
                <a:cs typeface="Arial" panose="020B0604020202020204" pitchFamily="34" charset="0"/>
              </a:rPr>
              <a:t>väsentlig) del av verksamheten. Efterfrågan tydliggörs genom att vårdnadshavare ska tillfrågas om de önskar plats i förskola på minoritetsspråket. </a:t>
            </a:r>
          </a:p>
          <a:p>
            <a:endParaRPr lang="sv-SE" sz="1200" b="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Arial" panose="020B0604020202020204" pitchFamily="34" charset="0"/>
                <a:cs typeface="Arial" panose="020B0604020202020204" pitchFamily="34" charset="0"/>
              </a:rPr>
              <a:t>Även rätten till äldreomsorg avser nu en större (väsentlig) del av verksamheten och omsorgen ska även ta hänsyn till de äldres behov av att upprätthålla sin kulturella identitet. </a:t>
            </a:r>
            <a:r>
              <a:rPr lang="sv-SE" sz="1200" b="0" kern="1200" dirty="0">
                <a:solidFill>
                  <a:srgbClr val="FF0000"/>
                </a:solidFill>
                <a:effectLst/>
                <a:latin typeface="Arial" panose="020B0604020202020204" pitchFamily="34" charset="0"/>
                <a:cs typeface="Arial" panose="020B0604020202020204" pitchFamily="34" charset="0"/>
              </a:rPr>
              <a:t>Information om möjligheterna</a:t>
            </a:r>
            <a:r>
              <a:rPr lang="sv-SE" sz="1200" b="0" kern="1200" baseline="0" dirty="0">
                <a:solidFill>
                  <a:srgbClr val="FF0000"/>
                </a:solidFill>
                <a:effectLst/>
                <a:latin typeface="Arial" panose="020B0604020202020204" pitchFamily="34" charset="0"/>
                <a:cs typeface="Arial" panose="020B0604020202020204" pitchFamily="34" charset="0"/>
              </a:rPr>
              <a:t> till äldreomsorg på nationella minoritetsspråk ska lämnas i samband med biståndsansökan. </a:t>
            </a:r>
            <a:r>
              <a:rPr lang="sv-SE" sz="1200" b="0" kern="1200" dirty="0">
                <a:solidFill>
                  <a:schemeClr val="tx1"/>
                </a:solidFill>
                <a:effectLst/>
                <a:latin typeface="Arial" panose="020B0604020202020204" pitchFamily="34" charset="0"/>
                <a:cs typeface="Arial" panose="020B0604020202020204" pitchFamily="34" charset="0"/>
              </a:rPr>
              <a:t>Vidare omfattas möjligheterna till äldreomsorg på jiddisch och romani </a:t>
            </a:r>
            <a:r>
              <a:rPr lang="sv-SE" sz="1200" b="0" kern="1200" dirty="0" err="1">
                <a:solidFill>
                  <a:schemeClr val="tx1"/>
                </a:solidFill>
                <a:effectLst/>
                <a:latin typeface="Arial" panose="020B0604020202020204" pitchFamily="34" charset="0"/>
                <a:cs typeface="Arial" panose="020B0604020202020204" pitchFamily="34" charset="0"/>
              </a:rPr>
              <a:t>chib</a:t>
            </a:r>
            <a:r>
              <a:rPr lang="sv-SE" sz="1200" b="0" kern="1200" dirty="0">
                <a:solidFill>
                  <a:schemeClr val="tx1"/>
                </a:solidFill>
                <a:effectLst/>
                <a:latin typeface="Arial" panose="020B0604020202020204" pitchFamily="34" charset="0"/>
                <a:cs typeface="Arial" panose="020B0604020202020204" pitchFamily="34" charset="0"/>
              </a:rPr>
              <a:t>. </a:t>
            </a:r>
          </a:p>
          <a:p>
            <a:endParaRPr lang="sv-SE" sz="120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latin typeface="Arial" panose="020B0604020202020204" pitchFamily="34" charset="0"/>
                <a:cs typeface="Arial" panose="020B0604020202020204" pitchFamily="34" charset="0"/>
              </a:rPr>
              <a:t>Den minoritetspolitiska strategin </a:t>
            </a:r>
            <a:r>
              <a:rPr lang="sv-SE" dirty="0">
                <a:latin typeface="Arial" panose="020B0604020202020204" pitchFamily="34" charset="0"/>
                <a:cs typeface="Arial" panose="020B0604020202020204" pitchFamily="34" charset="0"/>
              </a:rPr>
              <a:t>som beskrivs i proposition 2008/09:158 </a:t>
            </a:r>
            <a:r>
              <a:rPr lang="sv-SE" i="1" dirty="0">
                <a:latin typeface="Arial" panose="020B0604020202020204" pitchFamily="34" charset="0"/>
                <a:cs typeface="Arial" panose="020B0604020202020204" pitchFamily="34" charset="0"/>
              </a:rPr>
              <a:t>Från erkännande till egenmakt</a:t>
            </a:r>
            <a:r>
              <a:rPr lang="sv-SE" dirty="0">
                <a:latin typeface="Arial" panose="020B0604020202020204" pitchFamily="34" charset="0"/>
                <a:cs typeface="Arial" panose="020B0604020202020204" pitchFamily="34" charset="0"/>
              </a:rPr>
              <a:t> utgör fortfarande grunden för minoritetspolitikens målsättning att ge skydd för nationella minoriteter, stärka deras möjligheter till inflytande och stödja de historiska minoritetsspråken så att de hålls levande. </a:t>
            </a:r>
          </a:p>
          <a:p>
            <a:endParaRPr lang="sv-SE" sz="1200" kern="1200" dirty="0">
              <a:solidFill>
                <a:schemeClr val="tx1"/>
              </a:solidFill>
              <a:effectLst/>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I skrivelsen 2017/18:282 </a:t>
            </a:r>
            <a:r>
              <a:rPr lang="sv-SE" sz="1200" i="1" kern="1200" dirty="0">
                <a:solidFill>
                  <a:schemeClr val="tx1"/>
                </a:solidFill>
                <a:effectLst/>
                <a:latin typeface="Arial" panose="020B0604020202020204" pitchFamily="34" charset="0"/>
                <a:cs typeface="Arial" panose="020B0604020202020204" pitchFamily="34" charset="0"/>
              </a:rPr>
              <a:t>Nystart för en stärkt minoritetspolitik</a:t>
            </a:r>
            <a:r>
              <a:rPr lang="sv-SE" sz="1200" kern="1200" dirty="0">
                <a:solidFill>
                  <a:schemeClr val="tx1"/>
                </a:solidFill>
                <a:effectLst/>
                <a:latin typeface="Arial" panose="020B0604020202020204" pitchFamily="34" charset="0"/>
                <a:cs typeface="Arial" panose="020B0604020202020204" pitchFamily="34" charset="0"/>
              </a:rPr>
              <a:t> redogör regeringen översiktligt för nuläget inom minoritetspolitiken och bedömer att arbete återstår för att efterlevnaden av nationella minoriteters rättigheter ska kunna säkerställas. Regeringen beskriver nästa steg för en stärkt minoritetspolitik efter propositionen 2017/18:99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r>
              <a:rPr lang="sv-SE" sz="1200" kern="1200" dirty="0">
                <a:solidFill>
                  <a:schemeClr val="tx1"/>
                </a:solidFill>
                <a:effectLst/>
                <a:latin typeface="Arial" panose="020B0604020202020204" pitchFamily="34" charset="0"/>
                <a:cs typeface="Arial" panose="020B0604020202020204" pitchFamily="34" charset="0"/>
              </a:rPr>
              <a:t>. Det redogörs för behovet av en nystart av politikområdets styrkedja, inklusive att myndighetsstrukturen för samordning, utveckling och uppföljning av minoritetspolitiken bör utredas och analyseras närmare samt att uppföljningssystemet bör förbättras. Regeringen anför vidare att det krävs ett långsiktigt arbete för de nationella minoriteternas språk och kultur, bl.a. genom ett handlingsprogram för bevarande av språken och genom att organiseringen av språkcentrum eller motsvarande funktioner utreds. </a:t>
            </a:r>
          </a:p>
          <a:p>
            <a:endParaRPr lang="sv-SE" sz="1200" kern="1200" dirty="0">
              <a:solidFill>
                <a:schemeClr val="tx1"/>
              </a:solidFill>
              <a:effectLst/>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Regeringen beskriver kopplingen mellan hälso- och sjukvården och minoritetspolitiken samt behovet av kunskap om nationella minoriteters hälsosituation. Det bedöms även att ett långsiktigt och strategiskt arbete med kompetensförsörjning är nödvändigt för att komma tillrätta med bristen på utbildad personal. Slutligen bedömer regeringen att kunskapen om och synligheten för de nationella minoriteterna behöver öka i samhället och beskriver de olika aktörernas roller och ansvar.</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Läs vidare i proposition 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p>
          <a:p>
            <a:r>
              <a:rPr lang="sv-SE" sz="1200" i="0" kern="1200" dirty="0">
                <a:solidFill>
                  <a:schemeClr val="tx1"/>
                </a:solidFill>
                <a:effectLst/>
                <a:latin typeface="Arial" panose="020B0604020202020204" pitchFamily="34" charset="0"/>
                <a:cs typeface="Arial" panose="020B0604020202020204" pitchFamily="34" charset="0"/>
              </a:rPr>
              <a:t>Läs vidare i</a:t>
            </a:r>
            <a:r>
              <a:rPr lang="sv-SE" i="0" baseline="0" dirty="0">
                <a:latin typeface="Arial" panose="020B0604020202020204" pitchFamily="34" charset="0"/>
                <a:cs typeface="Arial" panose="020B0604020202020204" pitchFamily="34" charset="0"/>
              </a:rPr>
              <a:t> </a:t>
            </a:r>
            <a:r>
              <a:rPr lang="sv-SE" baseline="0" dirty="0">
                <a:latin typeface="Arial" panose="020B0604020202020204" pitchFamily="34" charset="0"/>
                <a:cs typeface="Arial" panose="020B0604020202020204" pitchFamily="34" charset="0"/>
              </a:rPr>
              <a:t>skrivelsen 2017/18:282 </a:t>
            </a:r>
            <a:r>
              <a:rPr lang="sv-SE" sz="1200" i="1" kern="1200" dirty="0">
                <a:solidFill>
                  <a:schemeClr val="tx1"/>
                </a:solidFill>
                <a:effectLst/>
                <a:latin typeface="Arial" panose="020B0604020202020204" pitchFamily="34" charset="0"/>
                <a:cs typeface="Arial" panose="020B0604020202020204" pitchFamily="34" charset="0"/>
              </a:rPr>
              <a:t>Nystart för en stärkt minoritetspolitik</a:t>
            </a:r>
            <a:endParaRPr lang="sv-SE" sz="120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15</a:t>
            </a:fld>
            <a:endParaRPr lang="sv-SE"/>
          </a:p>
        </p:txBody>
      </p:sp>
    </p:spTree>
    <p:extLst>
      <p:ext uri="{BB962C8B-B14F-4D97-AF65-F5344CB8AC3E}">
        <p14:creationId xmlns:p14="http://schemas.microsoft.com/office/powerpoint/2010/main" val="3407432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indent="0">
              <a:buFont typeface="Arial" panose="020B0604020202020204" pitchFamily="34" charset="0"/>
              <a:buNone/>
            </a:pPr>
            <a:r>
              <a:rPr lang="sv-SE" dirty="0">
                <a:latin typeface="Arial" panose="020B0604020202020204" pitchFamily="34" charset="0"/>
                <a:cs typeface="Arial" panose="020B0604020202020204" pitchFamily="34" charset="0"/>
              </a:rPr>
              <a:t>I detta avsnitt presenteras de olika bestämmelserna i minoritetslagen.</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16</a:t>
            </a:fld>
            <a:endParaRPr lang="sv-S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19125" y="427038"/>
            <a:ext cx="5499100" cy="3436937"/>
          </a:xfrm>
        </p:spPr>
      </p:sp>
      <p:sp>
        <p:nvSpPr>
          <p:cNvPr id="3" name="Platshållare för anteckningar 2"/>
          <p:cNvSpPr>
            <a:spLocks noGrp="1"/>
          </p:cNvSpPr>
          <p:nvPr>
            <p:ph type="body" idx="1"/>
          </p:nvPr>
        </p:nvSpPr>
        <p:spPr>
          <a:xfrm>
            <a:off x="618784" y="4063219"/>
            <a:ext cx="5438140" cy="4466987"/>
          </a:xfrm>
        </p:spPr>
        <p:txBody>
          <a:bodyPr>
            <a:normAutofit/>
          </a:bodyPr>
          <a:lstStyle/>
          <a:p>
            <a:r>
              <a:rPr lang="sv-SE" dirty="0">
                <a:latin typeface="Arial" panose="020B0604020202020204" pitchFamily="34" charset="0"/>
                <a:cs typeface="Arial" panose="020B0604020202020204" pitchFamily="34" charset="0"/>
              </a:rPr>
              <a:t>Lagens allmänna bestämmelser omfattar paragraferna 3, 4 och 5 och gäller i hela landet och för samtliga fem nationella minoriteter och minoritetsspråk.</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3 § reglerar rätten till information</a:t>
            </a:r>
          </a:p>
          <a:p>
            <a:r>
              <a:rPr lang="sv-SE" dirty="0">
                <a:latin typeface="Arial" panose="020B0604020202020204" pitchFamily="34" charset="0"/>
                <a:cs typeface="Arial" panose="020B0604020202020204" pitchFamily="34" charset="0"/>
              </a:rPr>
              <a:t>4 § reglerar skyddet av språk och kulturell identitet</a:t>
            </a:r>
          </a:p>
          <a:p>
            <a:r>
              <a:rPr lang="sv-SE" dirty="0">
                <a:latin typeface="Arial" panose="020B0604020202020204" pitchFamily="34" charset="0"/>
                <a:cs typeface="Arial" panose="020B0604020202020204" pitchFamily="34" charset="0"/>
              </a:rPr>
              <a:t>5 § reglerar rätten till inflytande och delaktighet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17</a:t>
            </a:fld>
            <a:endParaRPr lang="sv-SE"/>
          </a:p>
        </p:txBody>
      </p:sp>
    </p:spTree>
    <p:extLst>
      <p:ext uri="{BB962C8B-B14F-4D97-AF65-F5344CB8AC3E}">
        <p14:creationId xmlns:p14="http://schemas.microsoft.com/office/powerpoint/2010/main" val="3028005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922463" y="211138"/>
            <a:ext cx="3338512" cy="2085975"/>
          </a:xfrm>
        </p:spPr>
      </p:sp>
      <p:sp>
        <p:nvSpPr>
          <p:cNvPr id="3" name="Platshållare för anteckningar 2"/>
          <p:cNvSpPr>
            <a:spLocks noGrp="1"/>
          </p:cNvSpPr>
          <p:nvPr>
            <p:ph type="body" idx="1"/>
          </p:nvPr>
        </p:nvSpPr>
        <p:spPr>
          <a:xfrm>
            <a:off x="338497" y="2359290"/>
            <a:ext cx="6264695" cy="7248545"/>
          </a:xfrm>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300" dirty="0">
                <a:latin typeface="Arial" panose="020B0604020202020204" pitchFamily="34" charset="0"/>
                <a:cs typeface="Arial" panose="020B0604020202020204" pitchFamily="34" charset="0"/>
              </a:rPr>
              <a:t>Minoritetslagen 3 § gäller för samtliga fem nationella minoriteter och i hela landet. </a:t>
            </a:r>
          </a:p>
          <a:p>
            <a:endParaRPr lang="sv-SE" sz="1300" dirty="0">
              <a:latin typeface="Arial" panose="020B0604020202020204" pitchFamily="34" charset="0"/>
              <a:cs typeface="Arial" panose="020B0604020202020204" pitchFamily="34" charset="0"/>
            </a:endParaRPr>
          </a:p>
          <a:p>
            <a:r>
              <a:rPr lang="sv-SE" sz="1300" dirty="0">
                <a:latin typeface="Arial" panose="020B0604020202020204" pitchFamily="34" charset="0"/>
                <a:cs typeface="Arial" panose="020B0604020202020204" pitchFamily="34" charset="0"/>
              </a:rPr>
              <a:t>Bestämmelsen om rätten till information innebär att:</a:t>
            </a:r>
          </a:p>
          <a:p>
            <a:pPr marL="171450" indent="-171450">
              <a:buFont typeface="Arial" panose="020B0604020202020204" pitchFamily="34" charset="0"/>
              <a:buChar char="•"/>
            </a:pPr>
            <a:r>
              <a:rPr lang="sv-SE" sz="1300" dirty="0">
                <a:latin typeface="Arial" panose="020B0604020202020204" pitchFamily="34" charset="0"/>
                <a:cs typeface="Arial" panose="020B0604020202020204" pitchFamily="34" charset="0"/>
              </a:rPr>
              <a:t>Samtliga kommuner och regioner har skyldighet att informera om nationella minoriteters rättigheter och det allmännas ansvar enligt lagen samt de föreskrifter som lagen hänvisar till.</a:t>
            </a:r>
          </a:p>
          <a:p>
            <a:pPr marL="171450" indent="-171450">
              <a:buFont typeface="Arial" panose="020B0604020202020204" pitchFamily="34" charset="0"/>
              <a:buChar char="•"/>
            </a:pPr>
            <a:r>
              <a:rPr lang="sv-SE" sz="1300" dirty="0">
                <a:latin typeface="Arial" panose="020B0604020202020204" pitchFamily="34" charset="0"/>
                <a:cs typeface="Arial" panose="020B0604020202020204" pitchFamily="34" charset="0"/>
              </a:rPr>
              <a:t>För statliga förvaltningsmyndigheter gäller detsamma om deras verksamhet är av betydelse för de nationella minoriteterna eller minoritetsspråken.</a:t>
            </a:r>
          </a:p>
          <a:p>
            <a:pPr marL="171450" indent="-171450">
              <a:buFontTx/>
              <a:buChar char="-"/>
            </a:pPr>
            <a:endParaRPr lang="sv-SE" sz="13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300" kern="1200" dirty="0">
                <a:solidFill>
                  <a:schemeClr val="tx1"/>
                </a:solidFill>
                <a:effectLst/>
                <a:latin typeface="Arial" panose="020B0604020202020204" pitchFamily="34" charset="0"/>
                <a:cs typeface="Arial" panose="020B0604020202020204" pitchFamily="34" charset="0"/>
              </a:rPr>
              <a:t>De föreskrifter eller lagar som minoritetslagen hänvisar till gäller 4 § bestämmelser enligt språklagen, 16 § gällande bestämmelser i rättsväsendet, 17 § om bestämmelser enligt skollagen om förskola och annan pedagogisk verksamhet och 18 § om bestämmelser i socialtjänstlagen om omvårdnad inom ramen för äldreomsorg. </a:t>
            </a:r>
          </a:p>
          <a:p>
            <a:endParaRPr lang="sv-SE" sz="1300" kern="1200" dirty="0">
              <a:solidFill>
                <a:schemeClr val="tx1"/>
              </a:solidFill>
              <a:effectLst/>
              <a:latin typeface="Arial" panose="020B0604020202020204" pitchFamily="34" charset="0"/>
              <a:cs typeface="Arial" panose="020B0604020202020204" pitchFamily="34" charset="0"/>
            </a:endParaRPr>
          </a:p>
          <a:p>
            <a:r>
              <a:rPr lang="sv-SE" sz="1300" kern="1200" dirty="0">
                <a:solidFill>
                  <a:schemeClr val="tx1"/>
                </a:solidFill>
                <a:effectLst/>
                <a:latin typeface="Arial" panose="020B0604020202020204" pitchFamily="34" charset="0"/>
                <a:cs typeface="Arial" panose="020B0604020202020204" pitchFamily="34" charset="0"/>
              </a:rPr>
              <a:t>För kommuner och </a:t>
            </a:r>
            <a:r>
              <a:rPr lang="sv-SE" sz="1300" strike="noStrike" kern="1200" dirty="0">
                <a:effectLst/>
                <a:latin typeface="Arial" panose="020B0604020202020204" pitchFamily="34" charset="0"/>
                <a:cs typeface="Arial" panose="020B0604020202020204" pitchFamily="34" charset="0"/>
              </a:rPr>
              <a:t>regioner</a:t>
            </a:r>
            <a:r>
              <a:rPr lang="sv-SE" sz="1300" strike="noStrike" kern="1200" dirty="0">
                <a:solidFill>
                  <a:srgbClr val="FF0000"/>
                </a:solidFill>
                <a:effectLst/>
                <a:latin typeface="Arial" panose="020B0604020202020204" pitchFamily="34" charset="0"/>
                <a:cs typeface="Arial" panose="020B0604020202020204" pitchFamily="34" charset="0"/>
              </a:rPr>
              <a:t> </a:t>
            </a:r>
            <a:r>
              <a:rPr lang="sv-SE" sz="1300" kern="1200" dirty="0">
                <a:solidFill>
                  <a:schemeClr val="tx1"/>
                </a:solidFill>
                <a:effectLst/>
                <a:latin typeface="Arial" panose="020B0604020202020204" pitchFamily="34" charset="0"/>
                <a:cs typeface="Arial" panose="020B0604020202020204" pitchFamily="34" charset="0"/>
              </a:rPr>
              <a:t>finns en ovillkorlig skyldighet att informera om nationella minoriteters rättigheter och det allmännas ansvar. För statliga förvaltningsmyndigheter gäller informationsskyldigheten om deras verksamhet är av betydelse för nationella minoriteter eller minoritetsspråken.</a:t>
            </a:r>
          </a:p>
          <a:p>
            <a:endParaRPr lang="sv-SE" sz="1300" kern="1200" dirty="0">
              <a:solidFill>
                <a:schemeClr val="tx1"/>
              </a:solidFill>
              <a:effectLst/>
              <a:latin typeface="Arial" panose="020B0604020202020204" pitchFamily="34" charset="0"/>
              <a:cs typeface="Arial" panose="020B0604020202020204" pitchFamily="34" charset="0"/>
            </a:endParaRPr>
          </a:p>
          <a:p>
            <a:r>
              <a:rPr lang="sv-SE" sz="1300" dirty="0">
                <a:latin typeface="Arial" panose="020B0604020202020204" pitchFamily="34" charset="0"/>
                <a:cs typeface="Arial" panose="020B0604020202020204" pitchFamily="34" charset="0"/>
              </a:rPr>
              <a:t>Det är främst två kategorier statliga förvaltningsmyndigheter som har verksamhet av betydelse:</a:t>
            </a:r>
          </a:p>
          <a:p>
            <a:pPr marL="0" indent="0">
              <a:buFontTx/>
              <a:buNone/>
            </a:pPr>
            <a:r>
              <a:rPr lang="sv-SE" sz="1300" dirty="0">
                <a:latin typeface="Arial" panose="020B0604020202020204" pitchFamily="34" charset="0"/>
                <a:cs typeface="Arial" panose="020B0604020202020204" pitchFamily="34" charset="0"/>
              </a:rPr>
              <a:t>1. Myndigheter som personer som tillhör nationella minoriteter regelbundet kan förväntas komma i kontakt med t.ex. Försäkringskassan, Skatteverket, Pensionsmyndigheten och länsstyrelserna.</a:t>
            </a:r>
          </a:p>
          <a:p>
            <a:pPr marL="0" indent="0">
              <a:buFontTx/>
              <a:buNone/>
            </a:pPr>
            <a:r>
              <a:rPr lang="sv-SE" sz="1300" dirty="0">
                <a:latin typeface="Arial" panose="020B0604020202020204" pitchFamily="34" charset="0"/>
                <a:cs typeface="Arial" panose="020B0604020202020204" pitchFamily="34" charset="0"/>
              </a:rPr>
              <a:t>2. Myndigheter med sektorsansvar inom områden som har betydelse för minoritetspolitiken, eller vars verksamhet annars är av betydelse för skyddet av de nationella minoriteternas rättigheter t.ex. Kulturrådet, Institutet för språk och folkminnen, Skolverket, Diskrimineringsombudsmannen, Myndigheten för ungdoms- och civilsamhällesfrågor, Inspektionen för vård och omsorg, Skolinspektionen, Justitiekanslern och Riksdagens ombudsmän.</a:t>
            </a:r>
          </a:p>
          <a:p>
            <a:pPr marL="0" indent="0">
              <a:buFontTx/>
              <a:buNone/>
            </a:pPr>
            <a:endParaRPr lang="sv-SE" sz="1300" dirty="0">
              <a:latin typeface="Arial" panose="020B0604020202020204" pitchFamily="34" charset="0"/>
              <a:cs typeface="Arial" panose="020B0604020202020204" pitchFamily="34" charset="0"/>
            </a:endParaRPr>
          </a:p>
          <a:p>
            <a:pPr marL="0" indent="0">
              <a:buFontTx/>
              <a:buNone/>
            </a:pPr>
            <a:r>
              <a:rPr lang="sv-SE" sz="1300" dirty="0">
                <a:latin typeface="Arial" panose="020B0604020202020204" pitchFamily="34" charset="0"/>
                <a:cs typeface="Arial" panose="020B0604020202020204" pitchFamily="34" charset="0"/>
              </a:rPr>
              <a:t>I lagen finns inte reglerat hur informationen ska lämnas utan det är upp till respektive kommun, region och statlig förvaltningsmyndighet att bedöma. Syftet med informationen är dock att individer som tillhör nationella minoriteter ska kunna tillvarata sina rättigheter.</a:t>
            </a:r>
          </a:p>
          <a:p>
            <a:pPr marL="0" indent="0">
              <a:buFontTx/>
              <a:buNone/>
            </a:pPr>
            <a:endParaRPr lang="sv-SE" sz="1300" dirty="0">
              <a:latin typeface="Arial" panose="020B0604020202020204" pitchFamily="34" charset="0"/>
              <a:cs typeface="Arial" panose="020B0604020202020204" pitchFamily="34" charset="0"/>
            </a:endParaRPr>
          </a:p>
          <a:p>
            <a:r>
              <a:rPr lang="sv-SE" sz="1300" dirty="0">
                <a:latin typeface="Arial" panose="020B0604020202020204" pitchFamily="34" charset="0"/>
                <a:cs typeface="Arial" panose="020B0604020202020204" pitchFamily="34" charset="0"/>
              </a:rPr>
              <a:t>I förarbeten till minoritetslagen (prop. 2008/09:158 </a:t>
            </a:r>
            <a:r>
              <a:rPr lang="sv-SE" sz="1300" i="1" dirty="0">
                <a:latin typeface="Arial" panose="020B0604020202020204" pitchFamily="34" charset="0"/>
                <a:cs typeface="Arial" panose="020B0604020202020204" pitchFamily="34" charset="0"/>
              </a:rPr>
              <a:t>Från erkännande till egenmakt)</a:t>
            </a:r>
            <a:r>
              <a:rPr lang="sv-SE" sz="1300" i="0" dirty="0">
                <a:latin typeface="Arial" panose="020B0604020202020204" pitchFamily="34" charset="0"/>
                <a:cs typeface="Arial" panose="020B0604020202020204" pitchFamily="34" charset="0"/>
              </a:rPr>
              <a:t> finns exempel på hur informationen kan lämnas och här ut</a:t>
            </a:r>
            <a:r>
              <a:rPr lang="sv-SE" sz="1300" dirty="0">
                <a:latin typeface="Arial" panose="020B0604020202020204" pitchFamily="34" charset="0"/>
                <a:cs typeface="Arial" panose="020B0604020202020204" pitchFamily="34" charset="0"/>
              </a:rPr>
              <a:t>talas också att informationen bör ges på nationella minoritetsspråk som kan väntas bli använda av enskilda i deras kontakter med myndigheten. </a:t>
            </a:r>
            <a:r>
              <a:rPr lang="sv-SE" altLang="sv-SE" sz="1300" dirty="0">
                <a:latin typeface="Arial" panose="020B0604020202020204" pitchFamily="34" charset="0"/>
                <a:cs typeface="Arial" panose="020B0604020202020204" pitchFamily="34" charset="0"/>
              </a:rPr>
              <a:t>Det ska var synligt var och hur man får tillgång till service på nationella minoritetsspråk </a:t>
            </a:r>
            <a:r>
              <a:rPr lang="sv-SE" altLang="sv-SE" sz="1300" dirty="0" err="1">
                <a:latin typeface="Arial" panose="020B0604020202020204" pitchFamily="34" charset="0"/>
                <a:cs typeface="Arial" panose="020B0604020202020204" pitchFamily="34" charset="0"/>
              </a:rPr>
              <a:t>t.ex</a:t>
            </a:r>
            <a:r>
              <a:rPr lang="sv-SE" altLang="sv-SE" sz="1300" dirty="0">
                <a:latin typeface="Arial" panose="020B0604020202020204" pitchFamily="34" charset="0"/>
                <a:cs typeface="Arial" panose="020B0604020202020204" pitchFamily="34" charset="0"/>
              </a:rPr>
              <a:t> på hemsidor, kommunfoajén, bibliotek m.m. </a:t>
            </a:r>
          </a:p>
          <a:p>
            <a:endParaRPr lang="sv-SE" sz="1300" dirty="0">
              <a:latin typeface="Arial" panose="020B0604020202020204" pitchFamily="34" charset="0"/>
              <a:cs typeface="Arial" panose="020B0604020202020204" pitchFamily="34" charset="0"/>
            </a:endParaRPr>
          </a:p>
          <a:p>
            <a:pPr>
              <a:defRPr/>
            </a:pPr>
            <a:r>
              <a:rPr lang="sv-SE" sz="1300" dirty="0">
                <a:latin typeface="Arial" panose="020B0604020202020204" pitchFamily="34" charset="0"/>
                <a:cs typeface="Arial" panose="020B0604020202020204" pitchFamily="34" charset="0"/>
              </a:rPr>
              <a:t>Bristande information om rättigheterna påverkar enskildas möjligheter att utnyttja sina rättigheter, och okunskap bland allmänheten bidrar till att den minoritetspolitiska reformen inte får avsedd effekt.</a:t>
            </a:r>
          </a:p>
          <a:p>
            <a:pPr>
              <a:defRPr/>
            </a:pPr>
            <a:endParaRPr lang="sv-SE" sz="1300" dirty="0">
              <a:latin typeface="Arial" panose="020B0604020202020204" pitchFamily="34" charset="0"/>
              <a:cs typeface="Arial" panose="020B0604020202020204" pitchFamily="34" charset="0"/>
            </a:endParaRPr>
          </a:p>
          <a:p>
            <a:r>
              <a:rPr lang="sv-SE" altLang="sv-SE" sz="1300" b="0" i="1" dirty="0">
                <a:latin typeface="Arial" panose="020B0604020202020204" pitchFamily="34" charset="0"/>
                <a:cs typeface="Arial" panose="020B0604020202020204" pitchFamily="34" charset="0"/>
              </a:rPr>
              <a:t>Förvaltningsmyndighet</a:t>
            </a:r>
            <a:r>
              <a:rPr lang="sv-SE" altLang="sv-SE" sz="1300" dirty="0">
                <a:latin typeface="Arial" panose="020B0604020202020204" pitchFamily="34" charset="0"/>
                <a:cs typeface="Arial" panose="020B0604020202020204" pitchFamily="34" charset="0"/>
              </a:rPr>
              <a:t> = </a:t>
            </a:r>
            <a:r>
              <a:rPr lang="sv-SE" sz="1300" kern="1200" dirty="0">
                <a:solidFill>
                  <a:schemeClr val="tx1"/>
                </a:solidFill>
                <a:effectLst/>
                <a:latin typeface="Arial" panose="020B0604020202020204" pitchFamily="34" charset="0"/>
                <a:cs typeface="Arial" panose="020B0604020202020204" pitchFamily="34" charset="0"/>
              </a:rPr>
              <a:t>som huvudregel de myndigheter vars uppgift är att sköta offentliga förvaltningsuppgifter. De verkställer den styrande maktens beslut. Det finns statliga och kommunala förvaltningsmyndigheter. Som förvaltningsmyndigheter räknas </a:t>
            </a:r>
            <a:r>
              <a:rPr lang="sv-SE" sz="1300" i="1" kern="1200" dirty="0">
                <a:solidFill>
                  <a:schemeClr val="tx1"/>
                </a:solidFill>
                <a:effectLst/>
                <a:latin typeface="Arial" panose="020B0604020202020204" pitchFamily="34" charset="0"/>
                <a:cs typeface="Arial" panose="020B0604020202020204" pitchFamily="34" charset="0"/>
              </a:rPr>
              <a:t>inte</a:t>
            </a:r>
            <a:r>
              <a:rPr lang="sv-SE" sz="1300" kern="1200" dirty="0">
                <a:solidFill>
                  <a:schemeClr val="tx1"/>
                </a:solidFill>
                <a:effectLst/>
                <a:latin typeface="Arial" panose="020B0604020202020204" pitchFamily="34" charset="0"/>
                <a:cs typeface="Arial" panose="020B0604020202020204" pitchFamily="34" charset="0"/>
              </a:rPr>
              <a:t> domstolarna, regeringen, riksdagen och de kommunala beslutande församlingarna </a:t>
            </a:r>
            <a:r>
              <a:rPr lang="sv-SE" sz="1300" b="0" kern="1200" dirty="0">
                <a:solidFill>
                  <a:schemeClr val="tx1"/>
                </a:solidFill>
                <a:effectLst/>
                <a:latin typeface="Arial" panose="020B0604020202020204" pitchFamily="34" charset="0"/>
                <a:cs typeface="Arial" panose="020B0604020202020204" pitchFamily="34" charset="0"/>
              </a:rPr>
              <a:t>(</a:t>
            </a:r>
            <a:r>
              <a:rPr lang="sv-SE" sz="1300" kern="1200" dirty="0">
                <a:solidFill>
                  <a:schemeClr val="tx1"/>
                </a:solidFill>
                <a:effectLst/>
                <a:latin typeface="Arial" panose="020B0604020202020204" pitchFamily="34" charset="0"/>
                <a:cs typeface="Arial" panose="020B0604020202020204" pitchFamily="34" charset="0"/>
              </a:rPr>
              <a:t>fullmäktige). </a:t>
            </a:r>
          </a:p>
          <a:p>
            <a:endParaRPr lang="sv-SE" sz="1300" u="none" kern="1200" dirty="0">
              <a:solidFill>
                <a:schemeClr val="tx1"/>
              </a:solidFill>
              <a:effectLst/>
              <a:latin typeface="Arial" panose="020B0604020202020204" pitchFamily="34" charset="0"/>
              <a:cs typeface="Arial" panose="020B0604020202020204" pitchFamily="34" charset="0"/>
            </a:endParaRPr>
          </a:p>
          <a:p>
            <a:r>
              <a:rPr lang="sv-SE" sz="1300" u="none" kern="1200" dirty="0">
                <a:solidFill>
                  <a:schemeClr val="tx1"/>
                </a:solidFill>
                <a:effectLst/>
                <a:latin typeface="Arial" panose="020B0604020202020204" pitchFamily="34" charset="0"/>
                <a:cs typeface="Arial" panose="020B0604020202020204" pitchFamily="34" charset="0"/>
              </a:rPr>
              <a:t>Läs vidare i p</a:t>
            </a:r>
            <a:r>
              <a:rPr lang="sv-SE" sz="1300" kern="1200" dirty="0">
                <a:solidFill>
                  <a:schemeClr val="tx1"/>
                </a:solidFill>
                <a:effectLst/>
                <a:latin typeface="Arial" panose="020B0604020202020204" pitchFamily="34" charset="0"/>
                <a:cs typeface="Arial" panose="020B0604020202020204" pitchFamily="34" charset="0"/>
              </a:rPr>
              <a:t>roposition 2016/17:180 </a:t>
            </a:r>
            <a:r>
              <a:rPr lang="sv-SE" sz="1300" i="1" kern="1200" dirty="0">
                <a:solidFill>
                  <a:schemeClr val="tx1"/>
                </a:solidFill>
                <a:effectLst/>
                <a:latin typeface="Arial" panose="020B0604020202020204" pitchFamily="34" charset="0"/>
                <a:cs typeface="Arial" panose="020B0604020202020204" pitchFamily="34" charset="0"/>
              </a:rPr>
              <a:t>En modern och rättssäker förvaltning – ny förvaltningslag </a:t>
            </a:r>
            <a:r>
              <a:rPr lang="sv-SE" sz="1300" kern="1200" dirty="0">
                <a:solidFill>
                  <a:schemeClr val="tx1"/>
                </a:solidFill>
                <a:effectLst/>
                <a:latin typeface="Arial" panose="020B0604020202020204" pitchFamily="34" charset="0"/>
                <a:cs typeface="Arial" panose="020B0604020202020204" pitchFamily="34" charset="0"/>
              </a:rPr>
              <a:t>s. 25 f och Strömberg/Lundell, Allmän förvaltningsrätt, 26:e upplagan, Liber 2014, s. 13 </a:t>
            </a:r>
            <a:r>
              <a:rPr lang="sv-SE" sz="1300" kern="1200" dirty="0" err="1">
                <a:solidFill>
                  <a:schemeClr val="tx1"/>
                </a:solidFill>
                <a:effectLst/>
                <a:latin typeface="Arial" panose="020B0604020202020204" pitchFamily="34" charset="0"/>
                <a:cs typeface="Arial" panose="020B0604020202020204" pitchFamily="34" charset="0"/>
              </a:rPr>
              <a:t>ff</a:t>
            </a:r>
            <a:br>
              <a:rPr lang="sv-SE" sz="1300" dirty="0">
                <a:latin typeface="Arial" panose="020B0604020202020204" pitchFamily="34" charset="0"/>
                <a:cs typeface="Arial" panose="020B0604020202020204" pitchFamily="34" charset="0"/>
              </a:rPr>
            </a:br>
            <a:r>
              <a:rPr lang="sv-SE" sz="1300" dirty="0">
                <a:latin typeface="Arial" panose="020B0604020202020204" pitchFamily="34" charset="0"/>
                <a:cs typeface="Arial" panose="020B0604020202020204" pitchFamily="34" charset="0"/>
              </a:rPr>
              <a:t>Läs vidare i p</a:t>
            </a:r>
            <a:r>
              <a:rPr lang="sv-SE" sz="1300" baseline="0" dirty="0">
                <a:latin typeface="Arial" panose="020B0604020202020204" pitchFamily="34" charset="0"/>
                <a:cs typeface="Arial" panose="020B0604020202020204" pitchFamily="34" charset="0"/>
              </a:rPr>
              <a:t>roposition 2017/18:199 </a:t>
            </a:r>
            <a:r>
              <a:rPr lang="sv-SE" sz="1300" i="1" kern="1200" dirty="0">
                <a:solidFill>
                  <a:schemeClr val="tx1"/>
                </a:solidFill>
                <a:effectLst/>
                <a:latin typeface="Arial" panose="020B0604020202020204" pitchFamily="34" charset="0"/>
                <a:cs typeface="Arial" panose="020B0604020202020204" pitchFamily="34" charset="0"/>
              </a:rPr>
              <a:t>En stärkt minoritetspolitik</a:t>
            </a:r>
            <a:endParaRPr lang="sv-SE" sz="120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18</a:t>
            </a:fld>
            <a:endParaRPr lang="sv-SE"/>
          </a:p>
        </p:txBody>
      </p:sp>
    </p:spTree>
    <p:extLst>
      <p:ext uri="{BB962C8B-B14F-4D97-AF65-F5344CB8AC3E}">
        <p14:creationId xmlns:p14="http://schemas.microsoft.com/office/powerpoint/2010/main" val="2946869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dirty="0">
                <a:latin typeface="Arial" panose="020B0604020202020204" pitchFamily="34" charset="0"/>
                <a:cs typeface="Arial" panose="020B0604020202020204" pitchFamily="34" charset="0"/>
              </a:rPr>
              <a:t>Här finns möjlighet att diskutera vidare och byta erfarenheter</a:t>
            </a:r>
            <a:r>
              <a:rPr lang="sv-SE" dirty="0"/>
              <a: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19</a:t>
            </a:fld>
            <a:endParaRPr lang="sv-SE"/>
          </a:p>
        </p:txBody>
      </p:sp>
    </p:spTree>
    <p:extLst>
      <p:ext uri="{BB962C8B-B14F-4D97-AF65-F5344CB8AC3E}">
        <p14:creationId xmlns:p14="http://schemas.microsoft.com/office/powerpoint/2010/main" val="2219647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014413" y="246063"/>
            <a:ext cx="4551362" cy="2844800"/>
          </a:xfrm>
        </p:spPr>
      </p:sp>
      <p:sp>
        <p:nvSpPr>
          <p:cNvPr id="3" name="Platshållare för anteckningar 2"/>
          <p:cNvSpPr>
            <a:spLocks noGrp="1"/>
          </p:cNvSpPr>
          <p:nvPr>
            <p:ph type="body" idx="1"/>
          </p:nvPr>
        </p:nvSpPr>
        <p:spPr>
          <a:xfrm>
            <a:off x="518517" y="3343139"/>
            <a:ext cx="5868651" cy="5580620"/>
          </a:xfrm>
        </p:spPr>
        <p:txBody>
          <a:bodyPr>
            <a:normAutofit/>
          </a:bodyPr>
          <a:lstStyle/>
          <a:p>
            <a:r>
              <a:rPr lang="sv-SE" dirty="0">
                <a:latin typeface="Arial" panose="020B0604020202020204" pitchFamily="34" charset="0"/>
                <a:cs typeface="Arial" panose="020B0604020202020204" pitchFamily="34" charset="0"/>
              </a:rPr>
              <a:t>Presentationen börjar med en kort bakgrund till Sveriges minoritetspolitik och minoritetslagen</a:t>
            </a:r>
            <a:r>
              <a:rPr lang="sv-SE" dirty="0"/>
              <a: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a:t>
            </a:fld>
            <a:endParaRPr lang="sv-SE"/>
          </a:p>
        </p:txBody>
      </p:sp>
    </p:spTree>
    <p:extLst>
      <p:ext uri="{BB962C8B-B14F-4D97-AF65-F5344CB8AC3E}">
        <p14:creationId xmlns:p14="http://schemas.microsoft.com/office/powerpoint/2010/main" val="2666137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74625"/>
            <a:ext cx="3843338" cy="2401888"/>
          </a:xfrm>
        </p:spPr>
      </p:sp>
      <p:sp>
        <p:nvSpPr>
          <p:cNvPr id="3" name="Platshållare för anteckningar 2"/>
          <p:cNvSpPr>
            <a:spLocks noGrp="1"/>
          </p:cNvSpPr>
          <p:nvPr>
            <p:ph type="body" idx="1"/>
          </p:nvPr>
        </p:nvSpPr>
        <p:spPr>
          <a:xfrm>
            <a:off x="266489" y="2731071"/>
            <a:ext cx="6228691" cy="6984776"/>
          </a:xfrm>
        </p:spPr>
        <p:txBody>
          <a:bodyPr>
            <a:noAutofit/>
          </a:bodyPr>
          <a:lstStyle/>
          <a:p>
            <a:pPr>
              <a:defRPr/>
            </a:pPr>
            <a:r>
              <a:rPr lang="sv-SE" dirty="0">
                <a:latin typeface="Arial" panose="020B0604020202020204" pitchFamily="34" charset="0"/>
                <a:cs typeface="Arial" panose="020B0604020202020204" pitchFamily="34" charset="0"/>
              </a:rPr>
              <a:t>Minoritetslagen 4 § gäller för samtliga fem nationella minoriteter och minoritetsspråk samt i hela landet. </a:t>
            </a:r>
          </a:p>
          <a:p>
            <a:pPr>
              <a:defRPr/>
            </a:pPr>
            <a:endParaRPr lang="sv-SE" dirty="0">
              <a:latin typeface="Arial" panose="020B0604020202020204" pitchFamily="34" charset="0"/>
              <a:cs typeface="Arial" panose="020B0604020202020204" pitchFamily="34" charset="0"/>
            </a:endParaRPr>
          </a:p>
          <a:p>
            <a:pPr>
              <a:defRPr/>
            </a:pPr>
            <a:r>
              <a:rPr lang="sv-SE" dirty="0">
                <a:latin typeface="Arial" panose="020B0604020202020204" pitchFamily="34" charset="0"/>
                <a:cs typeface="Arial" panose="020B0604020202020204" pitchFamily="34" charset="0"/>
              </a:rPr>
              <a:t>Att få tala sitt eget språk och värna om sin kultur är inget privilegium för nationella minoriteter, det är en rättighet.</a:t>
            </a:r>
          </a:p>
          <a:p>
            <a:pPr>
              <a:defRPr/>
            </a:pPr>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I propositionen 2008/09:158, </a:t>
            </a:r>
            <a:r>
              <a:rPr lang="sv-SE" i="1" dirty="0">
                <a:latin typeface="Arial" panose="020B0604020202020204" pitchFamily="34" charset="0"/>
                <a:cs typeface="Arial" panose="020B0604020202020204" pitchFamily="34" charset="0"/>
              </a:rPr>
              <a:t>Från erkännande till egenmakt</a:t>
            </a:r>
            <a:r>
              <a:rPr lang="sv-SE" dirty="0">
                <a:latin typeface="Arial" panose="020B0604020202020204" pitchFamily="34" charset="0"/>
                <a:cs typeface="Arial" panose="020B0604020202020204" pitchFamily="34" charset="0"/>
              </a:rPr>
              <a:t> ges följande beskrivning. Ett aktivt främjande av de nationella minoritetsspråken innebär dels ett synliggörande av lagens möjligheter att nyttja minoritetsspråken, dels att personer som arbetar på myndigheter och som möter allmänheten medvetandegörs om de lagstadgade rättigheterna att använda minoritetsspråk. För att aktivt främjande ska komma till stånd bör personalen därför ha kunskap om lagen om nationella minoriteter och minoritetsspråk. Ett aktivt främjande kan bestå av medvetet arbete på lokal nivå där man i t.ex. kommunal verksamhet lyfter fram nationella minoriteters behov i olika sammanhang. Genom att anordna seminarier eller informationsträffar för kommunalt anställda eller för den breda allmänheten kan kunskaperna om nationella minoriteter öka.</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Ett led i arbetet med att främja nationella minoritetsspråkens bevarande kan vara att arbeta medvetet med konsekvensanalyser. I beredningen av frågor som berör nationella minoriteter bör eventuella konsekvenser redovisas. Ett sådant arbetssätt synliggör nationella minoriteters behov. </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Enligt </a:t>
            </a:r>
            <a:r>
              <a:rPr lang="sv-SE" i="1" dirty="0">
                <a:latin typeface="Arial" panose="020B0604020202020204" pitchFamily="34" charset="0"/>
                <a:cs typeface="Arial" panose="020B0604020202020204" pitchFamily="34" charset="0"/>
              </a:rPr>
              <a:t>Språklagen i praktiken – en vägledning från Språkrådet</a:t>
            </a:r>
            <a:r>
              <a:rPr lang="sv-SE" dirty="0">
                <a:latin typeface="Arial" panose="020B0604020202020204" pitchFamily="34" charset="0"/>
                <a:cs typeface="Arial" panose="020B0604020202020204" pitchFamily="34" charset="0"/>
              </a:rPr>
              <a:t> är synliggörande av nationella minoritetsspråken ett sätt att främja. Det som är gemensamt för de fem nationella minoritetsspråken är att språken är i behov av aktivt stöd från samhället för att leva vidare i Sverige. Synlighet kan till exempel handla om att översätta grundläggande information om myndighetens verksamhet, de mest efterfrågade blanketterna eller information som särskilt berör minoriteterna. Verka för att synliggöra språken på vägskyltar och andra skyltar på och i offentliga byggnader och lokaler, särskilt på de geografiska platser där språken har en stark förankring. Ytterligare ett sätt att synliggöra nationella minoriteter är offentlig flaggning.</a:t>
            </a:r>
            <a:r>
              <a:rPr lang="sv-SE" baseline="0" dirty="0">
                <a:latin typeface="Arial" panose="020B0604020202020204" pitchFamily="34" charset="0"/>
                <a:cs typeface="Arial" panose="020B0604020202020204" pitchFamily="34" charset="0"/>
              </a:rPr>
              <a:t> Fyra av de nationella minoriteterna har egen högtidsdag och flagga. Den judiska minoriteten har ingen specifik flagga eller högtidsdag. </a:t>
            </a:r>
            <a:r>
              <a:rPr lang="sv-SE" dirty="0">
                <a:latin typeface="Arial" panose="020B0604020202020204" pitchFamily="34" charset="0"/>
                <a:cs typeface="Arial" panose="020B0604020202020204" pitchFamily="34" charset="0"/>
              </a:rPr>
              <a:t>Synliggörande handlar också om att värdera meriter i minoritetsspråk högt vid rekryteringar och att ha med minoritetsperspektivet i samhällsplanering och politiska beslut.</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Att skydda nationella minoritetsspråk innebär först och främst att en myndighet eller en kommun inte får förbjuda eller försvåra användandet av minoritetsspråken. Det är exempelvis inte tillåtet att förbjuda personal att tala sitt modersmål under raster på arbetsplatsen eller förbjuda elever att tala sitt modersmål på skolgården. Det gäller inte bara nationella minoritetsspråk utan även andra språk.</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Barn som tillhör nationella minoriteter har ett behov av att få utveckla sin egna minoritetskulturella identitet och det egna minoritetsspråket. En sådan utveckling ska beaktas särskilt när beslut fattas som kan komma att påverka barn. Det kan röra sig om placering av barn i förskola, modersmålsundervisning, tillgång till litteratur i och på de nationella språken i bibliotek eller beslut om kulturverksamhet. Det kan också handla om att barn som omhändertas av socialtjänsten familjehems placeras i en familj där barnets språk och kultur är en naturlig del. </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Denna bestämmelse bygger på Sveriges åtaganden enligt Europarådets ramkonvention, språkstadgan och FN:s barnkonvention.</a:t>
            </a:r>
          </a:p>
          <a:p>
            <a:pPr>
              <a:defRPr/>
            </a:pPr>
            <a:endParaRPr lang="sv-SE" b="0" i="1" dirty="0">
              <a:latin typeface="Arial" panose="020B0604020202020204" pitchFamily="34" charset="0"/>
              <a:cs typeface="Arial" panose="020B0604020202020204" pitchFamily="34" charset="0"/>
            </a:endParaRPr>
          </a:p>
          <a:p>
            <a:pPr>
              <a:defRPr/>
            </a:pPr>
            <a:r>
              <a:rPr lang="sv-SE" b="0" i="1" dirty="0">
                <a:latin typeface="Arial" panose="020B0604020202020204" pitchFamily="34" charset="0"/>
                <a:cs typeface="Arial" panose="020B0604020202020204" pitchFamily="34" charset="0"/>
              </a:rPr>
              <a:t>Det allmänna </a:t>
            </a:r>
            <a:r>
              <a:rPr lang="sv-SE" dirty="0">
                <a:latin typeface="Arial" panose="020B0604020202020204" pitchFamily="34" charset="0"/>
                <a:cs typeface="Arial" panose="020B0604020202020204" pitchFamily="34" charset="0"/>
              </a:rPr>
              <a:t>= offentlig verksamhet som utövas genom staten, kommunerna och regionerna.</a:t>
            </a:r>
          </a:p>
          <a:p>
            <a:pPr>
              <a:defRPr/>
            </a:pPr>
            <a:endParaRPr lang="sv-SE" dirty="0">
              <a:latin typeface="Arial" panose="020B0604020202020204" pitchFamily="34" charset="0"/>
              <a:cs typeface="Arial" panose="020B0604020202020204" pitchFamily="34" charset="0"/>
            </a:endParaRPr>
          </a:p>
          <a:p>
            <a:pPr>
              <a:defRPr/>
            </a:pPr>
            <a:r>
              <a:rPr lang="sv-SE" dirty="0">
                <a:latin typeface="Arial" panose="020B0604020202020204" pitchFamily="34" charset="0"/>
                <a:cs typeface="Arial" panose="020B0604020202020204" pitchFamily="34" charset="0"/>
              </a:rPr>
              <a:t>Med </a:t>
            </a:r>
            <a:r>
              <a:rPr lang="sv-SE" b="0" i="1" dirty="0">
                <a:latin typeface="Arial" panose="020B0604020202020204" pitchFamily="34" charset="0"/>
                <a:cs typeface="Arial" panose="020B0604020202020204" pitchFamily="34" charset="0"/>
              </a:rPr>
              <a:t>främja</a:t>
            </a:r>
            <a:r>
              <a:rPr lang="sv-SE" dirty="0">
                <a:latin typeface="Arial" panose="020B0604020202020204" pitchFamily="34" charset="0"/>
                <a:cs typeface="Arial" panose="020B0604020202020204" pitchFamily="34" charset="0"/>
              </a:rPr>
              <a:t> avses att det allmänna genom aktiva åtgärder och handlingar ska stödja språkens och kulturernas fortlevnad.</a:t>
            </a:r>
          </a:p>
          <a:p>
            <a:pPr>
              <a:defRPr/>
            </a:pP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2008/09:158 </a:t>
            </a:r>
            <a:r>
              <a:rPr lang="sv-SE" i="1" baseline="0" dirty="0">
                <a:latin typeface="Arial" panose="020B0604020202020204" pitchFamily="34" charset="0"/>
                <a:cs typeface="Arial" panose="020B0604020202020204" pitchFamily="34" charset="0"/>
              </a:rPr>
              <a:t>Från erkännande till egenmakt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0" baseline="0" dirty="0">
                <a:latin typeface="Arial" panose="020B0604020202020204" pitchFamily="34" charset="0"/>
                <a:cs typeface="Arial" panose="020B0604020202020204" pitchFamily="34" charset="0"/>
              </a:rPr>
              <a:t>Läs vidare i proposition </a:t>
            </a:r>
            <a:r>
              <a:rPr lang="sv-SE" baseline="0" dirty="0">
                <a:latin typeface="Arial" panose="020B0604020202020204" pitchFamily="34" charset="0"/>
                <a:cs typeface="Arial" panose="020B0604020202020204" pitchFamily="34" charset="0"/>
              </a:rPr>
              <a:t>2017/18:199 </a:t>
            </a:r>
            <a:r>
              <a:rPr lang="sv-SE" i="1" kern="1200" dirty="0">
                <a:solidFill>
                  <a:schemeClr val="tx1"/>
                </a:solidFill>
                <a:effectLst/>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kern="1200" dirty="0">
                <a:solidFill>
                  <a:schemeClr val="tx1"/>
                </a:solidFill>
                <a:effectLst/>
                <a:latin typeface="Arial" panose="020B0604020202020204" pitchFamily="34" charset="0"/>
                <a:cs typeface="Arial" panose="020B0604020202020204" pitchFamily="34" charset="0"/>
              </a:rPr>
              <a:t>På minoritet.se finns </a:t>
            </a:r>
            <a:r>
              <a:rPr lang="sv-SE" dirty="0">
                <a:hlinkClick r:id="rId3"/>
              </a:rPr>
              <a:t>Animationer om minoriteternas högtidsdagar - Minoritet.se</a:t>
            </a:r>
            <a:br>
              <a:rPr lang="sv-SE" b="1" i="1" kern="1200" dirty="0">
                <a:solidFill>
                  <a:schemeClr val="tx1"/>
                </a:solidFill>
                <a:effectLst/>
                <a:latin typeface="Arial" panose="020B0604020202020204" pitchFamily="34" charset="0"/>
                <a:cs typeface="Arial" panose="020B0604020202020204" pitchFamily="34" charset="0"/>
              </a:rPr>
            </a:br>
            <a:r>
              <a:rPr lang="sv-SE" b="0" i="0" kern="1200" dirty="0">
                <a:solidFill>
                  <a:schemeClr val="tx1"/>
                </a:solidFill>
                <a:effectLst/>
                <a:latin typeface="Arial" panose="020B0604020202020204" pitchFamily="34" charset="0"/>
                <a:cs typeface="Arial" panose="020B0604020202020204" pitchFamily="34" charset="0"/>
              </a:rPr>
              <a:t>På Institutet för språk och folkminnens hemsida finns</a:t>
            </a:r>
            <a:r>
              <a:rPr lang="sv-SE" b="0" i="0" kern="1200" dirty="0">
                <a:solidFill>
                  <a:srgbClr val="222222"/>
                </a:solidFill>
                <a:effectLst/>
                <a:latin typeface="source sans pro" panose="020B0503030403020204" pitchFamily="34" charset="0"/>
                <a:cs typeface="Arial" panose="020B0604020202020204" pitchFamily="34" charset="0"/>
              </a:rPr>
              <a:t> en</a:t>
            </a:r>
            <a:r>
              <a:rPr lang="sv-SE" b="0" i="0" dirty="0">
                <a:solidFill>
                  <a:srgbClr val="222222"/>
                </a:solidFill>
                <a:effectLst/>
                <a:latin typeface="source sans pro" panose="020B0503030403020204" pitchFamily="34" charset="0"/>
              </a:rPr>
              <a:t> vägledning om hur språklagen ska tolkas och tillämpas i offentlig verksamhet </a:t>
            </a:r>
            <a:r>
              <a:rPr lang="sv-SE" dirty="0">
                <a:hlinkClick r:id="rId4"/>
              </a:rPr>
              <a:t>Språklagen i praktiken | Institutet för språk och folkminnen (isof.se)</a:t>
            </a:r>
            <a:endParaRPr lang="sv-SE" i="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20</a:t>
            </a:fld>
            <a:endParaRPr lang="sv-SE" dirty="0"/>
          </a:p>
        </p:txBody>
      </p:sp>
    </p:spTree>
    <p:extLst>
      <p:ext uri="{BB962C8B-B14F-4D97-AF65-F5344CB8AC3E}">
        <p14:creationId xmlns:p14="http://schemas.microsoft.com/office/powerpoint/2010/main" val="3319578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54038" y="463550"/>
            <a:ext cx="5462587" cy="3413125"/>
          </a:xfrm>
        </p:spPr>
      </p:sp>
      <p:sp>
        <p:nvSpPr>
          <p:cNvPr id="3" name="Platshållare för anteckningar 2"/>
          <p:cNvSpPr>
            <a:spLocks noGrp="1"/>
          </p:cNvSpPr>
          <p:nvPr>
            <p:ph type="body" idx="1"/>
          </p:nvPr>
        </p:nvSpPr>
        <p:spPr>
          <a:xfrm>
            <a:off x="679768" y="4207235"/>
            <a:ext cx="5438140" cy="4466987"/>
          </a:xfrm>
        </p:spPr>
        <p:txBody>
          <a:bodyPr>
            <a:normAutofit/>
          </a:bodyPr>
          <a:lstStyle/>
          <a:p>
            <a:r>
              <a:rPr lang="sv-SE" dirty="0">
                <a:latin typeface="Arial" panose="020B0604020202020204" pitchFamily="34" charset="0"/>
                <a:cs typeface="Arial" panose="020B0604020202020204" pitchFamily="34" charset="0"/>
              </a:rPr>
              <a:t>Här finns möjlighet att diskutera vidare och byta erfarenheter.</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21</a:t>
            </a:fld>
            <a:endParaRPr lang="sv-SE"/>
          </a:p>
        </p:txBody>
      </p:sp>
    </p:spTree>
    <p:extLst>
      <p:ext uri="{BB962C8B-B14F-4D97-AF65-F5344CB8AC3E}">
        <p14:creationId xmlns:p14="http://schemas.microsoft.com/office/powerpoint/2010/main" val="3186462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62100" y="211138"/>
            <a:ext cx="3662363" cy="2289175"/>
          </a:xfrm>
        </p:spPr>
      </p:sp>
      <p:sp>
        <p:nvSpPr>
          <p:cNvPr id="3" name="Platshållare för anteckningar 2"/>
          <p:cNvSpPr>
            <a:spLocks noGrp="1"/>
          </p:cNvSpPr>
          <p:nvPr>
            <p:ph type="body" idx="1"/>
          </p:nvPr>
        </p:nvSpPr>
        <p:spPr>
          <a:xfrm>
            <a:off x="338497" y="2695067"/>
            <a:ext cx="6192688" cy="6733516"/>
          </a:xfrm>
        </p:spPr>
        <p:txBody>
          <a:bodyPr>
            <a:normAutofit fontScale="85000" lnSpcReduction="20000"/>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latin typeface="Arial" panose="020B0604020202020204" pitchFamily="34" charset="0"/>
                <a:cs typeface="Arial" panose="020B0604020202020204" pitchFamily="34" charset="0"/>
              </a:rPr>
              <a:t>Minoritetslagens 5 § gäller för samtliga fem nationella minoriteter och i hela landet.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latin typeface="Arial" panose="020B0604020202020204" pitchFamily="34" charset="0"/>
                <a:cs typeface="Arial" panose="020B0604020202020204" pitchFamily="34" charset="0"/>
              </a:rPr>
              <a:t>Samråd är en grundbult i Europarådets syn på minoritetsfrågorna och delaktighet är en grundprincip i minoritetskonventionerna. Det innebär att minoritetspolitiken </a:t>
            </a:r>
            <a:r>
              <a:rPr lang="sv-SE" sz="1200" b="0" dirty="0">
                <a:latin typeface="Arial" panose="020B0604020202020204" pitchFamily="34" charset="0"/>
                <a:cs typeface="Arial" panose="020B0604020202020204" pitchFamily="34" charset="0"/>
              </a:rPr>
              <a:t>ska bedrivas </a:t>
            </a:r>
            <a:r>
              <a:rPr lang="sv-SE" sz="1200" dirty="0">
                <a:latin typeface="Arial" panose="020B0604020202020204" pitchFamily="34" charset="0"/>
                <a:cs typeface="Arial" panose="020B0604020202020204" pitchFamily="34" charset="0"/>
              </a:rPr>
              <a:t>tillsammans med minoriteterna, inte för eller åt dem. (Ramkonventionen (Art. 15) och Språkstadgan (Art. 7.4)).</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latin typeface="Arial" panose="020B0604020202020204" pitchFamily="34" charset="0"/>
                <a:cs typeface="Arial" panose="020B0604020202020204" pitchFamily="34" charset="0"/>
              </a:rPr>
              <a:t>Förvaltningsmyndigheter bör inte enbart samråda med representanter som är utsedda av föreningar som företräder nationella minoriteter, utan även med personer som tillhör</a:t>
            </a:r>
            <a:r>
              <a:rPr lang="sv-SE" sz="1200" baseline="0" dirty="0">
                <a:latin typeface="Arial" panose="020B0604020202020204" pitchFamily="34" charset="0"/>
                <a:cs typeface="Arial" panose="020B0604020202020204" pitchFamily="34" charset="0"/>
              </a:rPr>
              <a:t> nationella minoriteter men som inte är organiserade inom föreningslivet.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aseline="0" dirty="0">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Det centrala för samrådsförfarandet är</a:t>
            </a:r>
            <a:r>
              <a:rPr lang="sv-SE" sz="1200" b="1" i="0" u="none" strike="noStrike" kern="1200" baseline="0" dirty="0">
                <a:solidFill>
                  <a:schemeClr val="tx1"/>
                </a:solidFill>
                <a:latin typeface="Arial" panose="020B0604020202020204" pitchFamily="34" charset="0"/>
                <a:cs typeface="Arial" panose="020B0604020202020204" pitchFamily="34" charset="0"/>
              </a:rPr>
              <a:t> </a:t>
            </a:r>
            <a:r>
              <a:rPr lang="sv-SE" sz="1200" b="0" i="0" u="none" strike="noStrike" kern="1200" baseline="0" dirty="0">
                <a:solidFill>
                  <a:schemeClr val="tx1"/>
                </a:solidFill>
                <a:latin typeface="Arial" panose="020B0604020202020204" pitchFamily="34" charset="0"/>
                <a:cs typeface="Arial" panose="020B0604020202020204" pitchFamily="34" charset="0"/>
              </a:rPr>
              <a:t>att nationella minoriteters synpunkter verkligen ska kunna beaktas i myndigheternas beslutsfattande. Det innebär att myndigheter ska samråda med nationella minoriteter i ett skede där det fortfarande är möjligt att påverka ett kommande beslut. I kravet på dialog ligger en skyldighet för myndigheter att vinnlägga sig om att skapa former för samråd som gynnar ett ömsesidigt, jämbördigt och förtroendefullt meningsutbyte. Därigenom tydliggörs att det inte är tillräckligt att myndigheter endast informerar nationella minoriteter om beslut eller åtgärder. Ledning har hämtats från den europeiska koden för idéburna organisationers medverkan i beslutsprocessen (om den europeiska koden, se proposition 2017/18:199 </a:t>
            </a:r>
            <a:r>
              <a:rPr lang="sv-SE" sz="1200" b="0" i="1" u="none" strike="noStrike" kern="1200" baseline="0" dirty="0">
                <a:solidFill>
                  <a:schemeClr val="tx1"/>
                </a:solidFill>
                <a:latin typeface="Arial" panose="020B0604020202020204" pitchFamily="34" charset="0"/>
                <a:cs typeface="Arial" panose="020B0604020202020204" pitchFamily="34" charset="0"/>
              </a:rPr>
              <a:t>En stärkt minoritetspolitik </a:t>
            </a:r>
            <a:r>
              <a:rPr lang="sv-SE" sz="1200" b="0" i="0" u="none" strike="noStrike" kern="1200" baseline="0" dirty="0">
                <a:solidFill>
                  <a:schemeClr val="tx1"/>
                </a:solidFill>
                <a:latin typeface="Arial" panose="020B0604020202020204" pitchFamily="34" charset="0"/>
                <a:cs typeface="Arial" panose="020B0604020202020204" pitchFamily="34" charset="0"/>
              </a:rPr>
              <a:t>avsnitt 8.2). </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Frågor där det är särskilt viktigt att fånga in minoriteternas behov och synpunkter är bl.a. områden som rör förskola, skola, ungdomsfrågor, äldreomsorg, bibliotek och annan kulturverksamhet, </a:t>
            </a:r>
            <a:r>
              <a:rPr lang="sv-SE" sz="1200" b="0" i="0" u="none" strike="noStrike" kern="1200" baseline="0" dirty="0" err="1">
                <a:solidFill>
                  <a:schemeClr val="tx1"/>
                </a:solidFill>
                <a:latin typeface="Arial" panose="020B0604020202020204" pitchFamily="34" charset="0"/>
                <a:cs typeface="Arial" panose="020B0604020202020204" pitchFamily="34" charset="0"/>
              </a:rPr>
              <a:t>d.v.s</a:t>
            </a:r>
            <a:r>
              <a:rPr lang="sv-SE" sz="1200" b="0" i="0" u="none" strike="noStrike" kern="1200" baseline="0" dirty="0">
                <a:solidFill>
                  <a:schemeClr val="tx1"/>
                </a:solidFill>
                <a:latin typeface="Arial" panose="020B0604020202020204" pitchFamily="34" charset="0"/>
                <a:cs typeface="Arial" panose="020B0604020202020204" pitchFamily="34" charset="0"/>
              </a:rPr>
              <a:t> områden där kommunen har vissa skyldigheter i förhållande till medborgarna. Nationella minoriteter bör engageras och ges möjlighet att påverka i frågor som rör användandet av ekonomiska resurser avsatt för minoritetspolitiska åtgärder.</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I kravet på struktur ligger en skyldighet för myndigheterna att ha en planering för samråden. Det behöver vara tydligt vad syftet med samrådet är och vad som förväntas av deltagarna. Att hitta rätt målgrupp för samrådet är en annan viktig beståndsdel. Deltagarna behöver i god tid få del av underlag till samråden för att kunna delta på jämlika villkor. Som har berörts ovan är det också viktigt att reflektera över när i beslutsprocessen samrådet bör äga rum. Vidare är det viktigt att det finns rutiner kring uppföljning och återkoppling till nationella minoriteter.</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Läs vidare i proposition 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Arial" panose="020B0604020202020204" pitchFamily="34" charset="0"/>
              <a:cs typeface="Arial" panose="020B0604020202020204" pitchFamily="34" charset="0"/>
            </a:endParaRPr>
          </a:p>
          <a:p>
            <a:pPr algn="l"/>
            <a:r>
              <a:rPr lang="sv-SE" sz="1200" dirty="0">
                <a:latin typeface="Arial" panose="020B0604020202020204" pitchFamily="34" charset="0"/>
                <a:cs typeface="Arial" panose="020B0604020202020204" pitchFamily="34" charset="0"/>
              </a:rPr>
              <a:t>Lagen om konsultation i frågor som rör det samiska folket</a:t>
            </a:r>
            <a:r>
              <a:rPr lang="sv-SE" b="0" dirty="0">
                <a:solidFill>
                  <a:srgbClr val="232322"/>
                </a:solidFill>
                <a:effectLst/>
                <a:latin typeface="Georgia" panose="02040502050405020303" pitchFamily="18" charset="0"/>
              </a:rPr>
              <a:t> trädde i kraft den 1 mars 2022. I ett första skede berördes statliga myndigheter och från den 1 mars 2024 även kommuner och regioner. </a:t>
            </a:r>
            <a:r>
              <a:rPr lang="sv-SE" b="0" i="0" dirty="0">
                <a:solidFill>
                  <a:srgbClr val="232322"/>
                </a:solidFill>
                <a:effectLst/>
                <a:latin typeface="Georgia" panose="02040502050405020303" pitchFamily="18" charset="0"/>
              </a:rPr>
              <a:t>Syftet med lagen är att säkerställa samers rätt till delaktighet i beslutsprocesser på alla nivåer i samhället och att stärka samernas inflytande i frågor som särskilt berör dem. Konsultationen ökar samernas möjlighet att bidra med kunskap i frågor och visa på beslutets konsekvenser för samernas del. Konsultationer kan även bidra till att förbättra beslutsunderlag och belysa de handlingsalternativ som finns.</a:t>
            </a:r>
          </a:p>
          <a:p>
            <a:pPr algn="l"/>
            <a:endParaRPr lang="sv-SE" b="0" i="0" dirty="0">
              <a:solidFill>
                <a:srgbClr val="232322"/>
              </a:solidFill>
              <a:effectLst/>
              <a:latin typeface="Georgia" panose="02040502050405020303" pitchFamily="18" charset="0"/>
            </a:endParaRPr>
          </a:p>
          <a:p>
            <a:pPr algn="l"/>
            <a:r>
              <a:rPr lang="sv-SE" b="0" i="0" dirty="0">
                <a:solidFill>
                  <a:srgbClr val="232322"/>
                </a:solidFill>
                <a:effectLst/>
                <a:latin typeface="Georgia" panose="02040502050405020303" pitchFamily="18" charset="0"/>
              </a:rPr>
              <a:t>Om samråd och konsultation: </a:t>
            </a:r>
          </a:p>
          <a:p>
            <a:pPr algn="l"/>
            <a:endParaRPr lang="sv-SE" b="0" i="0" dirty="0">
              <a:solidFill>
                <a:srgbClr val="232322"/>
              </a:solidFill>
              <a:effectLst/>
              <a:latin typeface="Georgia" panose="02040502050405020303" pitchFamily="18" charset="0"/>
            </a:endParaRPr>
          </a:p>
          <a:p>
            <a:pPr algn="l"/>
            <a:r>
              <a:rPr lang="sv-SE" b="0" i="0" dirty="0">
                <a:solidFill>
                  <a:srgbClr val="232322"/>
                </a:solidFill>
                <a:effectLst/>
                <a:latin typeface="Georgia" panose="02040502050405020303" pitchFamily="18" charset="0"/>
              </a:rPr>
              <a:t>I förarbetena till konsultationslagen framgår att samråd och konsultationer kan samordnas, men en formkraven för konsultation måste beaktas och det behöver tydliggöras vad som är samråd respektive konsultation.</a:t>
            </a:r>
          </a:p>
          <a:p>
            <a:pPr algn="l"/>
            <a:endParaRPr lang="sv-SE" b="0" i="0" dirty="0">
              <a:solidFill>
                <a:srgbClr val="232322"/>
              </a:solidFill>
              <a:effectLst/>
              <a:latin typeface="Georgia" panose="02040502050405020303" pitchFamily="18" charset="0"/>
            </a:endParaRPr>
          </a:p>
          <a:p>
            <a:pPr algn="l"/>
            <a:r>
              <a:rPr lang="sv-SE" b="0" i="0" dirty="0">
                <a:solidFill>
                  <a:srgbClr val="232322"/>
                </a:solidFill>
                <a:effectLst/>
                <a:latin typeface="Georgia" panose="02040502050405020303" pitchFamily="18" charset="0"/>
              </a:rPr>
              <a:t>Samrådsförfaranden och andra liknande förfaranden ska, enligt förarbetena, så långt som möjligt samordnas med konsultationer. </a:t>
            </a:r>
            <a:r>
              <a:rPr lang="sv-SE" sz="1200" b="0" i="1" kern="1200" dirty="0">
                <a:solidFill>
                  <a:schemeClr val="tx1"/>
                </a:solidFill>
                <a:effectLst/>
                <a:latin typeface="Arial" panose="020B0604020202020204" pitchFamily="34" charset="0"/>
                <a:cs typeface="Arial" panose="020B0604020202020204" pitchFamily="34" charset="0"/>
              </a:rPr>
              <a:t> </a:t>
            </a:r>
            <a:r>
              <a:rPr lang="sv-SE" sz="1200" dirty="0">
                <a:latin typeface="Arial" panose="020B0604020202020204" pitchFamily="34" charset="0"/>
                <a:cs typeface="Arial" panose="020B0604020202020204" pitchFamily="34" charset="0"/>
              </a:rPr>
              <a:t>Läs vidare här </a:t>
            </a:r>
            <a:r>
              <a:rPr lang="sv-SE" dirty="0">
                <a:hlinkClick r:id="rId3"/>
              </a:rPr>
              <a:t>Konsultation med Sametinget - Sametinget</a:t>
            </a:r>
            <a:endParaRPr lang="sv-SE" sz="120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22</a:t>
            </a:fld>
            <a:endParaRPr lang="sv-SE"/>
          </a:p>
        </p:txBody>
      </p:sp>
    </p:spTree>
    <p:extLst>
      <p:ext uri="{BB962C8B-B14F-4D97-AF65-F5344CB8AC3E}">
        <p14:creationId xmlns:p14="http://schemas.microsoft.com/office/powerpoint/2010/main" val="416668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211138"/>
            <a:ext cx="3878263" cy="2424112"/>
          </a:xfrm>
        </p:spPr>
      </p:sp>
      <p:sp>
        <p:nvSpPr>
          <p:cNvPr id="3" name="Platshållare för anteckningar 2"/>
          <p:cNvSpPr>
            <a:spLocks noGrp="1"/>
          </p:cNvSpPr>
          <p:nvPr>
            <p:ph type="body" idx="1"/>
          </p:nvPr>
        </p:nvSpPr>
        <p:spPr>
          <a:xfrm>
            <a:off x="266489" y="2767075"/>
            <a:ext cx="6264696" cy="705678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Den 1 januari 2020 blev FN:s konvention om barnets rättigheter svensk lag (Lagen (2018:1197) om Förenta nationernas konvention om barnets rättigheter). </a:t>
            </a:r>
            <a:endParaRPr lang="sv-SE" dirty="0">
              <a:effectLst/>
              <a:latin typeface="Arial" panose="020B0604020202020204" pitchFamily="34" charset="0"/>
              <a:cs typeface="Arial" panose="020B0604020202020204" pitchFamily="34" charset="0"/>
            </a:endParaRP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Minoritetslagens 5 a § </a:t>
            </a:r>
            <a:r>
              <a:rPr lang="sv-SE" dirty="0">
                <a:latin typeface="Arial" panose="020B0604020202020204" pitchFamily="34" charset="0"/>
                <a:cs typeface="Arial" panose="020B0604020202020204" pitchFamily="34" charset="0"/>
              </a:rPr>
              <a:t>s</a:t>
            </a:r>
            <a:r>
              <a:rPr lang="sv-SE" sz="1200" b="0" i="0" u="none" strike="noStrike" kern="1200" baseline="0" dirty="0">
                <a:solidFill>
                  <a:schemeClr val="tx1"/>
                </a:solidFill>
                <a:latin typeface="Arial" panose="020B0604020202020204" pitchFamily="34" charset="0"/>
                <a:cs typeface="Arial" panose="020B0604020202020204" pitchFamily="34" charset="0"/>
              </a:rPr>
              <a:t>yftar till att öka barns och ungas möjligheter till inflytande i frågor som berör dem. Bestämmelsen innebär att förvaltningsmyndigheter bl.a. behöver ta hänsyn till att barn och unga i mindre utsträckning än tidigare är organiserade genom föreningar och därför behöver överväga alternativ till de sedvanliga formerna för samråd. Det kan ske genom att de unga söks upp i sin egen miljö, t.ex. i skolan, på fritidsgårdar, i idrottsföreningar eller sociala medier.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2008/09:158 </a:t>
            </a:r>
            <a:r>
              <a:rPr lang="sv-SE" i="1" baseline="0" dirty="0">
                <a:latin typeface="Arial" panose="020B0604020202020204" pitchFamily="34" charset="0"/>
                <a:cs typeface="Arial" panose="020B0604020202020204" pitchFamily="34" charset="0"/>
              </a:rPr>
              <a:t>Från erkännande till egenmakt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0" baseline="0"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2017/18:199 </a:t>
            </a:r>
            <a:r>
              <a:rPr lang="sv-SE" i="1" kern="1200" dirty="0">
                <a:solidFill>
                  <a:schemeClr val="tx1"/>
                </a:solidFill>
                <a:effectLst/>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kern="1200" dirty="0">
                <a:solidFill>
                  <a:schemeClr val="tx1"/>
                </a:solidFill>
                <a:effectLst/>
                <a:latin typeface="Arial" panose="020B0604020202020204" pitchFamily="34" charset="0"/>
                <a:cs typeface="Arial" panose="020B0604020202020204" pitchFamily="34" charset="0"/>
              </a:rPr>
              <a:t>Metodstöd och vägledningar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0" kern="1200" dirty="0">
                <a:solidFill>
                  <a:schemeClr val="tx1"/>
                </a:solidFill>
                <a:effectLst/>
                <a:latin typeface="Arial" panose="020B0604020202020204" pitchFamily="34" charset="0"/>
                <a:cs typeface="Arial" panose="020B0604020202020204" pitchFamily="34" charset="0"/>
              </a:rPr>
              <a:t>MUCF* och Sametinget </a:t>
            </a:r>
            <a:r>
              <a:rPr lang="sv-SE" dirty="0">
                <a:hlinkClick r:id="rId3"/>
              </a:rPr>
              <a:t>Inflytande och delaktighet - Minoritet.se</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Arial" panose="020B0604020202020204" pitchFamily="34" charset="0"/>
                <a:cs typeface="Arial" panose="020B0604020202020204" pitchFamily="34" charset="0"/>
              </a:rPr>
              <a:t>Barnombudsmannen </a:t>
            </a:r>
            <a:r>
              <a:rPr lang="sv-SE" dirty="0">
                <a:hlinkClick r:id="rId4"/>
              </a:rPr>
              <a:t>Barns delaktighet och inflytande - Barnombudsmannen</a:t>
            </a:r>
            <a:r>
              <a:rPr lang="sv-SE" dirty="0">
                <a:effectLst/>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effectLst/>
                <a:latin typeface="Arial" panose="020B0604020202020204" pitchFamily="34" charset="0"/>
                <a:cs typeface="Arial" panose="020B0604020202020204" pitchFamily="34" charset="0"/>
              </a:rPr>
              <a:t>Myndigheten för ungdoms- och civilsamhällesfrågor </a:t>
            </a:r>
            <a:r>
              <a:rPr lang="sv-SE" dirty="0">
                <a:hlinkClick r:id="rId5"/>
              </a:rPr>
              <a:t>Vägledning för att ge barn och unga nationella minoriteter inflytande | MUCF</a:t>
            </a:r>
            <a:endParaRPr lang="sv-SE" b="1"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dirty="0">
                <a:solidFill>
                  <a:prstClr val="black">
                    <a:lumMod val="75000"/>
                    <a:lumOff val="25000"/>
                  </a:prstClr>
                </a:solidFill>
                <a:effectLst/>
                <a:latin typeface="Arial" panose="020B0604020202020204" pitchFamily="34" charset="0"/>
                <a:cs typeface="Arial" panose="020B0604020202020204" pitchFamily="34" charset="0"/>
              </a:rPr>
              <a:t>Kungliga biblioteket </a:t>
            </a:r>
            <a:r>
              <a:rPr lang="sv-SE" sz="1200" dirty="0">
                <a:hlinkClick r:id="rId6"/>
              </a:rPr>
              <a:t>Ringar på vattnet – Metodstöd för samråd med barn och unga tillhörande de nationella minoritetsgrupperna – </a:t>
            </a:r>
            <a:r>
              <a:rPr lang="sv-SE" sz="1200" dirty="0" err="1">
                <a:hlinkClick r:id="rId6"/>
              </a:rPr>
              <a:t>Digiteket</a:t>
            </a: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 Länsstyrelsen i Stockholms län och Sametinget utarbetade metodstödet.</a:t>
            </a:r>
            <a:endParaRPr lang="sv-SE" sz="1800" dirty="0">
              <a:effectLst/>
              <a:latin typeface="Times New Roman" panose="02020603050405020304" pitchFamily="18"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23</a:t>
            </a:fld>
            <a:endParaRPr lang="sv-SE"/>
          </a:p>
        </p:txBody>
      </p:sp>
    </p:spTree>
    <p:extLst>
      <p:ext uri="{BB962C8B-B14F-4D97-AF65-F5344CB8AC3E}">
        <p14:creationId xmlns:p14="http://schemas.microsoft.com/office/powerpoint/2010/main" val="4275274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211138"/>
            <a:ext cx="3878263" cy="2424112"/>
          </a:xfrm>
        </p:spPr>
      </p:sp>
      <p:sp>
        <p:nvSpPr>
          <p:cNvPr id="3" name="Platshållare för anteckningar 2"/>
          <p:cNvSpPr>
            <a:spLocks noGrp="1"/>
          </p:cNvSpPr>
          <p:nvPr>
            <p:ph type="body" idx="1"/>
          </p:nvPr>
        </p:nvSpPr>
        <p:spPr>
          <a:xfrm>
            <a:off x="266489" y="2767075"/>
            <a:ext cx="6264696" cy="7056784"/>
          </a:xfrm>
        </p:spPr>
        <p:txBody>
          <a:bodyPr/>
          <a:lstStyle/>
          <a:p>
            <a:r>
              <a:rPr lang="sv-SE" sz="1200" b="0" i="0" u="none" strike="noStrike" kern="1200" baseline="0" dirty="0">
                <a:solidFill>
                  <a:schemeClr val="tx1"/>
                </a:solidFill>
                <a:latin typeface="Arial" panose="020B0604020202020204" pitchFamily="34" charset="0"/>
                <a:cs typeface="Arial" panose="020B0604020202020204" pitchFamily="34" charset="0"/>
              </a:rPr>
              <a:t>Utifrån minoritetslagens 5 b § är samtliga kommuner och regioner skyldiga att anta mål och riktlinjer för sitt minoritetspolitiska arbete. Med minoritetspolitiskt arbete avses verksamhet som motiveras av de skyldigheter och det ansvar som kommuner och regioner har enligt minoritetslagen och de föreskrifter som lagen hänvisar till. För kommuner kan även verksamhet som motiveras av skollagens bestämmelser om modersmål ingå.</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Exempel på områden där mål och riktlinjer kan antas är kultur, förskola, skola samt vård- och omsorg. De kan även antas i förhållande till allmänna bestämmelser i minoritetslagen, så som informationsskyldigheten i 3 §, skyldigheten att främja språk och kultur i 4 § och skyldigheten att samråda och ge möjlighet till annat inflytande i 5 §. Kommuner och regioner som ingår i förvaltningsområdena för finska, meänkieli och samiska kan anta mål och riktlinjer i förhållande till de särskilda skyldigheter som gäller där. </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Skyldigheten innebär att kommuner och regioner aktivt ska ta ställning till hur det minoritetspolitiska arbetet ska bedrivas och att det ska framgå av någon form av styrdokument. Företrädesvis kan dessa mål och riktlinjer integreras i andra styrdokument som rör mänskliga rättigheter och demokratifrågor, exempelvis handlingsplaner. Ett annat sätt kan vara att målen och riktlinjerna integreras i ordinarie styrdokument, såsom verksamhetsplaner. Det finns dock inget som hindrar att separata handlingsplaner och styrdokument upprättas för det minoritetspolitiska arbetet. Innehållet i dokumenten får anpassas efter lokala förhållanden. Utformningen bör ske i samråd med de nationella minoriteterna.</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Skyldigheten att anta mål och riktlinjer förenas med en skyldighet för kommuner och regioner att på begäran lämna uppgift till uppföljningsmyndighet om vilka mål och riktlinjer de har antagit för sin minoritetspolitiska verksamhet.</a:t>
            </a: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Arial" panose="020B0604020202020204" pitchFamily="34" charset="0"/>
                <a:cs typeface="Arial" panose="020B0604020202020204" pitchFamily="34" charset="0"/>
              </a:rPr>
              <a:t>Då </a:t>
            </a:r>
            <a:r>
              <a:rPr lang="sv-SE" sz="1200" b="0" kern="1200" dirty="0">
                <a:solidFill>
                  <a:schemeClr val="tx1"/>
                </a:solidFill>
                <a:effectLst/>
                <a:latin typeface="Arial" panose="020B0604020202020204" pitchFamily="34" charset="0"/>
                <a:cs typeface="Arial" panose="020B0604020202020204" pitchFamily="34" charset="0"/>
              </a:rPr>
              <a:t>antagning av mål och riktlinjer är en ny obligatorisk uppgift som avser samtliga kommuner och regioner sker en ekonomisk kompensation genom en höjning av det generella statsbidraget under utgiftsområde </a:t>
            </a:r>
            <a:r>
              <a:rPr lang="sv-SE" sz="1200" b="0" i="1" kern="1200" dirty="0">
                <a:solidFill>
                  <a:schemeClr val="tx1"/>
                </a:solidFill>
                <a:effectLst/>
                <a:latin typeface="Arial" panose="020B0604020202020204" pitchFamily="34" charset="0"/>
                <a:cs typeface="Arial" panose="020B0604020202020204" pitchFamily="34" charset="0"/>
              </a:rPr>
              <a:t>25 Allmänna bidrag till kommuner</a:t>
            </a:r>
            <a:r>
              <a:rPr lang="sv-SE" sz="1200" b="0" kern="1200" dirty="0">
                <a:solidFill>
                  <a:schemeClr val="tx1"/>
                </a:solidFill>
                <a:effectLst/>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2008/09:158 </a:t>
            </a:r>
            <a:r>
              <a:rPr lang="sv-SE" i="1" baseline="0" dirty="0">
                <a:latin typeface="Arial" panose="020B0604020202020204" pitchFamily="34" charset="0"/>
                <a:cs typeface="Arial" panose="020B0604020202020204" pitchFamily="34" charset="0"/>
              </a:rPr>
              <a:t>Från erkännande till egenmakt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0" baseline="0"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2017/18:199 </a:t>
            </a:r>
            <a:r>
              <a:rPr lang="sv-SE" i="1" kern="1200" dirty="0">
                <a:solidFill>
                  <a:schemeClr val="tx1"/>
                </a:solidFill>
                <a:effectLst/>
                <a:latin typeface="Arial" panose="020B0604020202020204" pitchFamily="34" charset="0"/>
                <a:cs typeface="Arial" panose="020B0604020202020204" pitchFamily="34" charset="0"/>
              </a:rPr>
              <a:t>En stärkt minoritetspolitik</a:t>
            </a:r>
            <a:br>
              <a:rPr lang="sv-SE" i="1" kern="1200" dirty="0">
                <a:solidFill>
                  <a:schemeClr val="tx1"/>
                </a:solidFill>
                <a:effectLst/>
                <a:latin typeface="Arial" panose="020B0604020202020204" pitchFamily="34" charset="0"/>
                <a:cs typeface="Arial" panose="020B0604020202020204" pitchFamily="34" charset="0"/>
              </a:rPr>
            </a:br>
            <a:endParaRPr lang="sv-SE" i="1"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kern="1200" dirty="0">
                <a:solidFill>
                  <a:schemeClr val="tx1"/>
                </a:solidFill>
                <a:effectLst/>
                <a:latin typeface="Arial" panose="020B0604020202020204" pitchFamily="34" charset="0"/>
                <a:cs typeface="Arial" panose="020B0604020202020204" pitchFamily="34" charset="0"/>
              </a:rPr>
              <a:t>Metodstöd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0" kern="1200" dirty="0">
                <a:solidFill>
                  <a:schemeClr val="tx1"/>
                </a:solidFill>
                <a:effectLst/>
                <a:latin typeface="Arial" panose="020B0604020202020204" pitchFamily="34" charset="0"/>
                <a:cs typeface="Arial" panose="020B0604020202020204" pitchFamily="34" charset="0"/>
              </a:rPr>
              <a:t>MUCF * och Sametinget </a:t>
            </a:r>
            <a:r>
              <a:rPr lang="sv-SE" dirty="0">
                <a:hlinkClick r:id="rId3"/>
              </a:rPr>
              <a:t>Mål och riktlinjer - Minoritet.se</a:t>
            </a:r>
            <a:br>
              <a:rPr lang="sv-SE" dirty="0"/>
            </a:br>
            <a:br>
              <a:rPr lang="sv-SE" dirty="0"/>
            </a:br>
            <a:r>
              <a:rPr lang="sv-SE" dirty="0"/>
              <a:t>* Länsstyrelsen i Stockholms län och Sametinget utarbetade metodstödet.</a:t>
            </a:r>
            <a:endParaRPr lang="sv-SE" i="1" dirty="0">
              <a:effectLst/>
              <a:latin typeface="+mn-lt"/>
              <a:cs typeface="Arial" panose="020B0604020202020204" pitchFamily="34" charset="0"/>
            </a:endParaRPr>
          </a:p>
          <a:p>
            <a:endParaRPr lang="sv-SE" dirty="0"/>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24</a:t>
            </a:fld>
            <a:endParaRPr lang="sv-SE"/>
          </a:p>
        </p:txBody>
      </p:sp>
    </p:spTree>
    <p:extLst>
      <p:ext uri="{BB962C8B-B14F-4D97-AF65-F5344CB8AC3E}">
        <p14:creationId xmlns:p14="http://schemas.microsoft.com/office/powerpoint/2010/main" val="3250352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90550" y="355600"/>
            <a:ext cx="5697538" cy="3560763"/>
          </a:xfrm>
        </p:spPr>
      </p:sp>
      <p:sp>
        <p:nvSpPr>
          <p:cNvPr id="3" name="Platshållare för anteckningar 2"/>
          <p:cNvSpPr>
            <a:spLocks noGrp="1"/>
          </p:cNvSpPr>
          <p:nvPr>
            <p:ph type="body" idx="1"/>
          </p:nvPr>
        </p:nvSpPr>
        <p:spPr>
          <a:xfrm>
            <a:off x="679073" y="4171231"/>
            <a:ext cx="5438140" cy="4466987"/>
          </a:xfrm>
        </p:spPr>
        <p:txBody>
          <a:bodyPr/>
          <a:lstStyle/>
          <a:p>
            <a:r>
              <a:rPr lang="sv-SE" dirty="0">
                <a:latin typeface="Arial" panose="020B0604020202020204" pitchFamily="34" charset="0"/>
                <a:cs typeface="Arial" panose="020B0604020202020204" pitchFamily="34" charset="0"/>
              </a:rPr>
              <a:t>Här finns möjlighet att diskutera vidare och byta erfarenheter.</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25</a:t>
            </a:fld>
            <a:endParaRPr lang="sv-SE"/>
          </a:p>
        </p:txBody>
      </p:sp>
    </p:spTree>
    <p:extLst>
      <p:ext uri="{BB962C8B-B14F-4D97-AF65-F5344CB8AC3E}">
        <p14:creationId xmlns:p14="http://schemas.microsoft.com/office/powerpoint/2010/main" val="12895098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887538" y="211138"/>
            <a:ext cx="3408362" cy="2130425"/>
          </a:xfrm>
        </p:spPr>
      </p:sp>
      <p:sp>
        <p:nvSpPr>
          <p:cNvPr id="3" name="Platshållare för anteckningar 2"/>
          <p:cNvSpPr>
            <a:spLocks noGrp="1"/>
          </p:cNvSpPr>
          <p:nvPr>
            <p:ph type="body" idx="1"/>
          </p:nvPr>
        </p:nvSpPr>
        <p:spPr>
          <a:xfrm>
            <a:off x="302493" y="2551051"/>
            <a:ext cx="6156684" cy="6012668"/>
          </a:xfrm>
        </p:spPr>
        <p:txBody>
          <a:bodyPr/>
          <a:lstStyle/>
          <a:p>
            <a:r>
              <a:rPr lang="sv-SE" dirty="0">
                <a:latin typeface="Arial" panose="020B0604020202020204" pitchFamily="34" charset="0"/>
                <a:cs typeface="Arial" panose="020B0604020202020204" pitchFamily="34" charset="0"/>
              </a:rPr>
              <a:t>Lagens</a:t>
            </a:r>
            <a:r>
              <a:rPr lang="sv-SE" baseline="0" dirty="0">
                <a:latin typeface="Arial" panose="020B0604020202020204" pitchFamily="34" charset="0"/>
                <a:cs typeface="Arial" panose="020B0604020202020204" pitchFamily="34" charset="0"/>
              </a:rPr>
              <a:t> förstärkta skydd gäller för finska, meänkieli och samiska i förvaltningsområden för dessa minoritetsspråk.</a:t>
            </a:r>
          </a:p>
          <a:p>
            <a:endParaRPr lang="sv-SE" baseline="0" dirty="0">
              <a:latin typeface="Arial" panose="020B0604020202020204" pitchFamily="34" charset="0"/>
              <a:cs typeface="Arial" panose="020B0604020202020204" pitchFamily="34" charset="0"/>
            </a:endParaRPr>
          </a:p>
          <a:p>
            <a:r>
              <a:rPr lang="sv-SE" baseline="0" dirty="0">
                <a:latin typeface="Arial" panose="020B0604020202020204" pitchFamily="34" charset="0"/>
                <a:cs typeface="Arial" panose="020B0604020202020204" pitchFamily="34" charset="0"/>
              </a:rPr>
              <a:t>Det förstärkta skyddet omfattar bland annat att: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enskilda har rätt att använda språken vid muntliga och skriftliga kontakter med myndigheter i enskilt ärende där myndigheten är beslutsfattare,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myndigheten är skyldig att ge muntligt svar på samma språk samt att på begäran ge en skriftlig översättning av beslut och motivering,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förvaltningsmyndigheter ska verka för att det finns tillgång till personal med kunskaper i minoritetsspråken,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kommunerna har särskilda skyldigheter att anordna förskola helt eller till väsentlig del på minoritetsspråken om någon i förvaltningsområdet önskar detta. Vårdnadshavare ska tillfrågas om de önskar plats i sådan förskola,</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kommunerna har särskilda skyldigheter att anordna äldreomsorg helt eller till väsentlig del på minoritetsspråken (samtliga minoritetsspråk om det finns språkkunnig personal) samt kulturerna om någon i förvaltningsområdet önskar detta. Den som söker bistånd ska informeras om denna rätt.</a:t>
            </a:r>
          </a:p>
          <a:p>
            <a:pPr>
              <a:buFontTx/>
              <a:buNone/>
            </a:pP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2008/09:158 </a:t>
            </a:r>
            <a:r>
              <a:rPr lang="sv-SE" i="1" baseline="0" dirty="0">
                <a:latin typeface="Arial" panose="020B0604020202020204" pitchFamily="34" charset="0"/>
                <a:cs typeface="Arial" panose="020B0604020202020204" pitchFamily="34" charset="0"/>
              </a:rPr>
              <a:t>Från erkännande till egenmakt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0" baseline="0" dirty="0">
                <a:latin typeface="Arial" panose="020B0604020202020204" pitchFamily="34" charset="0"/>
                <a:cs typeface="Arial" panose="020B0604020202020204" pitchFamily="34" charset="0"/>
              </a:rPr>
              <a:t>Läs vidare i </a:t>
            </a:r>
            <a:r>
              <a:rPr lang="sv-SE" baseline="0" dirty="0">
                <a:latin typeface="Arial" panose="020B0604020202020204" pitchFamily="34" charset="0"/>
                <a:cs typeface="Arial" panose="020B0604020202020204" pitchFamily="34" charset="0"/>
              </a:rPr>
              <a:t>proposition 2017/18:199 </a:t>
            </a:r>
            <a:r>
              <a:rPr lang="sv-SE" i="1" kern="1200" dirty="0">
                <a:solidFill>
                  <a:schemeClr val="tx1"/>
                </a:solidFill>
                <a:effectLst/>
                <a:latin typeface="Arial" panose="020B0604020202020204" pitchFamily="34" charset="0"/>
                <a:cs typeface="Arial" panose="020B0604020202020204" pitchFamily="34" charset="0"/>
              </a:rPr>
              <a:t>En stärkt minoritetspolitik</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26</a:t>
            </a:fld>
            <a:endParaRPr lang="sv-SE"/>
          </a:p>
        </p:txBody>
      </p:sp>
    </p:spTree>
    <p:extLst>
      <p:ext uri="{BB962C8B-B14F-4D97-AF65-F5344CB8AC3E}">
        <p14:creationId xmlns:p14="http://schemas.microsoft.com/office/powerpoint/2010/main" val="492570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Arial" panose="020B0604020202020204" pitchFamily="34" charset="0"/>
                <a:cs typeface="Arial" panose="020B0604020202020204" pitchFamily="34" charset="0"/>
              </a:rPr>
              <a:t>I minoritetslagen 6 §</a:t>
            </a:r>
            <a:r>
              <a:rPr lang="sv-SE" baseline="0" dirty="0">
                <a:latin typeface="Arial" panose="020B0604020202020204" pitchFamily="34" charset="0"/>
                <a:cs typeface="Arial" panose="020B0604020202020204" pitchFamily="34" charset="0"/>
              </a:rPr>
              <a:t> anges att vissa områden i landet ska vara förvaltningsområden för finska, meänkieli och samiska. </a:t>
            </a:r>
          </a:p>
          <a:p>
            <a:endParaRPr lang="sv-SE" baseline="0" dirty="0">
              <a:latin typeface="Arial" panose="020B0604020202020204" pitchFamily="34" charset="0"/>
              <a:cs typeface="Arial" panose="020B0604020202020204" pitchFamily="34" charset="0"/>
            </a:endParaRPr>
          </a:p>
          <a:p>
            <a:r>
              <a:rPr lang="sv-SE" baseline="0" dirty="0">
                <a:latin typeface="Arial" panose="020B0604020202020204" pitchFamily="34" charset="0"/>
                <a:cs typeface="Arial" panose="020B0604020202020204" pitchFamily="34" charset="0"/>
              </a:rPr>
              <a:t>Utifrån 7 § kan kommuner ansöka frivilligt om anslutning till förvaltningsområden. Kommuner som anslutits frivilligt står omnämnda i bilaga till minoritetsförordningen. </a:t>
            </a:r>
          </a:p>
          <a:p>
            <a:endParaRPr lang="sv-SE" baseline="0" dirty="0">
              <a:latin typeface="Arial" panose="020B0604020202020204" pitchFamily="34" charset="0"/>
              <a:cs typeface="Arial" panose="020B0604020202020204" pitchFamily="34" charset="0"/>
            </a:endParaRPr>
          </a:p>
          <a:p>
            <a:r>
              <a:rPr lang="sv-SE" b="0" dirty="0">
                <a:latin typeface="Arial" panose="020B0604020202020204" pitchFamily="34" charset="0"/>
                <a:cs typeface="Arial" panose="020B0604020202020204" pitchFamily="34" charset="0"/>
              </a:rPr>
              <a:t>Fram till 2010 omfattades förvaltningsområdet för finska av 5 kommuner, det samiska 4 och meänkieli 5. Totalt ingick 7 kommuner och ett landsting, samtliga i Norrbotten, i de tre förvaltningsområdena.</a:t>
            </a:r>
          </a:p>
          <a:p>
            <a:endParaRPr lang="sv-SE"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latin typeface="Arial" panose="020B0604020202020204" pitchFamily="34" charset="0"/>
                <a:cs typeface="Arial" panose="020B0604020202020204" pitchFamily="34" charset="0"/>
              </a:rPr>
              <a:t>När minoritetslagen trädde i kraft 2010 ingick 38 kommuner och 7 landsting i förvaltningsområdena:</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23 kommuner i förvaltningsområdet för finska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5 kommuner i förvaltningsområdet för meänkieli</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17 kommuner i förvaltningsområdet för samiska </a:t>
            </a:r>
          </a:p>
          <a:p>
            <a:pPr>
              <a:buFontTx/>
              <a:buNone/>
            </a:pPr>
            <a:endParaRPr lang="sv-SE" dirty="0">
              <a:latin typeface="Arial" panose="020B0604020202020204" pitchFamily="34" charset="0"/>
              <a:cs typeface="Arial" panose="020B0604020202020204" pitchFamily="34" charset="0"/>
            </a:endParaRPr>
          </a:p>
          <a:p>
            <a:pPr>
              <a:buFontTx/>
              <a:buNone/>
            </a:pPr>
            <a:r>
              <a:rPr lang="sv-SE" b="0" dirty="0">
                <a:latin typeface="Arial" panose="020B0604020202020204" pitchFamily="34" charset="0"/>
                <a:cs typeface="Arial" panose="020B0604020202020204" pitchFamily="34" charset="0"/>
              </a:rPr>
              <a:t>Från 2026 ingår 85 kommuner och 15 regioner i förvaltningsområdena: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baseline="0" dirty="0">
                <a:latin typeface="Arial" panose="020B0604020202020204" pitchFamily="34" charset="0"/>
                <a:cs typeface="Arial" panose="020B0604020202020204" pitchFamily="34" charset="0"/>
              </a:rPr>
              <a:t>66 kommuner i förvaltningsområdet för finska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baseline="0" dirty="0">
                <a:latin typeface="Arial" panose="020B0604020202020204" pitchFamily="34" charset="0"/>
                <a:cs typeface="Arial" panose="020B0604020202020204" pitchFamily="34" charset="0"/>
              </a:rPr>
              <a:t>9 i förvaltningsområdet för meänkieli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dirty="0">
                <a:latin typeface="Arial" panose="020B0604020202020204" pitchFamily="34" charset="0"/>
                <a:cs typeface="Arial" panose="020B0604020202020204" pitchFamily="34" charset="0"/>
              </a:rPr>
              <a:t>27 </a:t>
            </a:r>
            <a:r>
              <a:rPr lang="sv-SE" b="0" i="0" baseline="0" dirty="0">
                <a:latin typeface="Arial" panose="020B0604020202020204" pitchFamily="34" charset="0"/>
                <a:cs typeface="Arial" panose="020B0604020202020204" pitchFamily="34" charset="0"/>
              </a:rPr>
              <a:t>i förvaltningsområdet för </a:t>
            </a:r>
            <a:r>
              <a:rPr lang="sv-SE" b="0" i="0" dirty="0">
                <a:latin typeface="Arial" panose="020B0604020202020204" pitchFamily="34" charset="0"/>
                <a:cs typeface="Arial" panose="020B0604020202020204" pitchFamily="34" charset="0"/>
              </a:rPr>
              <a:t>samiska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latin typeface="Arial" panose="020B0604020202020204" pitchFamily="34" charset="0"/>
                <a:cs typeface="Arial" panose="020B0604020202020204" pitchFamily="34" charset="0"/>
              </a:rPr>
              <a:t>E</a:t>
            </a:r>
            <a:r>
              <a:rPr lang="sv-SE" sz="1200" kern="1200" dirty="0">
                <a:solidFill>
                  <a:schemeClr val="tx1"/>
                </a:solidFill>
                <a:effectLst/>
                <a:latin typeface="Arial" panose="020B0604020202020204" pitchFamily="34" charset="0"/>
                <a:cs typeface="Arial" panose="020B0604020202020204" pitchFamily="34" charset="0"/>
              </a:rPr>
              <a:t>n region som omfattar en kommun som ingår i förvaltningsområde blir automatiskt en del av förvaltningsområdet.</a:t>
            </a:r>
            <a:r>
              <a:rPr lang="sv-SE" sz="1200" kern="1200" dirty="0">
                <a:effectLst/>
                <a:latin typeface="Arial" panose="020B0604020202020204" pitchFamily="34" charset="0"/>
                <a:cs typeface="Arial" panose="020B0604020202020204" pitchFamily="34" charset="0"/>
              </a:rPr>
              <a:t> </a:t>
            </a:r>
            <a:r>
              <a:rPr lang="sv-SE" sz="1200" strike="noStrike" kern="1200" dirty="0">
                <a:effectLst/>
                <a:latin typeface="Arial" panose="020B0604020202020204" pitchFamily="34" charset="0"/>
                <a:cs typeface="Arial" panose="020B0604020202020204" pitchFamily="34" charset="0"/>
              </a:rPr>
              <a:t>En </a:t>
            </a:r>
            <a:r>
              <a:rPr lang="sv-SE" sz="1200" kern="1200" dirty="0">
                <a:solidFill>
                  <a:schemeClr val="tx1"/>
                </a:solidFill>
                <a:effectLst/>
                <a:latin typeface="Arial" panose="020B0604020202020204" pitchFamily="34" charset="0"/>
                <a:cs typeface="Arial" panose="020B0604020202020204" pitchFamily="34" charset="0"/>
              </a:rPr>
              <a:t>region kan ingå i flera förvaltningsområden, ett exempel är Region Norrbotten som ingår i alla tre förvaltningsområdena</a:t>
            </a:r>
            <a:r>
              <a:rPr lang="sv-SE"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b="0" i="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27</a:t>
            </a:fld>
            <a:endParaRPr lang="sv-SE"/>
          </a:p>
        </p:txBody>
      </p:sp>
    </p:spTree>
    <p:extLst>
      <p:ext uri="{BB962C8B-B14F-4D97-AF65-F5344CB8AC3E}">
        <p14:creationId xmlns:p14="http://schemas.microsoft.com/office/powerpoint/2010/main" val="4103550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246063"/>
            <a:ext cx="3662363" cy="2289175"/>
          </a:xfrm>
        </p:spPr>
      </p:sp>
      <p:sp>
        <p:nvSpPr>
          <p:cNvPr id="3" name="Platshållare för anteckningar 2"/>
          <p:cNvSpPr>
            <a:spLocks noGrp="1"/>
          </p:cNvSpPr>
          <p:nvPr>
            <p:ph type="body" idx="1"/>
          </p:nvPr>
        </p:nvSpPr>
        <p:spPr>
          <a:xfrm>
            <a:off x="338497" y="2695067"/>
            <a:ext cx="6156683" cy="6552728"/>
          </a:xfrm>
        </p:spPr>
        <p:txBody>
          <a:bodyPr/>
          <a:lstStyle/>
          <a:p>
            <a:pPr>
              <a:buFontTx/>
              <a:buNone/>
            </a:pPr>
            <a:r>
              <a:rPr lang="sv-SE" b="0" i="0" baseline="0" dirty="0">
                <a:latin typeface="Arial" panose="020B0604020202020204" pitchFamily="34" charset="0"/>
                <a:cs typeface="Arial" panose="020B0604020202020204" pitchFamily="34" charset="0"/>
              </a:rPr>
              <a:t>Utifrån minoritetslagens 7 § kan kommuner ansöka om att ingå i något av förvaltningsområdena. Ansökan skickas till Regeringskansliet senast den 1 mars och om ansökan beviljas ingår kommunen i förvaltningsområdet från och med året därpå. I ansökan bör det framgå:</a:t>
            </a:r>
            <a:br>
              <a:rPr lang="sv-SE" b="0" i="0" baseline="0" dirty="0">
                <a:latin typeface="Arial" panose="020B0604020202020204" pitchFamily="34" charset="0"/>
                <a:cs typeface="Arial" panose="020B0604020202020204" pitchFamily="34" charset="0"/>
              </a:rPr>
            </a:br>
            <a:endParaRPr lang="sv-SE" b="0" i="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effectLst/>
                <a:latin typeface="Arial" panose="020B0604020202020204" pitchFamily="34" charset="0"/>
                <a:cs typeface="Arial" panose="020B0604020202020204" pitchFamily="34" charset="0"/>
              </a:rPr>
              <a:t>på vilket sätt kommunen inhämtat minoritetens intresse och hur ansökan initierats.</a:t>
            </a:r>
          </a:p>
          <a:p>
            <a:pPr marL="171450" indent="-171450">
              <a:buFont typeface="Arial" panose="020B0604020202020204" pitchFamily="34" charset="0"/>
              <a:buChar char="•"/>
            </a:pPr>
            <a:r>
              <a:rPr lang="sv-SE" dirty="0">
                <a:effectLst/>
                <a:latin typeface="Arial" panose="020B0604020202020204" pitchFamily="34" charset="0"/>
                <a:cs typeface="Arial" panose="020B0604020202020204" pitchFamily="34" charset="0"/>
              </a:rPr>
              <a:t>politisk förankring. </a:t>
            </a:r>
            <a:r>
              <a:rPr lang="sv-SE" strike="noStrike" dirty="0">
                <a:effectLst/>
                <a:latin typeface="Arial" panose="020B0604020202020204" pitchFamily="34" charset="0"/>
                <a:cs typeface="Arial" panose="020B0604020202020204" pitchFamily="34" charset="0"/>
              </a:rPr>
              <a:t>B</a:t>
            </a:r>
            <a:r>
              <a:rPr lang="sv-SE" dirty="0">
                <a:effectLst/>
                <a:latin typeface="Arial" panose="020B0604020202020204" pitchFamily="34" charset="0"/>
                <a:cs typeface="Arial" panose="020B0604020202020204" pitchFamily="34" charset="0"/>
              </a:rPr>
              <a:t>eslut ska vara fattat i kommunfullmäktige/kommunstyrelse och förankrat med respektive minoritet i kommunen.</a:t>
            </a:r>
          </a:p>
          <a:p>
            <a:pPr marL="171450" indent="-171450">
              <a:buFont typeface="Arial" panose="020B0604020202020204" pitchFamily="34" charset="0"/>
              <a:buChar char="•"/>
            </a:pPr>
            <a:r>
              <a:rPr lang="sv-SE" dirty="0">
                <a:effectLst/>
                <a:latin typeface="Arial" panose="020B0604020202020204" pitchFamily="34" charset="0"/>
                <a:cs typeface="Arial" panose="020B0604020202020204" pitchFamily="34" charset="0"/>
              </a:rPr>
              <a:t>en redovisning för vilka olika kostnader kommunen avser att använda statsbidraget till om ansökan bifalls, gärna med viss långsiktighet, och ju utförligare desto bättre.</a:t>
            </a:r>
          </a:p>
          <a:p>
            <a:pPr>
              <a:buFontTx/>
              <a:buNone/>
            </a:pPr>
            <a:endParaRPr lang="sv-SE" b="0" i="0" baseline="0" dirty="0">
              <a:latin typeface="Arial" panose="020B0604020202020204" pitchFamily="34" charset="0"/>
              <a:cs typeface="Arial" panose="020B0604020202020204" pitchFamily="34" charset="0"/>
            </a:endParaRPr>
          </a:p>
          <a:p>
            <a:pPr>
              <a:buFontTx/>
              <a:buNone/>
            </a:pPr>
            <a:r>
              <a:rPr lang="sv-SE" b="0" i="0" baseline="0" dirty="0">
                <a:latin typeface="Arial" panose="020B0604020202020204" pitchFamily="34" charset="0"/>
                <a:cs typeface="Arial" panose="020B0604020202020204" pitchFamily="34" charset="0"/>
              </a:rPr>
              <a:t>En kommun som anslutits till ett förvaltningsområde efter beslut av regeringen kan ansöka om utträde. Regeringen får besluta om utträde endast om det finns synnerliga skäl. Det är den ansökande kommunen som ska visa att det finns synnerliga skäl för utträde. </a:t>
            </a:r>
          </a:p>
          <a:p>
            <a:r>
              <a:rPr lang="sv-SE" dirty="0">
                <a:effectLst/>
                <a:latin typeface="Arial" panose="020B0604020202020204" pitchFamily="34" charset="0"/>
                <a:cs typeface="Arial" panose="020B0604020202020204" pitchFamily="34" charset="0"/>
              </a:rPr>
              <a:t> </a:t>
            </a:r>
          </a:p>
          <a:p>
            <a:r>
              <a:rPr lang="sv-SE" dirty="0">
                <a:effectLst/>
                <a:latin typeface="Arial" panose="020B0604020202020204" pitchFamily="34" charset="0"/>
                <a:cs typeface="Arial" panose="020B0604020202020204" pitchFamily="34" charset="0"/>
              </a:rPr>
              <a:t>Kontakta regeringskansliet för mer information om anslutning till och utträde ur förvaltningsområde.</a:t>
            </a:r>
          </a:p>
          <a:p>
            <a:pPr>
              <a:buFontTx/>
              <a:buNone/>
            </a:pPr>
            <a:endParaRPr lang="sv-SE" b="0" i="1" baseline="0" dirty="0">
              <a:latin typeface="Arial" panose="020B0604020202020204" pitchFamily="34" charset="0"/>
              <a:cs typeface="Arial" panose="020B0604020202020204" pitchFamily="34" charset="0"/>
            </a:endParaRPr>
          </a:p>
          <a:p>
            <a:pPr>
              <a:buFontTx/>
              <a:buNone/>
            </a:pPr>
            <a:r>
              <a:rPr lang="sv-SE" b="0" i="0" baseline="0" dirty="0">
                <a:latin typeface="Arial" panose="020B0604020202020204" pitchFamily="34" charset="0"/>
                <a:cs typeface="Arial" panose="020B0604020202020204" pitchFamily="34" charset="0"/>
              </a:rPr>
              <a:t>Läs vidare i proposition 2017/18:199 </a:t>
            </a:r>
            <a:r>
              <a:rPr lang="sv-SE" b="0" i="1" baseline="0" dirty="0">
                <a:latin typeface="Arial" panose="020B0604020202020204" pitchFamily="34" charset="0"/>
                <a:cs typeface="Arial" panose="020B0604020202020204" pitchFamily="34" charset="0"/>
              </a:rPr>
              <a:t>En stärkt minoritetspolitik</a:t>
            </a:r>
            <a:br>
              <a:rPr lang="sv-SE" b="0" i="1" baseline="0" dirty="0">
                <a:latin typeface="Arial" panose="020B0604020202020204" pitchFamily="34" charset="0"/>
                <a:cs typeface="Arial" panose="020B0604020202020204" pitchFamily="34" charset="0"/>
              </a:rPr>
            </a:br>
            <a:r>
              <a:rPr lang="sv-SE" b="0" i="0" baseline="0" dirty="0">
                <a:latin typeface="Arial" panose="020B0604020202020204" pitchFamily="34" charset="0"/>
                <a:cs typeface="Arial" panose="020B0604020202020204" pitchFamily="34" charset="0"/>
              </a:rPr>
              <a:t>Läs vidare i 4 § i förordning (2009:1299) om nationella minoriteter och minoritetsspråk</a:t>
            </a:r>
            <a:endParaRPr lang="sv-SE" b="0" i="1" baseline="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28</a:t>
            </a:fld>
            <a:endParaRPr lang="sv-SE"/>
          </a:p>
        </p:txBody>
      </p:sp>
    </p:spTree>
    <p:extLst>
      <p:ext uri="{BB962C8B-B14F-4D97-AF65-F5344CB8AC3E}">
        <p14:creationId xmlns:p14="http://schemas.microsoft.com/office/powerpoint/2010/main" val="40455252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1200" kern="1200" baseline="0" dirty="0">
                <a:solidFill>
                  <a:schemeClr val="tx1"/>
                </a:solidFill>
                <a:latin typeface="Arial" panose="020B0604020202020204" pitchFamily="34" charset="0"/>
                <a:cs typeface="Arial" panose="020B0604020202020204" pitchFamily="34" charset="0"/>
              </a:rPr>
              <a:t>Utifrån minoritetslagens 8 § har enskilda rätt att använda finska, meänkieli respektive samiska i kontakter med förvaltningsmyndigheter under vissa förutsättningar. </a:t>
            </a:r>
          </a:p>
          <a:p>
            <a:endParaRPr lang="sv-SE" sz="1200" kern="1200" baseline="0" dirty="0">
              <a:solidFill>
                <a:schemeClr val="tx1"/>
              </a:solidFill>
              <a:latin typeface="Arial" panose="020B0604020202020204" pitchFamily="34" charset="0"/>
              <a:cs typeface="Arial" panose="020B0604020202020204" pitchFamily="34" charset="0"/>
            </a:endParaRPr>
          </a:p>
          <a:p>
            <a:r>
              <a:rPr lang="sv-SE" sz="1200" kern="1200" baseline="0" dirty="0">
                <a:solidFill>
                  <a:schemeClr val="tx1"/>
                </a:solidFill>
                <a:latin typeface="Arial" panose="020B0604020202020204" pitchFamily="34" charset="0"/>
                <a:cs typeface="Arial" panose="020B0604020202020204" pitchFamily="34" charset="0"/>
              </a:rPr>
              <a:t>De förvaltningsmyndigheter som avses i bestämmelsen är de som har ett geografiskt verksamhetsområde som helt eller delvis sammanfaller med ett förvaltningsområde. Myndigheten kan t.ex. ha verksamhet förlagd till ett förvaltningsområde genom ett huvudkontor, lokalkontor eller annan fast representation. Även myndigheter som saknar kontor eller motsvarande inom förvaltningsområdet kan ha verksamhet som helt eller delvis sammanfaller med ett förvaltningsområde. Förvaltningsmyndigheter med hela landet som verksamhetsområde har naturligtvis ett geografiskt verksamhetsområde som delvis sammanfaller med alla förvaltningsområden. </a:t>
            </a:r>
          </a:p>
          <a:p>
            <a:endParaRPr lang="sv-SE" sz="1200" kern="1200" baseline="0" dirty="0">
              <a:solidFill>
                <a:schemeClr val="tx1"/>
              </a:solidFill>
              <a:latin typeface="Arial" panose="020B0604020202020204" pitchFamily="34" charset="0"/>
              <a:cs typeface="Arial" panose="020B0604020202020204" pitchFamily="34" charset="0"/>
            </a:endParaRPr>
          </a:p>
          <a:p>
            <a:r>
              <a:rPr lang="sv-SE" sz="1200" kern="1200" baseline="0" dirty="0">
                <a:solidFill>
                  <a:schemeClr val="tx1"/>
                </a:solidFill>
                <a:latin typeface="Arial" panose="020B0604020202020204" pitchFamily="34" charset="0"/>
                <a:cs typeface="Arial" panose="020B0604020202020204" pitchFamily="34" charset="0"/>
              </a:rPr>
              <a:t>Rätten att använda minoritetsspråket omfattar bara ärenden som har anknytning till förvaltningsområdet genom t.ex. att den enskilde är bosatt inom området, att ärendet rör en verksamhet som bedrivs inom området eller en fastighet som är belägen inom området. </a:t>
            </a:r>
          </a:p>
          <a:p>
            <a:endParaRPr lang="sv-SE" sz="1200" kern="1200" baseline="0" dirty="0">
              <a:solidFill>
                <a:schemeClr val="tx1"/>
              </a:solidFill>
              <a:latin typeface="Arial" panose="020B0604020202020204" pitchFamily="34" charset="0"/>
              <a:cs typeface="Arial" panose="020B0604020202020204" pitchFamily="34" charset="0"/>
            </a:endParaRPr>
          </a:p>
          <a:p>
            <a:r>
              <a:rPr lang="sv-SE" sz="1200" kern="1200" baseline="0" dirty="0">
                <a:solidFill>
                  <a:schemeClr val="tx1"/>
                </a:solidFill>
                <a:latin typeface="Arial" panose="020B0604020202020204" pitchFamily="34" charset="0"/>
                <a:cs typeface="Arial" panose="020B0604020202020204" pitchFamily="34" charset="0"/>
              </a:rPr>
              <a:t>Rätten att använda minoritetsspråket avser såväl muntliga som skriftliga kontakter i enskilda ärenden. En myndighet kan ha muntlig handläggning i ärenden. Rätten att använda finska, meänkieli eller samiska omfattar även sådan handläggning av ett ärende. Den enskilde har även rätt att inge handlingar på dessa språk till myndigheten och att få skriftligt beslut och beslutsmotivering på sitt språk. (</a:t>
            </a:r>
            <a:r>
              <a:rPr lang="sv-SE" sz="1200" strike="noStrike" kern="1200" baseline="0" dirty="0">
                <a:latin typeface="Arial" panose="020B0604020202020204" pitchFamily="34" charset="0"/>
                <a:cs typeface="Arial" panose="020B0604020202020204" pitchFamily="34" charset="0"/>
              </a:rPr>
              <a:t>Kopplar till 12 § om att myndigheten får bestämma tid och plats).</a:t>
            </a:r>
          </a:p>
          <a:p>
            <a:endParaRPr lang="sv-SE" sz="1200" kern="1200" baseline="0" dirty="0">
              <a:solidFill>
                <a:schemeClr val="tx1"/>
              </a:solidFill>
              <a:latin typeface="Arial" panose="020B0604020202020204" pitchFamily="34" charset="0"/>
              <a:cs typeface="Arial" panose="020B0604020202020204" pitchFamily="34" charset="0"/>
            </a:endParaRPr>
          </a:p>
          <a:p>
            <a:r>
              <a:rPr lang="sv-SE" sz="1200" kern="1200" baseline="0" dirty="0">
                <a:solidFill>
                  <a:schemeClr val="tx1"/>
                </a:solidFill>
                <a:latin typeface="Arial" panose="020B0604020202020204" pitchFamily="34" charset="0"/>
                <a:cs typeface="Arial" panose="020B0604020202020204" pitchFamily="34" charset="0"/>
              </a:rPr>
              <a:t>Rätten att använda finska, meänkieli eller samiska gäller oavsett om den enskilde är svensk eller utländsk medborgare. Rätten är inte heller beroende av var den enskilde är bosatt. </a:t>
            </a:r>
          </a:p>
          <a:p>
            <a:endParaRPr lang="sv-SE" sz="1200" kern="1200" baseline="0" dirty="0">
              <a:solidFill>
                <a:schemeClr val="tx1"/>
              </a:solidFill>
              <a:latin typeface="Arial" panose="020B0604020202020204" pitchFamily="34" charset="0"/>
              <a:cs typeface="Arial" panose="020B0604020202020204" pitchFamily="34" charset="0"/>
            </a:endParaRPr>
          </a:p>
          <a:p>
            <a:r>
              <a:rPr lang="sv-SE" sz="1200" kern="1200" baseline="0" dirty="0">
                <a:solidFill>
                  <a:schemeClr val="tx1"/>
                </a:solidFill>
                <a:latin typeface="Arial" panose="020B0604020202020204" pitchFamily="34" charset="0"/>
                <a:cs typeface="Arial" panose="020B0604020202020204" pitchFamily="34" charset="0"/>
              </a:rPr>
              <a:t>Rätten att använda finska, meänkieli eller samiska gäller </a:t>
            </a:r>
            <a:r>
              <a:rPr lang="sv-SE" sz="1200" i="1" u="none" kern="1200" baseline="0" dirty="0">
                <a:solidFill>
                  <a:schemeClr val="tx1"/>
                </a:solidFill>
                <a:latin typeface="Arial" panose="020B0604020202020204" pitchFamily="34" charset="0"/>
                <a:cs typeface="Arial" panose="020B0604020202020204" pitchFamily="34" charset="0"/>
              </a:rPr>
              <a:t>enskilda</a:t>
            </a:r>
            <a:r>
              <a:rPr lang="sv-SE" sz="1200" kern="1200" baseline="0" dirty="0">
                <a:solidFill>
                  <a:schemeClr val="tx1"/>
                </a:solidFill>
                <a:latin typeface="Arial" panose="020B0604020202020204" pitchFamily="34" charset="0"/>
                <a:cs typeface="Arial" panose="020B0604020202020204" pitchFamily="34" charset="0"/>
              </a:rPr>
              <a:t>. Med detta begrepp avses </a:t>
            </a:r>
            <a:r>
              <a:rPr lang="sv-SE" sz="1200" u="none" kern="1200" baseline="0" dirty="0">
                <a:solidFill>
                  <a:schemeClr val="tx1"/>
                </a:solidFill>
                <a:latin typeface="Arial" panose="020B0604020202020204" pitchFamily="34" charset="0"/>
                <a:cs typeface="Arial" panose="020B0604020202020204" pitchFamily="34" charset="0"/>
              </a:rPr>
              <a:t>inte bara fysiska personer </a:t>
            </a:r>
            <a:r>
              <a:rPr lang="sv-SE" sz="1200" kern="1200" baseline="0" dirty="0">
                <a:solidFill>
                  <a:schemeClr val="tx1"/>
                </a:solidFill>
                <a:latin typeface="Arial" panose="020B0604020202020204" pitchFamily="34" charset="0"/>
                <a:cs typeface="Arial" panose="020B0604020202020204" pitchFamily="34" charset="0"/>
              </a:rPr>
              <a:t>utan även t.ex. </a:t>
            </a:r>
            <a:r>
              <a:rPr lang="sv-SE" sz="1200" u="none" kern="1200" baseline="0" dirty="0">
                <a:solidFill>
                  <a:schemeClr val="tx1"/>
                </a:solidFill>
                <a:latin typeface="Arial" panose="020B0604020202020204" pitchFamily="34" charset="0"/>
                <a:cs typeface="Arial" panose="020B0604020202020204" pitchFamily="34" charset="0"/>
              </a:rPr>
              <a:t>aktiebolag, föreningar och andra organisationer, </a:t>
            </a:r>
            <a:r>
              <a:rPr lang="sv-SE" sz="1200" kern="1200" baseline="0" dirty="0">
                <a:solidFill>
                  <a:schemeClr val="tx1"/>
                </a:solidFill>
                <a:latin typeface="Arial" panose="020B0604020202020204" pitchFamily="34" charset="0"/>
                <a:cs typeface="Arial" panose="020B0604020202020204" pitchFamily="34" charset="0"/>
              </a:rPr>
              <a:t>men däremot </a:t>
            </a:r>
            <a:r>
              <a:rPr lang="sv-SE" sz="1200" u="none" kern="1200" baseline="0" dirty="0">
                <a:solidFill>
                  <a:schemeClr val="tx1"/>
                </a:solidFill>
                <a:latin typeface="Arial" panose="020B0604020202020204" pitchFamily="34" charset="0"/>
                <a:cs typeface="Arial" panose="020B0604020202020204" pitchFamily="34" charset="0"/>
              </a:rPr>
              <a:t>inte myndigheter eller andra offentligrättsliga organ. </a:t>
            </a:r>
            <a:r>
              <a:rPr lang="sv-SE" sz="1200" kern="1200" baseline="0" dirty="0">
                <a:solidFill>
                  <a:schemeClr val="tx1"/>
                </a:solidFill>
                <a:latin typeface="Arial" panose="020B0604020202020204" pitchFamily="34" charset="0"/>
                <a:cs typeface="Arial" panose="020B0604020202020204" pitchFamily="34" charset="0"/>
              </a:rPr>
              <a:t>Vidare har en ställföreträdare för en enskild part samma rätt enligt lagen att använda finska, meänkieli eller samiska som den enskilde själv. Däremot ger inte bestämmelsen ett ombud motsvarande rätt. </a:t>
            </a:r>
          </a:p>
          <a:p>
            <a:endParaRPr lang="sv-SE" sz="1200" kern="1200" baseline="0" dirty="0">
              <a:solidFill>
                <a:srgbClr val="FF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lumMod val="75000"/>
                    <a:lumOff val="25000"/>
                  </a:schemeClr>
                </a:solidFill>
                <a:latin typeface="Arial" panose="020B0604020202020204" pitchFamily="34" charset="0"/>
                <a:cs typeface="Arial" panose="020B0604020202020204" pitchFamily="34" charset="0"/>
              </a:rPr>
              <a:t>Samma rätt som ovan gäller </a:t>
            </a:r>
            <a:r>
              <a:rPr lang="sv-SE" sz="1200" dirty="0">
                <a:latin typeface="Arial" panose="020B0604020202020204" pitchFamily="34" charset="0"/>
                <a:cs typeface="Arial" panose="020B0604020202020204" pitchFamily="34" charset="0"/>
              </a:rPr>
              <a:t>enligt minoritetslagens 9 § även</a:t>
            </a:r>
            <a:r>
              <a:rPr lang="sv-SE" sz="1200" baseline="0" dirty="0">
                <a:latin typeface="Arial" panose="020B0604020202020204" pitchFamily="34" charset="0"/>
                <a:cs typeface="Arial" panose="020B0604020202020204" pitchFamily="34" charset="0"/>
              </a:rPr>
              <a:t> </a:t>
            </a:r>
            <a:r>
              <a:rPr lang="sv-SE" sz="1200" dirty="0">
                <a:solidFill>
                  <a:schemeClr val="tx1">
                    <a:lumMod val="75000"/>
                    <a:lumOff val="25000"/>
                  </a:schemeClr>
                </a:solidFill>
                <a:latin typeface="Arial" panose="020B0604020202020204" pitchFamily="34" charset="0"/>
                <a:cs typeface="Arial" panose="020B0604020202020204" pitchFamily="34" charset="0"/>
              </a:rPr>
              <a:t>enskilda utanför förvaltningsområdena om det finns tillgång till personal som behärskar språken.</a:t>
            </a:r>
            <a:endParaRPr lang="sv-SE" sz="1200" strike="sngStrike" kern="1200" baseline="0" dirty="0">
              <a:solidFill>
                <a:srgbClr val="FF0000"/>
              </a:solidFill>
              <a:latin typeface="Arial" panose="020B0604020202020204" pitchFamily="34" charset="0"/>
              <a:cs typeface="Arial" panose="020B0604020202020204" pitchFamily="34" charset="0"/>
            </a:endParaRPr>
          </a:p>
          <a:p>
            <a:endParaRPr lang="sv-SE" sz="1200" kern="1200" baseline="0" dirty="0">
              <a:solidFill>
                <a:schemeClr val="tx1"/>
              </a:solidFill>
              <a:latin typeface="Arial" panose="020B0604020202020204" pitchFamily="34" charset="0"/>
              <a:cs typeface="Arial" panose="020B0604020202020204" pitchFamily="34" charset="0"/>
            </a:endParaRPr>
          </a:p>
          <a:p>
            <a:r>
              <a:rPr lang="sv-SE" sz="1200" i="1" kern="1200" baseline="0" dirty="0">
                <a:solidFill>
                  <a:schemeClr val="tx1"/>
                </a:solidFill>
                <a:latin typeface="Arial" panose="020B0604020202020204" pitchFamily="34" charset="0"/>
                <a:cs typeface="Arial" panose="020B0604020202020204" pitchFamily="34" charset="0"/>
              </a:rPr>
              <a:t>Ärende</a:t>
            </a:r>
            <a:r>
              <a:rPr lang="sv-SE" sz="1200" kern="1200" baseline="0" dirty="0">
                <a:solidFill>
                  <a:schemeClr val="tx1"/>
                </a:solidFill>
                <a:latin typeface="Arial" panose="020B0604020202020204" pitchFamily="34" charset="0"/>
                <a:cs typeface="Arial" panose="020B0604020202020204" pitchFamily="34" charset="0"/>
              </a:rPr>
              <a:t> = </a:t>
            </a:r>
            <a:r>
              <a:rPr lang="sv-SE" sz="1200" kern="1200" baseline="0" dirty="0">
                <a:solidFill>
                  <a:schemeClr val="tx1"/>
                </a:solidFill>
                <a:effectLst/>
                <a:latin typeface="Arial" panose="020B0604020202020204" pitchFamily="34" charset="0"/>
                <a:cs typeface="Arial" panose="020B0604020202020204" pitchFamily="34" charset="0"/>
              </a:rPr>
              <a:t>n</a:t>
            </a:r>
            <a:r>
              <a:rPr lang="sv-SE" sz="1200" kern="1200" dirty="0">
                <a:solidFill>
                  <a:schemeClr val="tx1"/>
                </a:solidFill>
                <a:effectLst/>
                <a:latin typeface="Arial" panose="020B0604020202020204" pitchFamily="34" charset="0"/>
                <a:cs typeface="Arial" panose="020B0604020202020204" pitchFamily="34" charset="0"/>
              </a:rPr>
              <a:t>är det gäller myndigheters verksamhet skiljer man på </a:t>
            </a:r>
            <a:r>
              <a:rPr lang="sv-SE" sz="1200" i="1" kern="1200" dirty="0">
                <a:solidFill>
                  <a:schemeClr val="tx1"/>
                </a:solidFill>
                <a:effectLst/>
                <a:latin typeface="Arial" panose="020B0604020202020204" pitchFamily="34" charset="0"/>
                <a:cs typeface="Arial" panose="020B0604020202020204" pitchFamily="34" charset="0"/>
              </a:rPr>
              <a:t>ärendehandläggning</a:t>
            </a:r>
            <a:r>
              <a:rPr lang="sv-SE" sz="1200" kern="1200" dirty="0">
                <a:solidFill>
                  <a:schemeClr val="tx1"/>
                </a:solidFill>
                <a:effectLst/>
                <a:latin typeface="Arial" panose="020B0604020202020204" pitchFamily="34" charset="0"/>
                <a:cs typeface="Arial" panose="020B0604020202020204" pitchFamily="34" charset="0"/>
              </a:rPr>
              <a:t> och annan förvaltningsverksamhet, </a:t>
            </a:r>
            <a:r>
              <a:rPr lang="sv-SE" sz="1200" i="1" kern="1200" dirty="0">
                <a:solidFill>
                  <a:schemeClr val="tx1"/>
                </a:solidFill>
                <a:effectLst/>
                <a:latin typeface="Arial" panose="020B0604020202020204" pitchFamily="34" charset="0"/>
                <a:cs typeface="Arial" panose="020B0604020202020204" pitchFamily="34" charset="0"/>
              </a:rPr>
              <a:t>faktiskt handlande</a:t>
            </a:r>
            <a:r>
              <a:rPr lang="sv-SE" sz="1200" kern="1200" dirty="0">
                <a:solidFill>
                  <a:schemeClr val="tx1"/>
                </a:solidFill>
                <a:effectLst/>
                <a:latin typeface="Arial" panose="020B0604020202020204" pitchFamily="34" charset="0"/>
                <a:cs typeface="Arial" panose="020B0604020202020204" pitchFamily="34" charset="0"/>
              </a:rPr>
              <a:t>. En principiell skillnad är att handläggning av ett ärende i regel avslutas med någon form av beslut medan faktiskt handlande innebär att myndigheten vidtar en viss faktisk åtgärd. Ett ärende kan exempelvis gälla ersättning från försäkringskassan, betalning av skatt eller bygglov. Faktiskt handlande kan vara att någon kör buss eller hämtar sopor. I vissa fall är gränsen mellan vad som är ärendehandläggning och faktiskt handlande mer otydlig. </a:t>
            </a:r>
          </a:p>
          <a:p>
            <a:endParaRPr lang="sv-SE" sz="1200" u="none" kern="1200" dirty="0">
              <a:solidFill>
                <a:schemeClr val="tx1"/>
              </a:solidFill>
              <a:effectLst/>
              <a:latin typeface="Arial" panose="020B0604020202020204" pitchFamily="34" charset="0"/>
              <a:cs typeface="Arial" panose="020B0604020202020204" pitchFamily="34" charset="0"/>
            </a:endParaRPr>
          </a:p>
          <a:p>
            <a:r>
              <a:rPr lang="sv-SE" sz="1200" u="none" kern="1200" dirty="0">
                <a:solidFill>
                  <a:schemeClr val="tx1"/>
                </a:solidFill>
                <a:effectLst/>
                <a:latin typeface="Arial" panose="020B0604020202020204" pitchFamily="34" charset="0"/>
                <a:cs typeface="Arial" panose="020B0604020202020204" pitchFamily="34" charset="0"/>
              </a:rPr>
              <a:t>Läs vidare i p</a:t>
            </a:r>
            <a:r>
              <a:rPr lang="sv-SE" sz="1200" kern="1200" dirty="0">
                <a:solidFill>
                  <a:schemeClr val="tx1"/>
                </a:solidFill>
                <a:effectLst/>
                <a:latin typeface="Arial" panose="020B0604020202020204" pitchFamily="34" charset="0"/>
                <a:cs typeface="Arial" panose="020B0604020202020204" pitchFamily="34" charset="0"/>
              </a:rPr>
              <a:t>roposition 2016/17:180 </a:t>
            </a:r>
            <a:r>
              <a:rPr lang="sv-SE" sz="1200" i="1" kern="1200" dirty="0">
                <a:solidFill>
                  <a:schemeClr val="tx1"/>
                </a:solidFill>
                <a:effectLst/>
                <a:latin typeface="Arial" panose="020B0604020202020204" pitchFamily="34" charset="0"/>
                <a:cs typeface="Arial" panose="020B0604020202020204" pitchFamily="34" charset="0"/>
              </a:rPr>
              <a:t>En modern och rättssäker förvaltning – ny förvaltningslag </a:t>
            </a:r>
            <a:r>
              <a:rPr lang="sv-SE" sz="1200" kern="1200" dirty="0">
                <a:solidFill>
                  <a:schemeClr val="tx1"/>
                </a:solidFill>
                <a:effectLst/>
                <a:latin typeface="Arial" panose="020B0604020202020204" pitchFamily="34" charset="0"/>
                <a:cs typeface="Arial" panose="020B0604020202020204" pitchFamily="34" charset="0"/>
              </a:rPr>
              <a:t>s. 23 ff.</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29</a:t>
            </a:fld>
            <a:endParaRPr lang="sv-SE"/>
          </a:p>
        </p:txBody>
      </p:sp>
    </p:spTree>
    <p:extLst>
      <p:ext uri="{BB962C8B-B14F-4D97-AF65-F5344CB8AC3E}">
        <p14:creationId xmlns:p14="http://schemas.microsoft.com/office/powerpoint/2010/main" val="1380217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14400" y="355600"/>
            <a:ext cx="4741863" cy="2963863"/>
          </a:xfrm>
        </p:spPr>
      </p:sp>
      <p:sp>
        <p:nvSpPr>
          <p:cNvPr id="3" name="Platshållare för anteckningar 2"/>
          <p:cNvSpPr>
            <a:spLocks noGrp="1"/>
          </p:cNvSpPr>
          <p:nvPr>
            <p:ph type="body" idx="1"/>
          </p:nvPr>
        </p:nvSpPr>
        <p:spPr>
          <a:xfrm>
            <a:off x="566663" y="3523159"/>
            <a:ext cx="5604482" cy="576064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Arial" panose="020B0604020202020204" pitchFamily="34" charset="0"/>
                <a:cs typeface="Arial" panose="020B0604020202020204" pitchFamily="34" charset="0"/>
              </a:rPr>
              <a:t>Sveriges minoritetspolitik har sin utgångspunkt i Europarådets konventioner. Europarådet är en mellanstatlig europeisk samarbetsorganisation och</a:t>
            </a:r>
            <a:r>
              <a:rPr lang="sv-SE" sz="1200" b="0" u="none" dirty="0">
                <a:solidFill>
                  <a:srgbClr val="000000"/>
                </a:solidFill>
                <a:effectLst/>
                <a:latin typeface="Arial" panose="020B0604020202020204" pitchFamily="34" charset="0"/>
                <a:cs typeface="Arial" panose="020B0604020202020204" pitchFamily="34" charset="0"/>
              </a:rPr>
              <a:t> ska inte förväxlas med EU:s medlemsstater. </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u="none" dirty="0">
                <a:solidFill>
                  <a:srgbClr val="000000"/>
                </a:solidFill>
                <a:effectLst/>
                <a:latin typeface="Arial" panose="020B0604020202020204" pitchFamily="34" charset="0"/>
                <a:cs typeface="Arial" panose="020B0604020202020204" pitchFamily="34" charset="0"/>
              </a:rPr>
              <a:t>Europarådet arbetar i huvudsak med att främja demokrati, mänskliga rättigheter och rättsstatsutveckling. Rådet har ett nära samarbete med Organisationen för säkerhet och samarbete i Europa (OSSE).</a:t>
            </a:r>
          </a:p>
          <a:p>
            <a:pPr rtl="0"/>
            <a:r>
              <a:rPr lang="sv-SE" sz="1200" b="0" u="none" dirty="0">
                <a:solidFill>
                  <a:srgbClr val="000000"/>
                </a:solidFill>
                <a:effectLst/>
                <a:latin typeface="Arial" panose="020B0604020202020204" pitchFamily="34" charset="0"/>
                <a:cs typeface="Arial" panose="020B0604020202020204" pitchFamily="34" charset="0"/>
              </a:rPr>
              <a:t> </a:t>
            </a:r>
          </a:p>
          <a:p>
            <a:r>
              <a:rPr lang="sv-SE" sz="1200" dirty="0">
                <a:solidFill>
                  <a:prstClr val="black">
                    <a:lumMod val="75000"/>
                    <a:lumOff val="25000"/>
                  </a:prstClr>
                </a:solidFill>
                <a:latin typeface="Arial" panose="020B0604020202020204" pitchFamily="34" charset="0"/>
                <a:cs typeface="Arial" panose="020B0604020202020204" pitchFamily="34" charset="0"/>
              </a:rPr>
              <a:t>Enligt Europarådet är det nödvändigt att skydda nationella minoriteters fortlevnad för att stater ska kunna vila på en stabil, demokratisk och fredlig grund. Rätten att använda minoritetsspråk är utifrån Europarådet en oersättlig rättighet utifrån de mänskliga rättigheterna.</a:t>
            </a:r>
          </a:p>
          <a:p>
            <a:endParaRPr lang="sv-SE" sz="1200" dirty="0">
              <a:solidFill>
                <a:prstClr val="black">
                  <a:lumMod val="75000"/>
                  <a:lumOff val="25000"/>
                </a:prst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Arial" panose="020B0604020202020204" pitchFamily="34" charset="0"/>
                <a:cs typeface="Arial" panose="020B0604020202020204" pitchFamily="34" charset="0"/>
              </a:rPr>
              <a:t>En stor del av Europarådets verksamhet bygger på att ta fram olika internationella konventioner som medlemsstaterna kan ansluta sig till. Flera av konventionerna har övervakningsmekanismer, som granskar om medlemsstaterna lever upp till sina åtaganden.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Arial" panose="020B0604020202020204" pitchFamily="34" charset="0"/>
                <a:cs typeface="Arial" panose="020B0604020202020204" pitchFamily="34" charset="0"/>
              </a:rPr>
              <a:t>Europarådet har tagit fram två konventioner som omfattar nationella minoriteter och minoritetsspråk.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prstClr val="black">
                  <a:lumMod val="75000"/>
                  <a:lumOff val="25000"/>
                </a:prstClr>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prstClr val="black">
                    <a:lumMod val="75000"/>
                    <a:lumOff val="25000"/>
                  </a:prstClr>
                </a:solidFill>
                <a:effectLst/>
                <a:latin typeface="Arial" panose="020B0604020202020204" pitchFamily="34" charset="0"/>
                <a:cs typeface="Arial" panose="020B0604020202020204" pitchFamily="34" charset="0"/>
              </a:rPr>
              <a:t>Läs vidare https://www.coe.int/sv/web/about-us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prstClr val="black">
                    <a:lumMod val="75000"/>
                    <a:lumOff val="25000"/>
                  </a:prstClr>
                </a:solidFill>
                <a:latin typeface="Arial" panose="020B0604020202020204" pitchFamily="34" charset="0"/>
                <a:cs typeface="Arial" panose="020B0604020202020204" pitchFamily="34" charset="0"/>
              </a:rPr>
              <a:t>Läs vidare i </a:t>
            </a:r>
            <a:r>
              <a:rPr lang="sv-SE" sz="1200" b="0" i="0" u="none" strike="noStrike" kern="1200" baseline="0" dirty="0">
                <a:solidFill>
                  <a:schemeClr val="tx1"/>
                </a:solidFill>
                <a:latin typeface="Arial" panose="020B0604020202020204" pitchFamily="34" charset="0"/>
                <a:cs typeface="Arial" panose="020B0604020202020204" pitchFamily="34" charset="0"/>
              </a:rPr>
              <a:t>proposition 1998/99:143 </a:t>
            </a:r>
            <a:r>
              <a:rPr lang="sv-SE" sz="1200" b="0" i="1" u="none" strike="noStrike" kern="1200" baseline="0" dirty="0">
                <a:solidFill>
                  <a:schemeClr val="tx1"/>
                </a:solidFill>
                <a:latin typeface="Arial" panose="020B0604020202020204" pitchFamily="34" charset="0"/>
                <a:cs typeface="Arial" panose="020B0604020202020204" pitchFamily="34" charset="0"/>
              </a:rPr>
              <a:t>Nationella minoriteter i Sverige</a:t>
            </a:r>
            <a:br>
              <a:rPr lang="sv-SE" sz="1200" b="0" i="1" u="none" strike="noStrike" kern="1200" baseline="0" dirty="0">
                <a:solidFill>
                  <a:schemeClr val="tx1"/>
                </a:solidFill>
                <a:latin typeface="Arial" panose="020B0604020202020204" pitchFamily="34" charset="0"/>
                <a:cs typeface="Arial" panose="020B0604020202020204" pitchFamily="34" charset="0"/>
              </a:rPr>
            </a:br>
            <a:r>
              <a:rPr lang="sv-SE" sz="1200" strike="noStrike" kern="1200" dirty="0">
                <a:effectLst/>
                <a:latin typeface="Arial" panose="020B0604020202020204" pitchFamily="34" charset="0"/>
                <a:cs typeface="Arial" panose="020B0604020202020204" pitchFamily="34" charset="0"/>
              </a:rPr>
              <a:t>Läs vidare i proposition 2008/09:158 </a:t>
            </a:r>
            <a:r>
              <a:rPr lang="sv-SE" sz="1200" i="1" strike="noStrike" kern="1200" dirty="0">
                <a:effectLst/>
                <a:latin typeface="Arial" panose="020B0604020202020204" pitchFamily="34" charset="0"/>
                <a:cs typeface="Arial" panose="020B0604020202020204" pitchFamily="34" charset="0"/>
              </a:rPr>
              <a:t>Från erkännande till egenmakt</a:t>
            </a:r>
            <a:endParaRPr lang="sv-SE" sz="1200" b="0" i="1"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Läs vidare i proposition 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endParaRPr lang="sv-SE" dirty="0"/>
          </a:p>
          <a:p>
            <a:r>
              <a:rPr lang="sv-SE" sz="1200" b="0" i="0" kern="1200" dirty="0">
                <a:solidFill>
                  <a:schemeClr val="tx1"/>
                </a:solidFill>
                <a:effectLst/>
                <a:latin typeface="Arial" panose="020B0604020202020204" pitchFamily="34" charset="0"/>
                <a:ea typeface="+mn-ea"/>
                <a:cs typeface="Arial" panose="020B0604020202020204" pitchFamily="34" charset="0"/>
              </a:rPr>
              <a:t>Läs vidare i propositionen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endParaRPr lang="sv-SE" sz="1200" i="1"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a:t>
            </a:fld>
            <a:endParaRPr lang="sv-SE"/>
          </a:p>
        </p:txBody>
      </p:sp>
    </p:spTree>
    <p:extLst>
      <p:ext uri="{BB962C8B-B14F-4D97-AF65-F5344CB8AC3E}">
        <p14:creationId xmlns:p14="http://schemas.microsoft.com/office/powerpoint/2010/main" val="32078664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38113"/>
            <a:ext cx="3806825" cy="2379662"/>
          </a:xfrm>
        </p:spPr>
      </p:sp>
      <p:sp>
        <p:nvSpPr>
          <p:cNvPr id="3" name="Platshållare för anteckningar 2"/>
          <p:cNvSpPr>
            <a:spLocks noGrp="1"/>
          </p:cNvSpPr>
          <p:nvPr>
            <p:ph type="body" idx="1"/>
          </p:nvPr>
        </p:nvSpPr>
        <p:spPr>
          <a:xfrm>
            <a:off x="266489" y="2659063"/>
            <a:ext cx="6300700" cy="6660740"/>
          </a:xfrm>
        </p:spPr>
        <p:txBody>
          <a:bodyPr/>
          <a:lstStyle/>
          <a:p>
            <a:r>
              <a:rPr lang="sv-SE" sz="1200" b="0" i="0" u="none" strike="noStrike" kern="1200" baseline="0" dirty="0">
                <a:solidFill>
                  <a:schemeClr val="tx1"/>
                </a:solidFill>
                <a:latin typeface="Arial" panose="020B0604020202020204" pitchFamily="34" charset="0"/>
                <a:cs typeface="Arial" panose="020B0604020202020204" pitchFamily="34" charset="0"/>
              </a:rPr>
              <a:t>Bestämmelsen i 10 § ger rätt att använda finska, meänkieli och samiska hos vissa statliga myndigheter. </a:t>
            </a:r>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Enskilda har alltid rätt att använda finska, meänkieli och samiska vid skriftliga kontakter med Riksdagens ombudsmän och Diskrimineringsombudsmannen. Detsamma gäller vid enskildas skriftliga kontakter med Justitiekanslern, Försäkringskassan, Skatteverket och Arbetsförmedlingen i ärenden i vilka den enskilde är part eller ställföreträdare för part.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Däremot innebär bestämmelsen – till skillnad från vad som gäller enligt 8 § – ingen rätt att få svar på samma språk. Bestämmelsen innebär inte heller någon rätt att använda ett minoritetsspråk vid muntliga kontakter med myndigheterna som räknas upp.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När det gäller muntliga kontakter är det en förutsättning att det finns språkkunnig personal, och sådan rätt kan därför finnas enligt 9 §. </a:t>
            </a:r>
            <a:endParaRPr lang="sv-SE" dirty="0">
              <a:latin typeface="Arial" panose="020B0604020202020204" pitchFamily="34" charset="0"/>
              <a:cs typeface="Arial" panose="020B0604020202020204" pitchFamily="34" charset="0"/>
            </a:endParaRP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Läs vidare i proposition </a:t>
            </a:r>
            <a:r>
              <a:rPr lang="sv-SE" sz="1200" kern="1200" dirty="0">
                <a:solidFill>
                  <a:schemeClr val="tx1"/>
                </a:solidFill>
                <a:effectLst/>
                <a:latin typeface="Arial" panose="020B0604020202020204" pitchFamily="34" charset="0"/>
                <a:cs typeface="Arial" panose="020B0604020202020204" pitchFamily="34" charset="0"/>
              </a:rPr>
              <a:t>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endParaRPr lang="sv-SE" sz="120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30</a:t>
            </a:fld>
            <a:endParaRPr lang="sv-SE"/>
          </a:p>
        </p:txBody>
      </p:sp>
    </p:spTree>
    <p:extLst>
      <p:ext uri="{BB962C8B-B14F-4D97-AF65-F5344CB8AC3E}">
        <p14:creationId xmlns:p14="http://schemas.microsoft.com/office/powerpoint/2010/main" val="32945745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5738" y="211138"/>
            <a:ext cx="3803650" cy="2378075"/>
          </a:xfrm>
        </p:spPr>
      </p:sp>
      <p:sp>
        <p:nvSpPr>
          <p:cNvPr id="3" name="Platshållare för anteckningar 2"/>
          <p:cNvSpPr>
            <a:spLocks noGrp="1"/>
          </p:cNvSpPr>
          <p:nvPr>
            <p:ph type="body" idx="1"/>
          </p:nvPr>
        </p:nvSpPr>
        <p:spPr>
          <a:xfrm>
            <a:off x="302493" y="2731071"/>
            <a:ext cx="6120679" cy="6697512"/>
          </a:xfrm>
        </p:spPr>
        <p:txBody>
          <a:bodyPr/>
          <a:lstStyle/>
          <a:p>
            <a:r>
              <a:rPr lang="sv-SE" sz="1200" b="0" i="0" u="none" strike="noStrike" kern="1200" baseline="0" dirty="0">
                <a:solidFill>
                  <a:schemeClr val="tx1"/>
                </a:solidFill>
                <a:latin typeface="Arial" panose="020B0604020202020204" pitchFamily="34" charset="0"/>
                <a:cs typeface="Arial" panose="020B0604020202020204" pitchFamily="34" charset="0"/>
              </a:rPr>
              <a:t>Utifrån 11 § ska förvaltningsmyndigheter – oavsett om de tillhör något förvaltningsområde eller inte – verka för att det finns tillgång till personal som behärskar minoritetsspråken, där detta behövs i enskildas kontakter med myndigheten. </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Att </a:t>
            </a:r>
            <a:r>
              <a:rPr lang="sv-SE" sz="1200" b="0" i="1" u="none" strike="noStrike" kern="1200" baseline="0" dirty="0">
                <a:solidFill>
                  <a:schemeClr val="tx1"/>
                </a:solidFill>
                <a:latin typeface="Arial" panose="020B0604020202020204" pitchFamily="34" charset="0"/>
                <a:cs typeface="Arial" panose="020B0604020202020204" pitchFamily="34" charset="0"/>
              </a:rPr>
              <a:t>verka för </a:t>
            </a:r>
            <a:r>
              <a:rPr lang="sv-SE" sz="1200" b="0" i="0" u="none" strike="noStrike" kern="1200" baseline="0" dirty="0">
                <a:solidFill>
                  <a:schemeClr val="tx1"/>
                </a:solidFill>
                <a:latin typeface="Arial" panose="020B0604020202020204" pitchFamily="34" charset="0"/>
                <a:cs typeface="Arial" panose="020B0604020202020204" pitchFamily="34" charset="0"/>
              </a:rPr>
              <a:t>innebär i detta sammanhang att förvaltningsmyndigheter aktivt ska beakta behovet av personal som behärskar dessa språk och vid behov söka aktivt efter sådan personal. </a:t>
            </a:r>
            <a:endParaRPr lang="sv-SE" altLang="sv-SE" sz="1200" b="0" i="0" u="none" strike="noStrike" kern="1200" baseline="0" dirty="0">
              <a:solidFill>
                <a:schemeClr val="tx1"/>
              </a:solidFill>
              <a:latin typeface="Arial" panose="020B0604020202020204" pitchFamily="34" charset="0"/>
              <a:cs typeface="Arial" panose="020B0604020202020204" pitchFamily="34" charset="0"/>
            </a:endParaRP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Det räcker inte att myndigheten </a:t>
            </a:r>
            <a:r>
              <a:rPr lang="sv-SE" sz="1200" b="0" i="0" u="none" strike="noStrike" kern="1200" baseline="0" dirty="0">
                <a:latin typeface="Arial" panose="020B0604020202020204" pitchFamily="34" charset="0"/>
                <a:cs typeface="Arial" panose="020B0604020202020204" pitchFamily="34" charset="0"/>
              </a:rPr>
              <a:t>har personal med språkkunskaper, personalen ska också ha den kunskap som krävs för att handlägga ärenden som kommer in. Den </a:t>
            </a:r>
            <a:r>
              <a:rPr lang="sv-SE" sz="1200" b="0" i="0" u="none" strike="noStrike" kern="1200" baseline="0" dirty="0">
                <a:solidFill>
                  <a:schemeClr val="tx1"/>
                </a:solidFill>
                <a:latin typeface="Arial" panose="020B0604020202020204" pitchFamily="34" charset="0"/>
                <a:cs typeface="Arial" panose="020B0604020202020204" pitchFamily="34" charset="0"/>
              </a:rPr>
              <a:t>som har ett ärende hos förvaltningsmyndigheten kan t.ex. inte begära att få tala sitt språk därför att det finns en receptionist som behärskar detta. Det krävs inte att språkkunnig personal finns anställd vid myndigheten, bara att sådan personal utan svårighet kan anlitas för begärd service t.ex. finns hos annan kommunal myndighet än den aktuella. </a:t>
            </a:r>
            <a:endParaRPr lang="sv-SE" altLang="sv-SE" dirty="0">
              <a:latin typeface="Arial" panose="020B0604020202020204" pitchFamily="34" charset="0"/>
              <a:cs typeface="Arial" panose="020B0604020202020204" pitchFamily="34" charset="0"/>
            </a:endParaRPr>
          </a:p>
          <a:p>
            <a:endParaRPr lang="sv-SE" altLang="sv-SE" dirty="0">
              <a:latin typeface="Arial" panose="020B0604020202020204" pitchFamily="34" charset="0"/>
              <a:cs typeface="Arial" panose="020B0604020202020204" pitchFamily="34" charset="0"/>
            </a:endParaRPr>
          </a:p>
          <a:p>
            <a:r>
              <a:rPr lang="sv-SE" altLang="sv-SE" dirty="0">
                <a:latin typeface="Arial" panose="020B0604020202020204" pitchFamily="34" charset="0"/>
                <a:cs typeface="Arial" panose="020B0604020202020204" pitchFamily="34" charset="0"/>
              </a:rPr>
              <a:t>Det kan vara svårt att anställa språkkunnig personal med kunskaper i varje tänkbart ärende, i vissa fall får det lösas med hjälp av extern tolk eller översättare.</a:t>
            </a:r>
          </a:p>
          <a:p>
            <a:endParaRPr lang="sv-SE" alt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Förvaltningsmyndigheter kan genom samverkan med andra myndigheter, kartläggning av befintliga språkresurser hos personalen och genom språkutbildningar och språkstöd till sina anställda stärka sin språk- och kulturkompetens. </a:t>
            </a:r>
            <a:r>
              <a:rPr lang="sv-SE" altLang="sv-SE" dirty="0">
                <a:latin typeface="Arial" panose="020B0604020202020204" pitchFamily="34" charset="0"/>
                <a:cs typeface="Arial" panose="020B0604020202020204" pitchFamily="34" charset="0"/>
              </a:rPr>
              <a:t>Språkkunskaper kan med fördel anges som en merit i platsannonser.</a:t>
            </a:r>
          </a:p>
          <a:p>
            <a:endParaRPr lang="sv-SE" altLang="sv-SE" dirty="0">
              <a:solidFill>
                <a:srgbClr val="FF0000"/>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Rätten att använda minoritetsspråket vid kontakt med förvaltningsmyndigheten kan utifrån 12 § begränsas till att gälla under vissa tider och särskild plats samt att ha särskilda telefontider då tolk eller språkkunnig personal kan finnas tillgänglig. Det är viktigt att myndigheten är mycket tydlig i sin information till allmänheten om detta. </a:t>
            </a:r>
            <a:endParaRPr lang="sv-SE" altLang="sv-SE" dirty="0">
              <a:latin typeface="Arial" panose="020B0604020202020204" pitchFamily="34" charset="0"/>
              <a:cs typeface="Arial" panose="020B0604020202020204" pitchFamily="34" charset="0"/>
            </a:endParaRPr>
          </a:p>
          <a:p>
            <a:endParaRPr lang="sv-SE" altLang="sv-SE"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altLang="sv-SE" dirty="0">
                <a:latin typeface="Arial" panose="020B0604020202020204" pitchFamily="34" charset="0"/>
                <a:cs typeface="Arial" panose="020B0604020202020204" pitchFamily="34" charset="0"/>
              </a:rPr>
              <a:t>Läs vidare i proposition</a:t>
            </a:r>
            <a:r>
              <a:rPr lang="sv-SE" altLang="sv-SE" baseline="0" dirty="0">
                <a:latin typeface="Arial" panose="020B0604020202020204" pitchFamily="34" charset="0"/>
                <a:cs typeface="Arial" panose="020B0604020202020204" pitchFamily="34" charset="0"/>
              </a:rPr>
              <a:t> 2008/09:158 </a:t>
            </a:r>
            <a:r>
              <a:rPr lang="sv-SE" altLang="sv-SE" i="1" baseline="0" dirty="0">
                <a:latin typeface="Arial" panose="020B0604020202020204" pitchFamily="34" charset="0"/>
                <a:cs typeface="Arial" panose="020B0604020202020204" pitchFamily="34" charset="0"/>
              </a:rPr>
              <a:t>Från erkännande till egenmakt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31</a:t>
            </a:fld>
            <a:endParaRPr lang="sv-SE"/>
          </a:p>
        </p:txBody>
      </p:sp>
    </p:spTree>
    <p:extLst>
      <p:ext uri="{BB962C8B-B14F-4D97-AF65-F5344CB8AC3E}">
        <p14:creationId xmlns:p14="http://schemas.microsoft.com/office/powerpoint/2010/main" val="10887106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887538" y="211138"/>
            <a:ext cx="3408362" cy="2130425"/>
          </a:xfrm>
        </p:spPr>
      </p:sp>
      <p:sp>
        <p:nvSpPr>
          <p:cNvPr id="3" name="Platshållare för anteckningar 2"/>
          <p:cNvSpPr>
            <a:spLocks noGrp="1"/>
          </p:cNvSpPr>
          <p:nvPr>
            <p:ph type="body" idx="1"/>
          </p:nvPr>
        </p:nvSpPr>
        <p:spPr>
          <a:xfrm>
            <a:off x="302493" y="2551051"/>
            <a:ext cx="6156684" cy="601266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Här finns möjlighet att diskutera vidare och byta erfarenheter.</a:t>
            </a:r>
            <a:endParaRPr lang="sv-SE" strike="noStrike" dirty="0">
              <a:solidFill>
                <a:srgbClr val="FF0000"/>
              </a:solidFill>
              <a:latin typeface="+mn-lt"/>
              <a:cs typeface="Arial" pitchFamily="34" charset="0"/>
            </a:endParaRPr>
          </a:p>
          <a:p>
            <a:endParaRPr lang="sv-SE" strike="sngStrike" dirty="0">
              <a:solidFill>
                <a:srgbClr val="FF0000"/>
              </a:solidFill>
              <a:latin typeface="+mn-lt"/>
              <a:cs typeface="Arial"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32</a:t>
            </a:fld>
            <a:endParaRPr lang="sv-SE"/>
          </a:p>
        </p:txBody>
      </p:sp>
    </p:spTree>
    <p:extLst>
      <p:ext uri="{BB962C8B-B14F-4D97-AF65-F5344CB8AC3E}">
        <p14:creationId xmlns:p14="http://schemas.microsoft.com/office/powerpoint/2010/main" val="12715197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093788" y="319088"/>
            <a:ext cx="4814887" cy="3008312"/>
          </a:xfrm>
        </p:spPr>
      </p:sp>
      <p:sp>
        <p:nvSpPr>
          <p:cNvPr id="3" name="Platshållare för anteckningar 2"/>
          <p:cNvSpPr>
            <a:spLocks noGrp="1"/>
          </p:cNvSpPr>
          <p:nvPr>
            <p:ph type="body" idx="1"/>
          </p:nvPr>
        </p:nvSpPr>
        <p:spPr>
          <a:xfrm>
            <a:off x="518517" y="3667175"/>
            <a:ext cx="5868651" cy="5868652"/>
          </a:xfrm>
        </p:spPr>
        <p:txBody>
          <a:bodyPr>
            <a:noAutofit/>
          </a:bodyPr>
          <a:lstStyle/>
          <a:p>
            <a:r>
              <a:rPr lang="sv-SE" dirty="0">
                <a:latin typeface="Arial" panose="020B0604020202020204" pitchFamily="34" charset="0"/>
                <a:cs typeface="Arial" panose="020B0604020202020204" pitchFamily="34" charset="0"/>
              </a:rPr>
              <a:t>Denna presentation går inte närmare in på minoritetslagens bestämmelser vad gäller domstolar.</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Kort kan sägas att bestämmelserna reglerar rätten att använda finska, meänkieli och samiska hos vissa domstolar. Rätten gäller den som är part eller ställföreträdare för part i ett mål eller ett ärende hos en förvaltningsrätt, tingsrätt, mark- och miljödomstol eller sjörättsdomstol med en domkrets som helt eller delvis sammanfaller med kommunerna  Arjeplog, Jokkmokk, Gällivare, Kiruna, Pajala, Övertorneå och Haparanda. En parts eller ställföreträdares rätt att använda minoritetsspråk omfattar även de domstolar dit en dom eller ett beslut i ett mål eller ärende överklagats.</a:t>
            </a:r>
            <a:br>
              <a:rPr lang="sv-SE" dirty="0">
                <a:latin typeface="Arial" panose="020B0604020202020204" pitchFamily="34" charset="0"/>
                <a:cs typeface="Arial" panose="020B0604020202020204" pitchFamily="34" charset="0"/>
              </a:rPr>
            </a:br>
            <a:endParaRPr lang="sv-SE" dirty="0">
              <a:latin typeface="Arial" panose="020B0604020202020204" pitchFamily="34" charset="0"/>
              <a:cs typeface="Arial" panose="020B0604020202020204" pitchFamily="34" charset="0"/>
            </a:endParaRPr>
          </a:p>
          <a:p>
            <a:r>
              <a:rPr lang="sv-SE" b="0" i="0" u="none" strike="noStrike" kern="1200" baseline="0" dirty="0">
                <a:solidFill>
                  <a:schemeClr val="tx1"/>
                </a:solidFill>
                <a:latin typeface="Arial" panose="020B0604020202020204" pitchFamily="34" charset="0"/>
                <a:cs typeface="Arial" panose="020B0604020202020204" pitchFamily="34" charset="0"/>
              </a:rPr>
              <a:t>Bestämmelserna ger enskilda rätt att: </a:t>
            </a:r>
          </a:p>
          <a:p>
            <a:pPr marL="171450" indent="-171450">
              <a:buFont typeface="Arial" panose="020B0604020202020204" pitchFamily="34" charset="0"/>
              <a:buChar char="•"/>
            </a:pPr>
            <a:r>
              <a:rPr lang="sv-SE" b="0" i="0" u="none" strike="noStrike" kern="1200" baseline="0" dirty="0">
                <a:solidFill>
                  <a:schemeClr val="tx1"/>
                </a:solidFill>
                <a:latin typeface="Arial" panose="020B0604020202020204" pitchFamily="34" charset="0"/>
                <a:cs typeface="Arial" panose="020B0604020202020204" pitchFamily="34" charset="0"/>
              </a:rPr>
              <a:t>ge in handlingar och skriftlig bevisning på språket, som domstolen ska översätta till svenska om det inte är uppenbart onödigt</a:t>
            </a:r>
          </a:p>
          <a:p>
            <a:pPr marL="171450" indent="-171450">
              <a:buFont typeface="Arial" panose="020B0604020202020204" pitchFamily="34" charset="0"/>
              <a:buChar char="•"/>
            </a:pPr>
            <a:r>
              <a:rPr lang="sv-SE" b="0" i="0" u="none" strike="noStrike" kern="1200" baseline="0" dirty="0">
                <a:solidFill>
                  <a:schemeClr val="tx1"/>
                </a:solidFill>
                <a:latin typeface="Arial" panose="020B0604020202020204" pitchFamily="34" charset="0"/>
                <a:cs typeface="Arial" panose="020B0604020202020204" pitchFamily="34" charset="0"/>
              </a:rPr>
              <a:t>få handlingar som hör till målet eller ärendet </a:t>
            </a:r>
            <a:r>
              <a:rPr lang="sv-SE" b="0" i="1" u="none" strike="noStrike" kern="1200" baseline="0" dirty="0">
                <a:solidFill>
                  <a:schemeClr val="tx1"/>
                </a:solidFill>
                <a:latin typeface="Arial" panose="020B0604020202020204" pitchFamily="34" charset="0"/>
                <a:cs typeface="Arial" panose="020B0604020202020204" pitchFamily="34" charset="0"/>
              </a:rPr>
              <a:t>muntligen </a:t>
            </a:r>
            <a:r>
              <a:rPr lang="sv-SE" b="0" i="0" u="none" strike="noStrike" kern="1200" baseline="0" dirty="0">
                <a:solidFill>
                  <a:schemeClr val="tx1"/>
                </a:solidFill>
                <a:latin typeface="Arial" panose="020B0604020202020204" pitchFamily="34" charset="0"/>
                <a:cs typeface="Arial" panose="020B0604020202020204" pitchFamily="34" charset="0"/>
              </a:rPr>
              <a:t>översatta</a:t>
            </a:r>
          </a:p>
          <a:p>
            <a:pPr marL="171450" indent="-171450">
              <a:buFont typeface="Arial" panose="020B0604020202020204" pitchFamily="34" charset="0"/>
              <a:buChar char="•"/>
            </a:pPr>
            <a:r>
              <a:rPr lang="sv-SE" b="0" i="0" u="none" strike="noStrike" kern="1200" baseline="0" dirty="0">
                <a:solidFill>
                  <a:schemeClr val="tx1"/>
                </a:solidFill>
                <a:latin typeface="Arial" panose="020B0604020202020204" pitchFamily="34" charset="0"/>
                <a:cs typeface="Arial" panose="020B0604020202020204" pitchFamily="34" charset="0"/>
              </a:rPr>
              <a:t>tala språket vid förhandlingar</a:t>
            </a:r>
          </a:p>
          <a:p>
            <a:pPr marL="171450" indent="-171450">
              <a:buFont typeface="Arial" panose="020B0604020202020204" pitchFamily="34" charset="0"/>
              <a:buChar char="•"/>
            </a:pPr>
            <a:r>
              <a:rPr lang="sv-SE" b="0" i="0" u="none" strike="noStrike" kern="1200" baseline="0" dirty="0">
                <a:solidFill>
                  <a:schemeClr val="tx1"/>
                </a:solidFill>
                <a:latin typeface="Arial" panose="020B0604020202020204" pitchFamily="34" charset="0"/>
                <a:cs typeface="Arial" panose="020B0604020202020204" pitchFamily="34" charset="0"/>
              </a:rPr>
              <a:t>på begäran få domslut och domskäl eller beslut och beslutsmotivering skriftligen översatta till språket, förutsatt att parten saknar juridiskt biträde</a:t>
            </a:r>
          </a:p>
          <a:p>
            <a:pPr marL="0" indent="0">
              <a:buFontTx/>
              <a:buNone/>
            </a:pPr>
            <a:endParaRPr lang="sv-SE" b="0" i="0" u="none" strike="noStrike" kern="1200" baseline="0" dirty="0">
              <a:solidFill>
                <a:schemeClr val="tx1"/>
              </a:solidFill>
              <a:latin typeface="Arial" panose="020B0604020202020204" pitchFamily="34" charset="0"/>
              <a:cs typeface="Arial" panose="020B0604020202020204" pitchFamily="34" charset="0"/>
            </a:endParaRPr>
          </a:p>
          <a:p>
            <a:r>
              <a:rPr lang="sv-SE" b="0" i="0" u="none" strike="noStrike" kern="1200" baseline="0" dirty="0">
                <a:solidFill>
                  <a:schemeClr val="tx1"/>
                </a:solidFill>
                <a:latin typeface="Arial" panose="020B0604020202020204" pitchFamily="34" charset="0"/>
                <a:cs typeface="Arial" panose="020B0604020202020204" pitchFamily="34" charset="0"/>
              </a:rPr>
              <a:t>Vidare anges i minoritetslagen att domstolen även i övrigt ska sträva efter att använda minoritetsspråket i sina kontakter med parten eller dennes ställföreträdare. Minoritetslagen ger dock inte någon rätt för en part att få alla relevanta handlingar skriftligen översatta. Handlingar som alltså inte omfattas är exempelvis stämningsansökningar, andra inlagor och bevisning från motparten, förelägganden och andra skrivelser från domstolen samt protokoll eller anteckningar från förhandlingar.</a:t>
            </a:r>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r>
              <a:rPr lang="sv-SE" baseline="0" dirty="0">
                <a:latin typeface="Arial" panose="020B0604020202020204" pitchFamily="34" charset="0"/>
                <a:cs typeface="Arial" panose="020B0604020202020204" pitchFamily="34" charset="0"/>
              </a:rPr>
              <a:t>Läs vidare i proposition 2008/09: 158 </a:t>
            </a:r>
            <a:r>
              <a:rPr lang="sv-SE" i="1" baseline="0" dirty="0">
                <a:latin typeface="Arial" panose="020B0604020202020204" pitchFamily="34" charset="0"/>
                <a:cs typeface="Arial" panose="020B0604020202020204" pitchFamily="34" charset="0"/>
              </a:rPr>
              <a:t>Från erkännande till egenmakt</a:t>
            </a:r>
            <a:br>
              <a:rPr lang="sv-SE" baseline="0" dirty="0">
                <a:latin typeface="Arial" panose="020B0604020202020204" pitchFamily="34" charset="0"/>
                <a:cs typeface="Arial" panose="020B0604020202020204" pitchFamily="34" charset="0"/>
              </a:rPr>
            </a:br>
            <a:r>
              <a:rPr lang="sv-SE" baseline="0" dirty="0">
                <a:latin typeface="Arial" panose="020B0604020202020204" pitchFamily="34" charset="0"/>
                <a:cs typeface="Arial" panose="020B0604020202020204" pitchFamily="34" charset="0"/>
              </a:rPr>
              <a:t>Läs vidare i </a:t>
            </a:r>
            <a:r>
              <a:rPr lang="sv-SE" dirty="0">
                <a:latin typeface="Arial" panose="020B0604020202020204" pitchFamily="34" charset="0"/>
                <a:cs typeface="Arial" panose="020B0604020202020204" pitchFamily="34" charset="0"/>
              </a:rPr>
              <a:t>SOU 2017:88 </a:t>
            </a:r>
            <a:r>
              <a:rPr lang="sv-SE" b="0" i="1" kern="1200" dirty="0">
                <a:solidFill>
                  <a:schemeClr val="tx1"/>
                </a:solidFill>
                <a:effectLst/>
                <a:latin typeface="Arial" panose="020B0604020202020204" pitchFamily="34" charset="0"/>
                <a:cs typeface="Arial" panose="020B0604020202020204" pitchFamily="34" charset="0"/>
              </a:rPr>
              <a:t>Utredningen om en stärkt minoritetspolitik; Nästa steg? Del 2</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33</a:t>
            </a:fld>
            <a:endParaRPr lang="sv-SE"/>
          </a:p>
        </p:txBody>
      </p:sp>
    </p:spTree>
    <p:extLst>
      <p:ext uri="{BB962C8B-B14F-4D97-AF65-F5344CB8AC3E}">
        <p14:creationId xmlns:p14="http://schemas.microsoft.com/office/powerpoint/2010/main" val="26303802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887538" y="211138"/>
            <a:ext cx="3408362" cy="2130425"/>
          </a:xfrm>
        </p:spPr>
      </p:sp>
      <p:sp>
        <p:nvSpPr>
          <p:cNvPr id="3" name="Platshållare för anteckningar 2"/>
          <p:cNvSpPr>
            <a:spLocks noGrp="1"/>
          </p:cNvSpPr>
          <p:nvPr>
            <p:ph type="body" idx="1"/>
          </p:nvPr>
        </p:nvSpPr>
        <p:spPr>
          <a:xfrm>
            <a:off x="302493" y="2551051"/>
            <a:ext cx="6156684" cy="6012668"/>
          </a:xfrm>
        </p:spPr>
        <p:txBody>
          <a:bodyPr/>
          <a:lstStyle/>
          <a:p>
            <a:r>
              <a:rPr lang="sv-SE" sz="1200" b="0" i="0" u="none" strike="noStrike" kern="1200" baseline="0" dirty="0">
                <a:solidFill>
                  <a:schemeClr val="tx1"/>
                </a:solidFill>
                <a:latin typeface="Arial" panose="020B0604020202020204" pitchFamily="34" charset="0"/>
                <a:cs typeface="Arial" panose="020B0604020202020204" pitchFamily="34" charset="0"/>
              </a:rPr>
              <a:t>Minoritetslagens 17 § ger upplysning om att bestämmelser om rätt till förskola och viss annan pedagogisk verksamhet på finska, meänkieli eller samiska finns i skollagen</a:t>
            </a:r>
            <a:r>
              <a:rPr lang="sv-SE" sz="1200" b="0" i="0" u="none" strike="noStrike" kern="1200" baseline="0" dirty="0">
                <a:solidFill>
                  <a:schemeClr val="tx1"/>
                </a:solidFill>
                <a:latin typeface="+mn-lt"/>
                <a:ea typeface="+mn-ea"/>
                <a:cs typeface="+mn-cs"/>
              </a:rPr>
              <a:t>.</a:t>
            </a:r>
          </a:p>
          <a:p>
            <a:endParaRPr lang="sv-SE" sz="1200" b="0" i="0" u="none" strike="noStrike" kern="1200" baseline="0" dirty="0">
              <a:solidFill>
                <a:schemeClr val="tx1"/>
              </a:solidFill>
              <a:latin typeface="+mn-lt"/>
              <a:ea typeface="+mn-ea"/>
              <a:cs typeface="+mn-cs"/>
            </a:endParaRPr>
          </a:p>
          <a:p>
            <a:r>
              <a:rPr lang="sv-SE" sz="1200" b="0" i="0" kern="1200" dirty="0">
                <a:solidFill>
                  <a:schemeClr val="tx1"/>
                </a:solidFill>
                <a:effectLst/>
                <a:latin typeface="+mn-lt"/>
                <a:ea typeface="+mn-ea"/>
                <a:cs typeface="+mn-cs"/>
              </a:rPr>
              <a:t>Bestämmelsen i 8 kap. 12 b § i skollagen innebär att kommuner i förvaltningsområden (om så begärs) ska tillhandahålla, som lägst, en väsentlig del av verksamheten på finska, meänkieli och samiska. Ändringen motsvarar Sveriges åtaganden enligt artikel 8 punkt 1.a.iii i den europeiska stadgan om landsdels- och minoritetsspråk (språkstadgan).</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Vad som är en väsentlig del av verksamheten utvecklas inte i språkstadgan. Det övergripande syftet med stadgan är emellertid att skydda och främja minoritetsspråken och utgångspunkten måste därför vara att omfattningen av utbildningen på minoritetsspråken bör vara sådan att den bidrar till att språken bevaras, utvecklas och förs vidare till nya generationer.</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Läs vidare i proposition </a:t>
            </a:r>
            <a:r>
              <a:rPr lang="sv-SE" sz="1200" kern="1200" dirty="0">
                <a:solidFill>
                  <a:schemeClr val="tx1"/>
                </a:solidFill>
                <a:effectLst/>
                <a:latin typeface="Arial" panose="020B0604020202020204" pitchFamily="34" charset="0"/>
                <a:cs typeface="Arial" panose="020B0604020202020204" pitchFamily="34" charset="0"/>
              </a:rPr>
              <a:t>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 </a:t>
            </a:r>
            <a:r>
              <a:rPr lang="sv-SE" sz="1200" kern="1200" dirty="0">
                <a:solidFill>
                  <a:schemeClr val="tx1"/>
                </a:solidFill>
                <a:effectLst/>
                <a:latin typeface="Arial" panose="020B0604020202020204" pitchFamily="34" charset="0"/>
                <a:cs typeface="Arial" panose="020B0604020202020204" pitchFamily="34" charset="0"/>
              </a:rPr>
              <a:t>sid 98 </a:t>
            </a:r>
            <a:endParaRPr lang="sv-SE" sz="1200" i="1" kern="1200" dirty="0">
              <a:solidFill>
                <a:schemeClr val="tx1"/>
              </a:solidFill>
              <a:effectLst/>
              <a:latin typeface="+mn-lt"/>
              <a:ea typeface="+mn-ea"/>
              <a:cs typeface="+mn-cs"/>
            </a:endParaRPr>
          </a:p>
          <a:p>
            <a:endParaRPr lang="sv-SE" sz="1200" b="0" i="0" u="none" strike="noStrike" kern="1200" baseline="0" dirty="0">
              <a:solidFill>
                <a:schemeClr val="tx1"/>
              </a:solidFill>
              <a:latin typeface="+mn-lt"/>
              <a:ea typeface="+mn-ea"/>
              <a:cs typeface="+mn-cs"/>
            </a:endParaRPr>
          </a:p>
          <a:p>
            <a:endParaRPr lang="sv-SE" sz="1200" b="0" i="0"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34</a:t>
            </a:fld>
            <a:endParaRPr lang="sv-SE"/>
          </a:p>
        </p:txBody>
      </p:sp>
    </p:spTree>
    <p:extLst>
      <p:ext uri="{BB962C8B-B14F-4D97-AF65-F5344CB8AC3E}">
        <p14:creationId xmlns:p14="http://schemas.microsoft.com/office/powerpoint/2010/main" val="2597807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8975" y="355600"/>
            <a:ext cx="5210175" cy="3255963"/>
          </a:xfrm>
        </p:spPr>
      </p:sp>
      <p:sp>
        <p:nvSpPr>
          <p:cNvPr id="3" name="Platshållare för anteckningar 2"/>
          <p:cNvSpPr>
            <a:spLocks noGrp="1"/>
          </p:cNvSpPr>
          <p:nvPr>
            <p:ph type="body" idx="1"/>
          </p:nvPr>
        </p:nvSpPr>
        <p:spPr>
          <a:xfrm>
            <a:off x="671594" y="3775187"/>
            <a:ext cx="5438140" cy="586865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Arial" panose="020B0604020202020204" pitchFamily="34" charset="0"/>
                <a:cs typeface="Arial" panose="020B0604020202020204" pitchFamily="34" charset="0"/>
              </a:rPr>
              <a:t>I inledningen till bestämmelsen i 12 b § hänvisas till en hemkommun som ingår i ett förvaltningsområde enligt minoritetslagen. Även kommuner som ansökt om frivillig anslutning till förvaltningsområden och som finns omnämnda i minoritetsförordningen omfattas av bestämmelsen. </a:t>
            </a:r>
            <a:r>
              <a:rPr lang="sv-SE" dirty="0">
                <a:latin typeface="Arial" panose="020B0604020202020204" pitchFamily="34" charset="0"/>
                <a:cs typeface="Arial" panose="020B0604020202020204" pitchFamily="34" charset="0"/>
              </a:rPr>
              <a:t>Med en persons hemkommun avses den kommun som personen är folkbokförd (</a:t>
            </a:r>
            <a:r>
              <a:rPr lang="sv-SE" sz="1200" dirty="0">
                <a:latin typeface="Arial" panose="020B0604020202020204" pitchFamily="34" charset="0"/>
                <a:cs typeface="Arial" panose="020B0604020202020204" pitchFamily="34" charset="0"/>
              </a:rPr>
              <a:t>29 kap. 6 § skollagen).</a:t>
            </a:r>
          </a:p>
          <a:p>
            <a:pPr rtl="0"/>
            <a:endParaRPr lang="sv-SE" sz="1200" dirty="0">
              <a:latin typeface="Arial" panose="020B0604020202020204" pitchFamily="34" charset="0"/>
              <a:cs typeface="Arial" panose="020B0604020202020204" pitchFamily="34" charset="0"/>
            </a:endParaRPr>
          </a:p>
          <a:p>
            <a:pPr rtl="0"/>
            <a:r>
              <a:rPr lang="sv-SE" sz="1200" strike="noStrike" dirty="0">
                <a:latin typeface="Arial" panose="020B0604020202020204" pitchFamily="34" charset="0"/>
                <a:cs typeface="Arial" panose="020B0604020202020204" pitchFamily="34" charset="0"/>
              </a:rPr>
              <a:t>Innebörden av paragrafen är </a:t>
            </a:r>
            <a:r>
              <a:rPr lang="sv-SE" sz="1200" dirty="0">
                <a:latin typeface="Arial" panose="020B0604020202020204" pitchFamily="34" charset="0"/>
                <a:cs typeface="Arial" panose="020B0604020202020204" pitchFamily="34" charset="0"/>
              </a:rPr>
              <a:t>att kommuner i förvaltningsområden ska, om så begärs, tillhandahålla som lägst en väsentlig del av verksamheten på finska, meänkieli respektive samiska. </a:t>
            </a:r>
          </a:p>
          <a:p>
            <a:pPr rtl="0"/>
            <a:endParaRPr lang="sv-SE" sz="1200" dirty="0">
              <a:solidFill>
                <a:srgbClr val="FF0000"/>
              </a:solidFill>
              <a:latin typeface="Arial" panose="020B0604020202020204" pitchFamily="34" charset="0"/>
              <a:cs typeface="Arial" panose="020B0604020202020204" pitchFamily="34" charset="0"/>
            </a:endParaRPr>
          </a:p>
          <a:p>
            <a:pPr rtl="0"/>
            <a:r>
              <a:rPr lang="sv-SE" sz="1200" dirty="0">
                <a:latin typeface="Arial" panose="020B0604020202020204" pitchFamily="34" charset="0"/>
                <a:cs typeface="Arial" panose="020B0604020202020204" pitchFamily="34" charset="0"/>
              </a:rPr>
              <a:t>Vad som är en väsentlig del av verksamheten utvecklas inte i lagen. Vägledning ges dock i Europarådets språkstadga. Det övergripande syftet med stadgan är att skydda och främja minoritetsspråken och utgångspunkten måste därför vara att omfattningen av utbildningen på minoritetsspråket bör vara sådan att den bidrar till att minoritetsspråken bevaras, utvecklas och förs vidare till nya generationer. Ordalydelsen ger vid handen att den huvudsakliga delen av utbildningen ska bedrivas på det aktuella minoritetsspråket. Begreppet måste dock tolkas utifrån en helhetsbedömning. Faktorer som har betydelse är det antal timmar som utbildning bedrivs på språket, nivån på personalens språkkunskaper, hur förskolans arbete med språkrevitalisering är strukturerat och vilka arbetsmetoder som används samt i vilken utsträckning vårdnadshavare och andra i barnets omgivning involveras i revitaliseringsarbetet. </a:t>
            </a:r>
          </a:p>
          <a:p>
            <a:pPr rtl="0"/>
            <a:endParaRPr lang="sv-SE" sz="1200" dirty="0">
              <a:latin typeface="Arial" panose="020B0604020202020204" pitchFamily="34" charset="0"/>
              <a:cs typeface="Arial" panose="020B0604020202020204" pitchFamily="34" charset="0"/>
            </a:endParaRPr>
          </a:p>
          <a:p>
            <a:pPr rtl="0"/>
            <a:r>
              <a:rPr lang="sv-SE" sz="1200" dirty="0">
                <a:latin typeface="Arial" panose="020B0604020202020204" pitchFamily="34" charset="0"/>
                <a:cs typeface="Arial" panose="020B0604020202020204" pitchFamily="34" charset="0"/>
              </a:rPr>
              <a:t>Det finns ingen undre gräns för vilken efterfrågan som krävs för att utbildningen ska erbjudas på minoritetsspråket. Det innebär att kommunerna kan tänkas behöva tillämpa olika organisatoriska lösningar för att uppfylla kravet, anpassat till barnunderlag och lokala förhållanden. Exempelvis kan det handla om att samla ett antal barn vid vissa </a:t>
            </a:r>
            <a:r>
              <a:rPr lang="sv-SE" sz="1200" dirty="0" err="1">
                <a:latin typeface="Arial" panose="020B0604020202020204" pitchFamily="34" charset="0"/>
                <a:cs typeface="Arial" panose="020B0604020202020204" pitchFamily="34" charset="0"/>
              </a:rPr>
              <a:t>förskoleenheter</a:t>
            </a:r>
            <a:r>
              <a:rPr lang="sv-SE" sz="1200" dirty="0">
                <a:latin typeface="Arial" panose="020B0604020202020204" pitchFamily="34" charset="0"/>
                <a:cs typeface="Arial" panose="020B0604020202020204" pitchFamily="34" charset="0"/>
              </a:rPr>
              <a:t> och på så sätt kunna erbjuda en samlad verksamhet. Sådana organisatoriska lösningar ska emellertid inte behöva leda till att vårdnadshavare avstår från en förskoleplats, till exempel därför att förskolan ligger alltför långt från hemmet eller arbetet. Enligt 8 kap. 15 § skollagen ska ett barn erbjudas plats vid en </a:t>
            </a:r>
            <a:r>
              <a:rPr lang="sv-SE" sz="1200" dirty="0" err="1">
                <a:latin typeface="Arial" panose="020B0604020202020204" pitchFamily="34" charset="0"/>
                <a:cs typeface="Arial" panose="020B0604020202020204" pitchFamily="34" charset="0"/>
              </a:rPr>
              <a:t>förskoleenhet</a:t>
            </a:r>
            <a:r>
              <a:rPr lang="sv-SE" sz="1200" dirty="0">
                <a:latin typeface="Arial" panose="020B0604020202020204" pitchFamily="34" charset="0"/>
                <a:cs typeface="Arial" panose="020B0604020202020204" pitchFamily="34" charset="0"/>
              </a:rPr>
              <a:t> så nära barnets eget hem som möjligt. Det kommer inte alltid att vara möjligt för kommuner att kunna erbjuda en förskoleplats på minoritetsspråket på den förskola som ligger närmast hemmet. En avvägning mellan dessa faktorer behöver därför göras vid planeringen av verksamheten. Det kan också tänkas att anpassningar av utbildningen kan behöva göras på en </a:t>
            </a:r>
            <a:r>
              <a:rPr lang="sv-SE" sz="1200" dirty="0" err="1">
                <a:latin typeface="Arial" panose="020B0604020202020204" pitchFamily="34" charset="0"/>
                <a:cs typeface="Arial" panose="020B0604020202020204" pitchFamily="34" charset="0"/>
              </a:rPr>
              <a:t>förskoleenhet</a:t>
            </a:r>
            <a:r>
              <a:rPr lang="sv-SE" sz="1200" dirty="0">
                <a:latin typeface="Arial" panose="020B0604020202020204" pitchFamily="34" charset="0"/>
                <a:cs typeface="Arial" panose="020B0604020202020204" pitchFamily="34" charset="0"/>
              </a:rPr>
              <a:t> närmare hemmet om en plats på en förskola med mer omfattande utbildning på minoritetsspråket inte passar den enskildes situation.</a:t>
            </a:r>
          </a:p>
          <a:p>
            <a:pPr rtl="0"/>
            <a:endParaRPr lang="sv-SE" sz="1200" dirty="0">
              <a:latin typeface="Arial" panose="020B0604020202020204" pitchFamily="34" charset="0"/>
              <a:cs typeface="Arial" panose="020B0604020202020204" pitchFamily="34" charset="0"/>
            </a:endParaRPr>
          </a:p>
          <a:p>
            <a:pPr rtl="0"/>
            <a:r>
              <a:rPr lang="sv-SE" sz="1200" dirty="0">
                <a:latin typeface="Arial" panose="020B0604020202020204" pitchFamily="34" charset="0"/>
                <a:cs typeface="Arial" panose="020B0604020202020204" pitchFamily="34" charset="0"/>
              </a:rPr>
              <a:t>Bestämmelsen i andra stycket innebär att kommuner uttryckligen ska tillfråga vårdnadshavare som ansöker om förskoleplats för sitt barn om de önskar plats i sådan förskola i vilken utbildningen bedrivs på det eller de minoritetsspråk inom vars förvaltningsområde kommunen ingår. Det är inte tillräckligt att kommunen frågar vårdnadshavarna om barnet har något annat modersmål. Frågan kan t.ex. ställas genom att det ges möjlighet att ange sådant önskemål på en ansökningsblankett eller motsvarande via en e-tjänst. Det är viktigt att det framgår att det är frivilligt att svara på frågan. </a:t>
            </a:r>
          </a:p>
          <a:p>
            <a:pPr rtl="0"/>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200" dirty="0">
                <a:latin typeface="Arial" panose="020B0604020202020204" pitchFamily="34" charset="0"/>
                <a:cs typeface="Arial" panose="020B0604020202020204" pitchFamily="34" charset="0"/>
              </a:rPr>
              <a:t>Läs vidare i propositionen 2017/18:199 </a:t>
            </a:r>
            <a:r>
              <a:rPr lang="sv-SE" altLang="sv-SE" sz="1200" i="1" dirty="0">
                <a:latin typeface="Arial" panose="020B0604020202020204" pitchFamily="34" charset="0"/>
                <a:cs typeface="Arial" panose="020B0604020202020204" pitchFamily="34" charset="0"/>
              </a:rPr>
              <a:t>En stärkt minoritetspolitik</a:t>
            </a:r>
            <a:r>
              <a:rPr lang="sv-SE" sz="1800" dirty="0">
                <a:effectLst/>
                <a:latin typeface="Calibri" panose="020F0502020204030204" pitchFamily="34" charset="0"/>
              </a:rPr>
              <a:t>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35</a:t>
            </a:fld>
            <a:endParaRPr lang="sv-SE"/>
          </a:p>
        </p:txBody>
      </p:sp>
    </p:spTree>
    <p:extLst>
      <p:ext uri="{BB962C8B-B14F-4D97-AF65-F5344CB8AC3E}">
        <p14:creationId xmlns:p14="http://schemas.microsoft.com/office/powerpoint/2010/main" val="21290896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14400" y="319088"/>
            <a:ext cx="5102225" cy="3189287"/>
          </a:xfrm>
        </p:spPr>
      </p:sp>
      <p:sp>
        <p:nvSpPr>
          <p:cNvPr id="3" name="Platshållare för anteckningar 2"/>
          <p:cNvSpPr>
            <a:spLocks noGrp="1"/>
          </p:cNvSpPr>
          <p:nvPr>
            <p:ph type="body" idx="1"/>
          </p:nvPr>
        </p:nvSpPr>
        <p:spPr>
          <a:xfrm>
            <a:off x="586495" y="3703179"/>
            <a:ext cx="5438140" cy="5868652"/>
          </a:xfrm>
        </p:spPr>
        <p:txBody>
          <a:bodyPr/>
          <a:lstStyle/>
          <a:p>
            <a:r>
              <a:rPr lang="sv-SE" sz="1200" dirty="0">
                <a:latin typeface="Arial" panose="020B0604020202020204" pitchFamily="34" charset="0"/>
                <a:cs typeface="Arial" panose="020B0604020202020204" pitchFamily="34" charset="0"/>
              </a:rPr>
              <a:t>I inledningen till bestämmelsen i 5 a § hänvisas till en kommun som ingår i ett förvaltningsområde enligt minoritetslagen. Även kommuner som ansökt om frivillig anslutning till förvaltningsområden och som finns omnämnda i minoritetsförordningen omfattas av bestämmelsen.</a:t>
            </a:r>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Bestämmelsen tar sikte på sådan pedagogisk omsorg som erbjuds i stället för förskola i 2 § (t.ex. familjedaghem), öppen förskola enligt 3 § och sådan omsorg som erbjuds under tid då förskola inte erbjuds i 5 § (t.ex. s.k. nattis).</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Kommuner är inte skyldiga att tillhandahålla verksamhetsformerna i 2 och 5 §§. Bestämmelsen innebär att kommunen, om den väljer att bedriva sådan verksamhet, ska sträva efter att erbjuda barn vars vårdnadshavare begär det plats i sådan verksamhet där hela eller en väsentlig del av verksamheten bedrivs på det eller de minoritetsspråk inom vars förvaltningsområde kommunen ingår. Beträffande ”väsentlig del” se tidigare bild.</a:t>
            </a: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Bestämmelsen i andra stycket innebär att kommunen, om den erbjuder verksamhet enligt 2 eller 5 §, uttryckligen ska fråga vårdnadshavare som ansöker om plats i den typen av verksamhet om de önskar få en plats där verksamheten bedrivs på det eller de minoritetsspråk inom vars förvaltningsområde kommunen ingår. För den närmare innebörden av skyldigheten se tidigare bild.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Tredje stycket tar sikte på öppen förskola enligt 3 §. Enligt bestämmelsen </a:t>
            </a:r>
            <a:r>
              <a:rPr lang="sv-SE" strike="noStrike" dirty="0">
                <a:latin typeface="Arial" panose="020B0604020202020204" pitchFamily="34" charset="0"/>
                <a:cs typeface="Arial" panose="020B0604020202020204" pitchFamily="34" charset="0"/>
              </a:rPr>
              <a:t>ska</a:t>
            </a:r>
            <a:r>
              <a:rPr lang="sv-SE" strike="noStrike" dirty="0">
                <a:solidFill>
                  <a:srgbClr val="FF0000"/>
                </a:solidFill>
                <a:latin typeface="Arial" panose="020B0604020202020204" pitchFamily="34" charset="0"/>
                <a:cs typeface="Arial" panose="020B0604020202020204" pitchFamily="34" charset="0"/>
              </a:rPr>
              <a:t> </a:t>
            </a:r>
            <a:r>
              <a:rPr lang="sv-SE" dirty="0">
                <a:latin typeface="Arial" panose="020B0604020202020204" pitchFamily="34" charset="0"/>
                <a:cs typeface="Arial" panose="020B0604020202020204" pitchFamily="34" charset="0"/>
              </a:rPr>
              <a:t>kommunen sträva efter att erbjuda verksamhet på finska, meänkieli respektive samiska, under förutsättning att det finns sådan efterfrågan. Bedömningen av om det finns en efterfrågan kan göras utifrån uttryckliga frågor eller synpunkter som inkommit till kommunen om sådan verksamhet, t.ex. vid de samråd som kommunen ska hålla med de nationella minoriteterna enligt 5 § minoritetslagen. </a:t>
            </a:r>
          </a:p>
          <a:p>
            <a:endParaRPr lang="sv-SE"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altLang="sv-SE" sz="1200" dirty="0">
                <a:latin typeface="Arial" panose="020B0604020202020204" pitchFamily="34" charset="0"/>
                <a:cs typeface="Arial" panose="020B0604020202020204" pitchFamily="34" charset="0"/>
              </a:rPr>
              <a:t>Läs vidare i propositionen 2017/18:199 </a:t>
            </a:r>
            <a:r>
              <a:rPr lang="sv-SE" altLang="sv-SE" sz="1200" i="1" dirty="0">
                <a:latin typeface="Arial" panose="020B0604020202020204" pitchFamily="34" charset="0"/>
                <a:cs typeface="Arial" panose="020B0604020202020204" pitchFamily="34" charset="0"/>
              </a:rPr>
              <a:t>En stärkt minoritetspolitik</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36</a:t>
            </a:fld>
            <a:endParaRPr lang="sv-SE"/>
          </a:p>
        </p:txBody>
      </p:sp>
    </p:spTree>
    <p:extLst>
      <p:ext uri="{BB962C8B-B14F-4D97-AF65-F5344CB8AC3E}">
        <p14:creationId xmlns:p14="http://schemas.microsoft.com/office/powerpoint/2010/main" val="18933826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14400" y="319088"/>
            <a:ext cx="5102225" cy="3189287"/>
          </a:xfrm>
        </p:spPr>
      </p:sp>
      <p:sp>
        <p:nvSpPr>
          <p:cNvPr id="3" name="Platshållare för anteckningar 2"/>
          <p:cNvSpPr>
            <a:spLocks noGrp="1"/>
          </p:cNvSpPr>
          <p:nvPr>
            <p:ph type="body" idx="1"/>
          </p:nvPr>
        </p:nvSpPr>
        <p:spPr>
          <a:xfrm>
            <a:off x="586495" y="3703179"/>
            <a:ext cx="5438140" cy="586865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Här finns möjlighet att diskutera vidare och byta erfarenheter.</a:t>
            </a:r>
            <a:endParaRPr lang="sv-SE" strike="noStrike" dirty="0">
              <a:solidFill>
                <a:srgbClr val="FF0000"/>
              </a:solidFill>
              <a:latin typeface="+mn-lt"/>
              <a:cs typeface="Arial"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37</a:t>
            </a:fld>
            <a:endParaRPr lang="sv-SE"/>
          </a:p>
        </p:txBody>
      </p:sp>
    </p:spTree>
    <p:extLst>
      <p:ext uri="{BB962C8B-B14F-4D97-AF65-F5344CB8AC3E}">
        <p14:creationId xmlns:p14="http://schemas.microsoft.com/office/powerpoint/2010/main" val="5765305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17638" y="246063"/>
            <a:ext cx="3916362" cy="2447925"/>
          </a:xfrm>
        </p:spPr>
      </p:sp>
      <p:sp>
        <p:nvSpPr>
          <p:cNvPr id="3" name="Platshållare för anteckningar 2"/>
          <p:cNvSpPr>
            <a:spLocks noGrp="1"/>
          </p:cNvSpPr>
          <p:nvPr>
            <p:ph type="body" idx="1"/>
          </p:nvPr>
        </p:nvSpPr>
        <p:spPr>
          <a:xfrm>
            <a:off x="374501" y="2875087"/>
            <a:ext cx="6084676" cy="6553496"/>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altLang="sv-SE" sz="1200" dirty="0">
                <a:latin typeface="Arial" panose="020B0604020202020204" pitchFamily="34" charset="0"/>
                <a:cs typeface="Arial" panose="020B0604020202020204" pitchFamily="34" charset="0"/>
              </a:rPr>
              <a:t>Minoritetslagens 18 § ger upplysning om att bestämmelser om äldreomsorg på nationella minoritetsspråk finns i socialtjänstlagen. </a:t>
            </a:r>
          </a:p>
          <a:p>
            <a:pPr marL="0" indent="0">
              <a:buFont typeface="Arial" panose="020B0604020202020204" pitchFamily="34" charset="0"/>
              <a:buNone/>
            </a:pPr>
            <a:endParaRPr lang="sv-SE" altLang="sv-SE"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altLang="sv-SE" sz="1200" dirty="0">
                <a:latin typeface="Arial" panose="020B0604020202020204" pitchFamily="34" charset="0"/>
                <a:cs typeface="Arial" panose="020B0604020202020204" pitchFamily="34" charset="0"/>
              </a:rPr>
              <a:t>Bestämmelser om äldreomsorg på nationella minoritetsspråk överfördes från minoritetslagen till socialtjänstlagen den 1 juli 2025. </a:t>
            </a:r>
          </a:p>
          <a:p>
            <a:endParaRPr lang="sv-SE" dirty="0"/>
          </a:p>
          <a:p>
            <a:r>
              <a:rPr lang="sv-SE" sz="1200" b="0" i="0" kern="1200" dirty="0">
                <a:solidFill>
                  <a:schemeClr val="tx1"/>
                </a:solidFill>
                <a:effectLst/>
                <a:latin typeface="Arial" panose="020B0604020202020204" pitchFamily="34" charset="0"/>
                <a:ea typeface="+mn-ea"/>
                <a:cs typeface="Arial" panose="020B0604020202020204" pitchFamily="34" charset="0"/>
              </a:rPr>
              <a:t>Läs vidare i propositionen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pPr marL="0" indent="0">
              <a:buFont typeface="Arial" panose="020B0604020202020204" pitchFamily="34" charset="0"/>
              <a:buNone/>
            </a:pPr>
            <a:endParaRPr lang="sv-SE" altLang="sv-SE" sz="1200" i="1"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38</a:t>
            </a:fld>
            <a:endParaRPr lang="sv-SE"/>
          </a:p>
        </p:txBody>
      </p:sp>
    </p:spTree>
    <p:extLst>
      <p:ext uri="{BB962C8B-B14F-4D97-AF65-F5344CB8AC3E}">
        <p14:creationId xmlns:p14="http://schemas.microsoft.com/office/powerpoint/2010/main" val="6038667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822940" rtl="0" eaLnBrk="1" fontAlgn="auto" latinLnBrk="0" hangingPunct="1">
              <a:lnSpc>
                <a:spcPct val="100000"/>
              </a:lnSpc>
              <a:spcBef>
                <a:spcPts val="0"/>
              </a:spcBef>
              <a:spcAft>
                <a:spcPts val="540"/>
              </a:spcAft>
              <a:buClrTx/>
              <a:buSzTx/>
              <a:buFont typeface="Arial" panose="020B0604020202020204" pitchFamily="34" charset="0"/>
              <a:buNone/>
              <a:tabLst/>
              <a:defRPr/>
            </a:pPr>
            <a:r>
              <a:rPr lang="sv-SE" dirty="0"/>
              <a:t>I socialtjänstlagen regleras de särskilda bestämmelser som rör äldreomsorg på nationella minoritetsspråk i 8 kap. 5–9 §§.</a:t>
            </a:r>
            <a:endParaRPr lang="sv-SE" sz="12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822940" rtl="0" eaLnBrk="1" fontAlgn="auto" latinLnBrk="0" hangingPunct="1">
              <a:lnSpc>
                <a:spcPct val="100000"/>
              </a:lnSpc>
              <a:spcBef>
                <a:spcPts val="0"/>
              </a:spcBef>
              <a:spcAft>
                <a:spcPts val="540"/>
              </a:spcAft>
              <a:buClrTx/>
              <a:buSzTx/>
              <a:buFont typeface="Arial" panose="020B0604020202020204" pitchFamily="34" charset="0"/>
              <a:buNone/>
              <a:tabLst/>
              <a:defRPr/>
            </a:pPr>
            <a:endParaRPr lang="sv-SE" sz="12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822940" rtl="0" eaLnBrk="1" fontAlgn="auto" latinLnBrk="0" hangingPunct="1">
              <a:lnSpc>
                <a:spcPct val="100000"/>
              </a:lnSpc>
              <a:spcBef>
                <a:spcPts val="0"/>
              </a:spcBef>
              <a:spcAft>
                <a:spcPts val="540"/>
              </a:spcAft>
              <a:buClrTx/>
              <a:buSzTx/>
              <a:buFont typeface="Arial" panose="020B0604020202020204" pitchFamily="34" charset="0"/>
              <a:buNone/>
              <a:tabLst/>
              <a:defRPr/>
            </a:pPr>
            <a:r>
              <a:rPr lang="sv-SE" sz="12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Socialtjänstlagen nämner inte uttryckligen nationella minoriteter</a:t>
            </a:r>
            <a:r>
              <a:rPr lang="sv-SE" sz="12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förutom i bestämmelserna som gäller äldreomsorg. Trots det har lagen betydelse för att reglera socialtjänstens </a:t>
            </a:r>
            <a:r>
              <a:rPr lang="sv-SE" sz="800" dirty="0">
                <a:solidFill>
                  <a:prstClr val="black"/>
                </a:solidFill>
                <a:latin typeface="Arial"/>
              </a:rPr>
              <a:t>arbete med att främja ekonomisk och social trygghet, jämlikhet och deltagande i samhällslivet. </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Av bestämmelsen i 5 § </a:t>
            </a:r>
            <a:r>
              <a:rPr lang="sv-SE" baseline="0" dirty="0">
                <a:latin typeface="Arial" panose="020B0604020202020204" pitchFamily="34" charset="0"/>
                <a:cs typeface="Arial" panose="020B0604020202020204" pitchFamily="34" charset="0"/>
              </a:rPr>
              <a:t>framgår att kommuner ska verka för att det finns tillgång till personal med kunskaper i</a:t>
            </a:r>
            <a:r>
              <a:rPr lang="sv-SE" sz="1200" dirty="0">
                <a:solidFill>
                  <a:schemeClr val="tx1">
                    <a:lumMod val="75000"/>
                    <a:lumOff val="25000"/>
                  </a:schemeClr>
                </a:solidFill>
                <a:latin typeface="Arial" panose="020B0604020202020204" pitchFamily="34" charset="0"/>
                <a:cs typeface="Arial" panose="020B0604020202020204" pitchFamily="34" charset="0"/>
              </a:rPr>
              <a:t> finska, jiddisch, meänkieli, romani </a:t>
            </a:r>
            <a:r>
              <a:rPr lang="sv-SE" sz="1200" dirty="0" err="1">
                <a:solidFill>
                  <a:schemeClr val="tx1">
                    <a:lumMod val="75000"/>
                    <a:lumOff val="25000"/>
                  </a:schemeClr>
                </a:solidFill>
                <a:latin typeface="Arial" panose="020B0604020202020204" pitchFamily="34" charset="0"/>
                <a:cs typeface="Arial" panose="020B0604020202020204" pitchFamily="34" charset="0"/>
              </a:rPr>
              <a:t>chib</a:t>
            </a:r>
            <a:r>
              <a:rPr lang="sv-SE" sz="1200" dirty="0">
                <a:solidFill>
                  <a:schemeClr val="tx1">
                    <a:lumMod val="75000"/>
                    <a:lumOff val="25000"/>
                  </a:schemeClr>
                </a:solidFill>
                <a:latin typeface="Arial" panose="020B0604020202020204" pitchFamily="34" charset="0"/>
                <a:cs typeface="Arial" panose="020B0604020202020204" pitchFamily="34" charset="0"/>
              </a:rPr>
              <a:t> eller samiska där det behövs för omvårdnaden om äldre människor. </a:t>
            </a:r>
            <a:r>
              <a:rPr lang="sv-SE" dirty="0">
                <a:effectLst/>
                <a:latin typeface="Arial" panose="020B0604020202020204" pitchFamily="34" charset="0"/>
                <a:cs typeface="Arial" panose="020B0604020202020204" pitchFamily="34" charset="0"/>
              </a:rPr>
              <a:t>Av bestämmelsen följer inte en skyldighet att omedelbart skaffa språkkunnig personal. Men vid rekrytering bör dock kunskaper i minoritetsspråk vara en merit. Under tiden rekrytering pågår kan exempelvis resurspersoner, språkstödjare anlitas i kontakten med äldre. </a:t>
            </a:r>
          </a:p>
          <a:p>
            <a:endParaRPr lang="sv-SE" dirty="0">
              <a:effectLst/>
              <a:latin typeface="Arial" panose="020B0604020202020204" pitchFamily="34" charset="0"/>
              <a:cs typeface="Arial" panose="020B0604020202020204" pitchFamily="34" charset="0"/>
            </a:endParaRPr>
          </a:p>
          <a:p>
            <a:r>
              <a:rPr lang="sv-SE" sz="12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Förutom minoritetslagen finns det skrivningar i andra lagar som reglerar rättigheter för äldre som tillhör de nationella minoriteterna, till exempel hälso- och sjukvårdslagen (2017:30) och </a:t>
            </a:r>
            <a:r>
              <a:rPr lang="sv-SE" sz="1200" dirty="0" err="1">
                <a:solidFill>
                  <a:srgbClr val="000000"/>
                </a:solidFill>
                <a:effectLst/>
                <a:latin typeface="Gotham Rounded Light" pitchFamily="50" charset="0"/>
                <a:ea typeface="Times New Roman" panose="02020603050405020304" pitchFamily="18" charset="0"/>
                <a:cs typeface="Times New Roman" panose="02020603050405020304" pitchFamily="18" charset="0"/>
              </a:rPr>
              <a:t>patientlagen</a:t>
            </a:r>
            <a:r>
              <a:rPr lang="sv-SE" sz="12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(2014:821). </a:t>
            </a:r>
            <a:endParaRPr lang="sv-SE" dirty="0">
              <a:effectLst/>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Läs vidare i proposition 2017/18:199 </a:t>
            </a:r>
            <a:r>
              <a:rPr lang="sv-SE" sz="1200" i="1" kern="1200" dirty="0">
                <a:solidFill>
                  <a:schemeClr val="tx1"/>
                </a:solidFill>
                <a:effectLst/>
                <a:latin typeface="Arial" panose="020B0604020202020204" pitchFamily="34" charset="0"/>
                <a:ea typeface="+mn-ea"/>
                <a:cs typeface="Arial" panose="020B0604020202020204" pitchFamily="34" charset="0"/>
              </a:rPr>
              <a:t>En stärkt minoritetspolitik</a:t>
            </a:r>
            <a:br>
              <a:rPr lang="sv-SE" sz="1200" b="0" i="1" kern="1200" dirty="0">
                <a:solidFill>
                  <a:schemeClr val="tx1"/>
                </a:solidFill>
                <a:effectLst/>
                <a:latin typeface="Arial" panose="020B0604020202020204" pitchFamily="34" charset="0"/>
                <a:ea typeface="+mn-ea"/>
                <a:cs typeface="Arial" panose="020B0604020202020204" pitchFamily="34" charset="0"/>
              </a:rPr>
            </a:br>
            <a:r>
              <a:rPr lang="sv-SE" sz="1200" b="0" i="0" kern="1200" dirty="0">
                <a:solidFill>
                  <a:schemeClr val="tx1"/>
                </a:solidFill>
                <a:effectLst/>
                <a:latin typeface="Arial" panose="020B0604020202020204" pitchFamily="34" charset="0"/>
                <a:ea typeface="+mn-ea"/>
                <a:cs typeface="Arial" panose="020B0604020202020204" pitchFamily="34" charset="0"/>
              </a:rPr>
              <a:t>Proposition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r>
              <a:rPr lang="sv-SE" sz="1200" i="0" kern="1200" dirty="0">
                <a:solidFill>
                  <a:schemeClr val="tx1"/>
                </a:solidFill>
                <a:effectLst/>
                <a:latin typeface="Arial" panose="020B0604020202020204" pitchFamily="34" charset="0"/>
                <a:ea typeface="+mn-ea"/>
                <a:cs typeface="Arial" panose="020B0604020202020204" pitchFamily="34" charset="0"/>
              </a:rPr>
              <a:t>Socialstyrelsen </a:t>
            </a:r>
            <a:r>
              <a:rPr lang="sv-SE" dirty="0">
                <a:hlinkClick r:id="rId3"/>
              </a:rPr>
              <a:t>Nationella minoriteter – Socialstyrelsen</a:t>
            </a:r>
            <a:endParaRPr lang="sv-SE"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br>
            <a:endParaRPr lang="sv-SE" dirty="0"/>
          </a:p>
          <a:p>
            <a:endParaRPr lang="sv-SE" dirty="0"/>
          </a:p>
        </p:txBody>
      </p:sp>
      <p:sp>
        <p:nvSpPr>
          <p:cNvPr id="4" name="Platshållare för bildnummer 3"/>
          <p:cNvSpPr>
            <a:spLocks noGrp="1"/>
          </p:cNvSpPr>
          <p:nvPr>
            <p:ph type="sldNum" sz="quarter" idx="5"/>
          </p:nvPr>
        </p:nvSpPr>
        <p:spPr/>
        <p:txBody>
          <a:bodyPr/>
          <a:lstStyle/>
          <a:p>
            <a:fld id="{86A2826B-EABC-4CD8-8780-1D9AC963CA37}" type="slidenum">
              <a:rPr lang="sv-SE" smtClean="0"/>
              <a:pPr/>
              <a:t>39</a:t>
            </a:fld>
            <a:endParaRPr lang="sv-SE"/>
          </a:p>
        </p:txBody>
      </p:sp>
    </p:spTree>
    <p:extLst>
      <p:ext uri="{BB962C8B-B14F-4D97-AF65-F5344CB8AC3E}">
        <p14:creationId xmlns:p14="http://schemas.microsoft.com/office/powerpoint/2010/main" val="1110896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kern="1200" dirty="0">
                <a:solidFill>
                  <a:schemeClr val="tx1"/>
                </a:solidFill>
                <a:latin typeface="Arial" panose="020B0604020202020204" pitchFamily="34" charset="0"/>
                <a:cs typeface="Arial" panose="020B0604020202020204" pitchFamily="34" charset="0"/>
              </a:rPr>
              <a:t>Den </a:t>
            </a:r>
            <a:r>
              <a:rPr lang="sv-SE" b="0" i="1" kern="1200" dirty="0">
                <a:solidFill>
                  <a:schemeClr val="tx1"/>
                </a:solidFill>
                <a:latin typeface="Arial" panose="020B0604020202020204" pitchFamily="34" charset="0"/>
                <a:cs typeface="Arial" panose="020B0604020202020204" pitchFamily="34" charset="0"/>
              </a:rPr>
              <a:t>europiska stadgan om landsdels- eller minoritetsspråk </a:t>
            </a:r>
            <a:r>
              <a:rPr lang="sv-SE" b="0" kern="1200" dirty="0">
                <a:solidFill>
                  <a:schemeClr val="tx1"/>
                </a:solidFill>
                <a:latin typeface="Arial" panose="020B0604020202020204" pitchFamily="34" charset="0"/>
                <a:cs typeface="Arial" panose="020B0604020202020204" pitchFamily="34" charset="0"/>
              </a:rPr>
              <a:t>(språkstadgan) och </a:t>
            </a:r>
            <a:r>
              <a:rPr lang="sv-SE" b="0" i="1" kern="1200" dirty="0">
                <a:solidFill>
                  <a:schemeClr val="tx1"/>
                </a:solidFill>
                <a:latin typeface="Arial" panose="020B0604020202020204" pitchFamily="34" charset="0"/>
                <a:cs typeface="Arial" panose="020B0604020202020204" pitchFamily="34" charset="0"/>
              </a:rPr>
              <a:t>Europarådets ramkonvention om skydd för nationella minoriteter </a:t>
            </a:r>
            <a:r>
              <a:rPr lang="sv-SE" kern="1200" dirty="0">
                <a:solidFill>
                  <a:schemeClr val="tx1"/>
                </a:solidFill>
                <a:latin typeface="Arial" panose="020B0604020202020204" pitchFamily="34" charset="0"/>
                <a:cs typeface="Arial" panose="020B0604020202020204" pitchFamily="34" charset="0"/>
              </a:rPr>
              <a:t>(ramkonventionen) </a:t>
            </a:r>
            <a:r>
              <a:rPr lang="sv-SE" b="0" dirty="0">
                <a:latin typeface="Arial" panose="020B0604020202020204" pitchFamily="34" charset="0"/>
                <a:cs typeface="Arial" panose="020B0604020202020204" pitchFamily="34" charset="0"/>
              </a:rPr>
              <a:t>bygger </a:t>
            </a:r>
            <a:r>
              <a:rPr lang="sv-SE" b="0" kern="1200" dirty="0">
                <a:solidFill>
                  <a:schemeClr val="tx1"/>
                </a:solidFill>
                <a:latin typeface="Arial" panose="020B0604020202020204" pitchFamily="34" charset="0"/>
                <a:cs typeface="Arial" panose="020B0604020202020204" pitchFamily="34" charset="0"/>
              </a:rPr>
              <a:t>på insikten att det finns ett stort antal minoriteter i Europa som levt i området sedan lång tid och som har egna språk och kulturer</a:t>
            </a:r>
            <a:r>
              <a:rPr lang="sv-SE" b="0" kern="1200" baseline="0" dirty="0">
                <a:solidFill>
                  <a:schemeClr val="tx1"/>
                </a:solidFill>
                <a:latin typeface="Arial" panose="020B0604020202020204" pitchFamily="34" charset="0"/>
                <a:cs typeface="Arial" panose="020B0604020202020204" pitchFamily="34" charset="0"/>
              </a:rPr>
              <a:t> och att vissa av dessa minoriteters språk och kulturer håller på att försvinna. </a:t>
            </a:r>
            <a:br>
              <a:rPr lang="sv-SE" b="0" kern="1200" baseline="0" dirty="0">
                <a:solidFill>
                  <a:schemeClr val="tx1"/>
                </a:solidFill>
                <a:latin typeface="Arial" panose="020B0604020202020204" pitchFamily="34" charset="0"/>
                <a:cs typeface="Arial" panose="020B0604020202020204" pitchFamily="34" charset="0"/>
              </a:rPr>
            </a:br>
            <a:endParaRPr lang="sv-SE" b="1" dirty="0">
              <a:latin typeface="Arial" panose="020B0604020202020204" pitchFamily="34" charset="0"/>
              <a:cs typeface="Arial" panose="020B0604020202020204" pitchFamily="34" charset="0"/>
            </a:endParaRPr>
          </a:p>
          <a:p>
            <a:r>
              <a:rPr lang="sv-SE" b="0" dirty="0">
                <a:latin typeface="Arial" panose="020B0604020202020204" pitchFamily="34" charset="0"/>
                <a:cs typeface="Arial" panose="020B0604020202020204" pitchFamily="34" charset="0"/>
              </a:rPr>
              <a:t>Målet med konventionerna är att:</a:t>
            </a:r>
          </a:p>
          <a:p>
            <a:pPr marL="171450" indent="-171450">
              <a:buFontTx/>
              <a:buChar char="-"/>
            </a:pPr>
            <a:r>
              <a:rPr lang="sv-SE" b="0" dirty="0">
                <a:latin typeface="Arial" panose="020B0604020202020204" pitchFamily="34" charset="0"/>
                <a:cs typeface="Arial" panose="020B0604020202020204" pitchFamily="34" charset="0"/>
              </a:rPr>
              <a:t>Skydda de nationella minoriteterna</a:t>
            </a:r>
          </a:p>
          <a:p>
            <a:pPr marL="171450" indent="-171450">
              <a:buFontTx/>
              <a:buChar char="-"/>
            </a:pPr>
            <a:r>
              <a:rPr lang="sv-SE" b="0" dirty="0">
                <a:latin typeface="Arial" panose="020B0604020202020204" pitchFamily="34" charset="0"/>
                <a:cs typeface="Arial" panose="020B0604020202020204" pitchFamily="34" charset="0"/>
              </a:rPr>
              <a:t>Stärka deras möjlighet till inflytande</a:t>
            </a:r>
          </a:p>
          <a:p>
            <a:pPr marL="171450" indent="-171450">
              <a:buFontTx/>
              <a:buChar char="-"/>
            </a:pPr>
            <a:r>
              <a:rPr lang="sv-SE" b="0" dirty="0">
                <a:latin typeface="Arial" panose="020B0604020202020204" pitchFamily="34" charset="0"/>
                <a:cs typeface="Arial" panose="020B0604020202020204" pitchFamily="34" charset="0"/>
              </a:rPr>
              <a:t>Stödja språkens och kulturernas överlevnad</a:t>
            </a:r>
          </a:p>
          <a:p>
            <a:endParaRPr lang="sv-SE" dirty="0">
              <a:latin typeface="Arial" panose="020B0604020202020204" pitchFamily="34" charset="0"/>
              <a:cs typeface="Arial" panose="020B0604020202020204" pitchFamily="34" charset="0"/>
            </a:endParaRPr>
          </a:p>
          <a:p>
            <a:r>
              <a:rPr lang="sv-SE" u="sng" dirty="0">
                <a:latin typeface="Arial" panose="020B0604020202020204" pitchFamily="34" charset="0"/>
                <a:cs typeface="Arial" panose="020B0604020202020204" pitchFamily="34" charset="0"/>
              </a:rPr>
              <a:t>Språkstadgan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u="none" strike="noStrike" kern="1200" baseline="0" dirty="0">
                <a:solidFill>
                  <a:schemeClr val="tx1"/>
                </a:solidFill>
                <a:latin typeface="Arial" panose="020B0604020202020204" pitchFamily="34" charset="0"/>
                <a:cs typeface="Arial" panose="020B0604020202020204" pitchFamily="34" charset="0"/>
              </a:rPr>
              <a:t>Europeiska stadgan om landsdels- eller minoritetsspråk (</a:t>
            </a:r>
            <a:r>
              <a:rPr lang="sv-SE" b="0" i="0" u="none" strike="noStrike" kern="1200" baseline="0" dirty="0" err="1">
                <a:solidFill>
                  <a:schemeClr val="tx1"/>
                </a:solidFill>
                <a:latin typeface="Arial" panose="020B0604020202020204" pitchFamily="34" charset="0"/>
                <a:cs typeface="Arial" panose="020B0604020202020204" pitchFamily="34" charset="0"/>
              </a:rPr>
              <a:t>European</a:t>
            </a:r>
            <a:r>
              <a:rPr lang="sv-SE" b="0" i="0" u="none" strike="noStrike" kern="1200" baseline="0" dirty="0">
                <a:solidFill>
                  <a:schemeClr val="tx1"/>
                </a:solidFill>
                <a:latin typeface="Arial" panose="020B0604020202020204" pitchFamily="34" charset="0"/>
                <a:cs typeface="Arial" panose="020B0604020202020204" pitchFamily="34" charset="0"/>
              </a:rPr>
              <a:t> Charter for Regional or </a:t>
            </a:r>
            <a:r>
              <a:rPr lang="sv-SE" b="0" i="0" u="none" strike="noStrike" kern="1200" baseline="0" dirty="0" err="1">
                <a:solidFill>
                  <a:schemeClr val="tx1"/>
                </a:solidFill>
                <a:latin typeface="Arial" panose="020B0604020202020204" pitchFamily="34" charset="0"/>
                <a:cs typeface="Arial" panose="020B0604020202020204" pitchFamily="34" charset="0"/>
              </a:rPr>
              <a:t>Minority</a:t>
            </a:r>
            <a:r>
              <a:rPr lang="sv-SE" b="0" i="0" u="none" strike="noStrike" kern="1200" baseline="0" dirty="0">
                <a:solidFill>
                  <a:schemeClr val="tx1"/>
                </a:solidFill>
                <a:latin typeface="Arial" panose="020B0604020202020204" pitchFamily="34" charset="0"/>
                <a:cs typeface="Arial" panose="020B0604020202020204" pitchFamily="34" charset="0"/>
              </a:rPr>
              <a:t> </a:t>
            </a:r>
            <a:r>
              <a:rPr lang="sv-SE" b="0" i="0" u="none" strike="noStrike" kern="1200" baseline="0" dirty="0" err="1">
                <a:solidFill>
                  <a:schemeClr val="tx1"/>
                </a:solidFill>
                <a:latin typeface="Arial" panose="020B0604020202020204" pitchFamily="34" charset="0"/>
                <a:cs typeface="Arial" panose="020B0604020202020204" pitchFamily="34" charset="0"/>
              </a:rPr>
              <a:t>Languages</a:t>
            </a:r>
            <a:r>
              <a:rPr lang="sv-SE" b="0" i="0" u="none" strike="noStrike" kern="1200" baseline="0" dirty="0">
                <a:solidFill>
                  <a:schemeClr val="tx1"/>
                </a:solidFill>
                <a:latin typeface="Arial" panose="020B0604020202020204" pitchFamily="34" charset="0"/>
                <a:cs typeface="Arial" panose="020B0604020202020204" pitchFamily="34" charset="0"/>
              </a:rPr>
              <a:t>, SÖ 2000:3) öppnades för undertecknande den 5 november 1992 och trädde i kraft den 1 mars 1998. Sverige ratificerade stadgan den 9 februari 2000. </a:t>
            </a:r>
            <a:r>
              <a:rPr lang="sv-SE" dirty="0">
                <a:latin typeface="Arial" panose="020B0604020202020204" pitchFamily="34" charset="0"/>
                <a:cs typeface="Arial" panose="020B0604020202020204" pitchFamily="34" charset="0"/>
              </a:rPr>
              <a:t>Huvudsyftet med språkstadgan är att skydda Europas språkliga och kulturella mångfald. Av inledningen till konventionen framgår bl.a. att undertecknande stater anser att värnandet om historiska landsdels- och minoritetsspråk bidrar till att upprätthålla och utveckla Europas kulturella rikedom och traditioner. Avsikten med konventionen är inte att stödja minoritetsspråken på bekostnad av de officiella språken i landet. </a:t>
            </a:r>
          </a:p>
          <a:p>
            <a:endParaRPr lang="sv-SE" dirty="0">
              <a:latin typeface="Arial" panose="020B0604020202020204" pitchFamily="34" charset="0"/>
              <a:cs typeface="Arial" panose="020B0604020202020204" pitchFamily="34" charset="0"/>
            </a:endParaRPr>
          </a:p>
          <a:p>
            <a:r>
              <a:rPr lang="sv-SE" u="sng" dirty="0">
                <a:latin typeface="Arial" panose="020B0604020202020204" pitchFamily="34" charset="0"/>
                <a:cs typeface="Arial" panose="020B0604020202020204" pitchFamily="34" charset="0"/>
              </a:rPr>
              <a:t>Ramkonventionen</a:t>
            </a:r>
          </a:p>
          <a:p>
            <a:r>
              <a:rPr lang="sv-SE" b="0" i="0" u="none" strike="noStrike" kern="1200" baseline="0" dirty="0">
                <a:solidFill>
                  <a:schemeClr val="tx1"/>
                </a:solidFill>
                <a:latin typeface="Arial" panose="020B0604020202020204" pitchFamily="34" charset="0"/>
                <a:cs typeface="Arial" panose="020B0604020202020204" pitchFamily="34" charset="0"/>
              </a:rPr>
              <a:t>Europarådets ramkonvention om skydd för nationella minoriteter (</a:t>
            </a:r>
            <a:r>
              <a:rPr lang="sv-SE" b="0" i="0" u="none" strike="noStrike" kern="1200" baseline="0" dirty="0" err="1">
                <a:solidFill>
                  <a:schemeClr val="tx1"/>
                </a:solidFill>
                <a:latin typeface="Arial" panose="020B0604020202020204" pitchFamily="34" charset="0"/>
                <a:cs typeface="Arial" panose="020B0604020202020204" pitchFamily="34" charset="0"/>
              </a:rPr>
              <a:t>Framework</a:t>
            </a:r>
            <a:r>
              <a:rPr lang="sv-SE" b="0" i="0" u="none" strike="noStrike" kern="1200" baseline="0" dirty="0">
                <a:solidFill>
                  <a:schemeClr val="tx1"/>
                </a:solidFill>
                <a:latin typeface="Arial" panose="020B0604020202020204" pitchFamily="34" charset="0"/>
                <a:cs typeface="Arial" panose="020B0604020202020204" pitchFamily="34" charset="0"/>
              </a:rPr>
              <a:t> Convention for the </a:t>
            </a:r>
            <a:r>
              <a:rPr lang="sv-SE" b="0" i="0" u="none" strike="noStrike" kern="1200" baseline="0" dirty="0" err="1">
                <a:solidFill>
                  <a:schemeClr val="tx1"/>
                </a:solidFill>
                <a:latin typeface="Arial" panose="020B0604020202020204" pitchFamily="34" charset="0"/>
                <a:cs typeface="Arial" panose="020B0604020202020204" pitchFamily="34" charset="0"/>
              </a:rPr>
              <a:t>Protection</a:t>
            </a:r>
            <a:r>
              <a:rPr lang="sv-SE" b="0" i="0" u="none" strike="noStrike" kern="1200" baseline="0" dirty="0">
                <a:solidFill>
                  <a:schemeClr val="tx1"/>
                </a:solidFill>
                <a:latin typeface="Arial" panose="020B0604020202020204" pitchFamily="34" charset="0"/>
                <a:cs typeface="Arial" panose="020B0604020202020204" pitchFamily="34" charset="0"/>
              </a:rPr>
              <a:t> </a:t>
            </a:r>
            <a:r>
              <a:rPr lang="sv-SE" b="0" i="0" u="none" strike="noStrike" kern="1200" baseline="0" dirty="0" err="1">
                <a:solidFill>
                  <a:schemeClr val="tx1"/>
                </a:solidFill>
                <a:latin typeface="Arial" panose="020B0604020202020204" pitchFamily="34" charset="0"/>
                <a:cs typeface="Arial" panose="020B0604020202020204" pitchFamily="34" charset="0"/>
              </a:rPr>
              <a:t>of</a:t>
            </a:r>
            <a:r>
              <a:rPr lang="sv-SE" b="0" i="0" u="none" strike="noStrike" kern="1200" baseline="0" dirty="0">
                <a:solidFill>
                  <a:schemeClr val="tx1"/>
                </a:solidFill>
                <a:latin typeface="Arial" panose="020B0604020202020204" pitchFamily="34" charset="0"/>
                <a:cs typeface="Arial" panose="020B0604020202020204" pitchFamily="34" charset="0"/>
              </a:rPr>
              <a:t> National </a:t>
            </a:r>
            <a:r>
              <a:rPr lang="sv-SE" b="0" i="0" u="none" strike="noStrike" kern="1200" baseline="0" dirty="0" err="1">
                <a:solidFill>
                  <a:schemeClr val="tx1"/>
                </a:solidFill>
                <a:latin typeface="Arial" panose="020B0604020202020204" pitchFamily="34" charset="0"/>
                <a:cs typeface="Arial" panose="020B0604020202020204" pitchFamily="34" charset="0"/>
              </a:rPr>
              <a:t>Minorities</a:t>
            </a:r>
            <a:r>
              <a:rPr lang="sv-SE" b="0" i="0" u="none" strike="noStrike" kern="1200" baseline="0" dirty="0">
                <a:solidFill>
                  <a:schemeClr val="tx1"/>
                </a:solidFill>
                <a:latin typeface="Arial" panose="020B0604020202020204" pitchFamily="34" charset="0"/>
                <a:cs typeface="Arial" panose="020B0604020202020204" pitchFamily="34" charset="0"/>
              </a:rPr>
              <a:t>, SÖ 2000:2) godkändes av Europarådets ministerkommitté den 10 november 1994. Konventionen öppnades för undertecknande den 1 februari 1995 och trädde i kraft den 1 februari 1998. Sverige ratificerade konventionen den 9 februari 2000 och konventionsåtagandena trädde i kraft den 1 juni 2000. </a:t>
            </a:r>
            <a:r>
              <a:rPr lang="sv-SE" dirty="0">
                <a:latin typeface="Arial" panose="020B0604020202020204" pitchFamily="34" charset="0"/>
                <a:cs typeface="Arial" panose="020B0604020202020204" pitchFamily="34" charset="0"/>
              </a:rPr>
              <a:t>Ramkonventionen omfattar bestämmelser om skydd för språk samt skydd och stöd för minoritetskulturer, traditioner, kulturarv och religion, vilket är bredare än de områden minoritetsspråkskonventionen tar sikte på. </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Läs vidare på </a:t>
            </a:r>
            <a:r>
              <a:rPr lang="sv-SE" i="1" dirty="0">
                <a:latin typeface="Arial" panose="020B0604020202020204" pitchFamily="34" charset="0"/>
                <a:cs typeface="Arial" panose="020B0604020202020204" pitchFamily="34" charset="0"/>
              </a:rPr>
              <a:t>https://www.regeringen.se/rattsliga-dokument/sveriges-internationella-overenskommelser/2000/01/so-20003/  </a:t>
            </a:r>
          </a:p>
          <a:p>
            <a:r>
              <a:rPr lang="sv-SE" dirty="0">
                <a:latin typeface="Arial" panose="020B0604020202020204" pitchFamily="34" charset="0"/>
                <a:cs typeface="Arial" panose="020B0604020202020204" pitchFamily="34" charset="0"/>
              </a:rPr>
              <a:t>Läs vidare på </a:t>
            </a:r>
            <a:r>
              <a:rPr lang="sv-SE" i="1" dirty="0">
                <a:latin typeface="Arial" panose="020B0604020202020204" pitchFamily="34" charset="0"/>
                <a:cs typeface="Arial" panose="020B0604020202020204" pitchFamily="34" charset="0"/>
              </a:rPr>
              <a:t>https://www.regeringen.se/rattsliga-dokument/sveriges-internationella-overenskommelser/2000/01/so-20002/</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u="none" strike="noStrike" kern="1200" baseline="0" dirty="0">
                <a:solidFill>
                  <a:schemeClr val="tx1"/>
                </a:solidFill>
                <a:latin typeface="Arial" panose="020B0604020202020204" pitchFamily="34" charset="0"/>
                <a:cs typeface="Arial" panose="020B0604020202020204" pitchFamily="34" charset="0"/>
              </a:rPr>
              <a:t>Läs vidare i proposition 1998/99:143 </a:t>
            </a:r>
            <a:r>
              <a:rPr lang="sv-SE" b="0" i="1" u="none" strike="noStrike" kern="1200" baseline="0" dirty="0">
                <a:solidFill>
                  <a:schemeClr val="tx1"/>
                </a:solidFill>
                <a:latin typeface="Arial" panose="020B0604020202020204" pitchFamily="34" charset="0"/>
                <a:cs typeface="Arial" panose="020B0604020202020204" pitchFamily="34" charset="0"/>
              </a:rPr>
              <a:t>Nationella minoriteter i Sverige</a:t>
            </a:r>
            <a:endParaRPr lang="sv-SE" b="0" i="0" u="none" strike="noStrike" kern="1200" baseline="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a:t>
            </a:fld>
            <a:endParaRPr lang="sv-S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Bestämmelsen i 6 § innehåller en rätt till äldreomsorg på finska, meänkieli och samiska för enskilda som bor i kommuner som ingår i ett förvaltningsområde.</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Kommuner i förvaltningsområden ska, om så begärs, tillhandahålla som lägst en väsentlig del av verksamheten på finska, meänkieli respektive samiska.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Begreppet väsentlig del motsvaras av Sveriges övergripande internationella åtaganden och ligger i linje med bestämmelsens bakomliggande syfte. Vad som utgör en väsentlig del av verksamheten måste avgöras utifrån en helhetsbedömning. Bedömningen kan behöva göras på olika sätt beroende på omsorgens form och omfattning. Antalet timmar som personal som behärskar språket finns tillgänglig måste ges stor betydelse. Andra omständigheter av betydelse är nivån på personalens språkkunskaper samt strukturen på och förutsägbarheten av språkets närvaro i de äldres vardag. De äldre bör åtminstone ha möjlighet att tala med personal på sitt språk flera gånger per vecka och personalens språkkunskaper bör vara sådana att de möjliggör ett meningsfullt samtal med den äldre. Det bör också vara tydligt och förutsägbart för den äldre i vilka sammanhang och vid vilka tillfällen det finns möjlighet att använda minoritetsspråket. Även andra faktorer, som den sammansatta språkmiljön i omsorgen eller behovet av kontinuitet och trygghet kan påverka bedömningen. Endast en symbolisk närvaro av språket i verksamheten kan inte anses tillräckligt.</a:t>
            </a:r>
          </a:p>
          <a:p>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Bestämmelsen bör läsas tillsammans med 5 §</a:t>
            </a:r>
            <a:r>
              <a:rPr lang="sv-SE" baseline="0" dirty="0">
                <a:latin typeface="Arial" panose="020B0604020202020204" pitchFamily="34" charset="0"/>
                <a:cs typeface="Arial" panose="020B0604020202020204" pitchFamily="34" charset="0"/>
              </a:rPr>
              <a:t> där det framgår att kommuner ska verka för att det finns tillgång till personal med kunskaper i</a:t>
            </a:r>
            <a:r>
              <a:rPr lang="sv-SE" sz="1200" dirty="0">
                <a:solidFill>
                  <a:schemeClr val="tx1">
                    <a:lumMod val="75000"/>
                    <a:lumOff val="25000"/>
                  </a:schemeClr>
                </a:solidFill>
                <a:latin typeface="Arial" panose="020B0604020202020204" pitchFamily="34" charset="0"/>
                <a:cs typeface="Arial" panose="020B0604020202020204" pitchFamily="34" charset="0"/>
              </a:rPr>
              <a:t> finska, jiddisch, meänkieli, romani </a:t>
            </a:r>
            <a:r>
              <a:rPr lang="sv-SE" sz="1200" dirty="0" err="1">
                <a:solidFill>
                  <a:schemeClr val="tx1">
                    <a:lumMod val="75000"/>
                    <a:lumOff val="25000"/>
                  </a:schemeClr>
                </a:solidFill>
                <a:latin typeface="Arial" panose="020B0604020202020204" pitchFamily="34" charset="0"/>
                <a:cs typeface="Arial" panose="020B0604020202020204" pitchFamily="34" charset="0"/>
              </a:rPr>
              <a:t>chib</a:t>
            </a:r>
            <a:r>
              <a:rPr lang="sv-SE" sz="1200" dirty="0">
                <a:solidFill>
                  <a:schemeClr val="tx1">
                    <a:lumMod val="75000"/>
                    <a:lumOff val="25000"/>
                  </a:schemeClr>
                </a:solidFill>
                <a:latin typeface="Arial" panose="020B0604020202020204" pitchFamily="34" charset="0"/>
                <a:cs typeface="Arial" panose="020B0604020202020204" pitchFamily="34" charset="0"/>
              </a:rPr>
              <a:t> eller samiska där det behövs för omvårdnaden om äldre människor.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200" dirty="0">
                <a:latin typeface="Arial" panose="020B0604020202020204" pitchFamily="34" charset="0"/>
                <a:cs typeface="Arial" panose="020B0604020202020204" pitchFamily="34" charset="0"/>
              </a:rPr>
              <a:t>Läs vidare i propositionen 2017/18:199 </a:t>
            </a:r>
            <a:r>
              <a:rPr lang="sv-SE" altLang="sv-SE" sz="1200" i="1" dirty="0">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Arial" panose="020B0604020202020204" pitchFamily="34" charset="0"/>
                <a:ea typeface="+mn-ea"/>
                <a:cs typeface="Arial" panose="020B0604020202020204" pitchFamily="34" charset="0"/>
              </a:rPr>
              <a:t>Läs vidare i proposition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Arial" panose="020B0604020202020204" pitchFamily="34" charset="0"/>
                <a:ea typeface="+mn-ea"/>
                <a:cs typeface="Arial" panose="020B0604020202020204" pitchFamily="34" charset="0"/>
              </a:rPr>
              <a:t>Socialstyrelsen </a:t>
            </a:r>
            <a:r>
              <a:rPr lang="sv-SE" dirty="0">
                <a:hlinkClick r:id="rId3"/>
              </a:rPr>
              <a:t>Nationella minoriteter – Socialstyrelsen</a:t>
            </a:r>
            <a:endParaRPr lang="sv-SE" dirty="0"/>
          </a:p>
        </p:txBody>
      </p:sp>
      <p:sp>
        <p:nvSpPr>
          <p:cNvPr id="4" name="Platshållare för bildnummer 3"/>
          <p:cNvSpPr>
            <a:spLocks noGrp="1"/>
          </p:cNvSpPr>
          <p:nvPr>
            <p:ph type="sldNum" sz="quarter" idx="5"/>
          </p:nvPr>
        </p:nvSpPr>
        <p:spPr/>
        <p:txBody>
          <a:bodyPr/>
          <a:lstStyle/>
          <a:p>
            <a:fld id="{86A2826B-EABC-4CD8-8780-1D9AC963CA37}" type="slidenum">
              <a:rPr lang="sv-SE" smtClean="0"/>
              <a:pPr/>
              <a:t>40</a:t>
            </a:fld>
            <a:endParaRPr lang="sv-SE"/>
          </a:p>
        </p:txBody>
      </p:sp>
    </p:spTree>
    <p:extLst>
      <p:ext uri="{BB962C8B-B14F-4D97-AF65-F5344CB8AC3E}">
        <p14:creationId xmlns:p14="http://schemas.microsoft.com/office/powerpoint/2010/main" val="11875610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Bestämmelsen i 7 § innehåller en rätt till äldreomsorg på finska, jiddisch, meänkieli, romani </a:t>
            </a:r>
            <a:r>
              <a:rPr lang="sv-SE" sz="1200" b="0" i="0" kern="1200" dirty="0" err="1">
                <a:solidFill>
                  <a:schemeClr val="tx1"/>
                </a:solidFill>
                <a:effectLst/>
                <a:latin typeface="+mn-lt"/>
                <a:ea typeface="+mn-ea"/>
                <a:cs typeface="+mn-cs"/>
              </a:rPr>
              <a:t>chib</a:t>
            </a:r>
            <a:r>
              <a:rPr lang="sv-SE" sz="1200" b="0" i="0" kern="1200" dirty="0">
                <a:solidFill>
                  <a:schemeClr val="tx1"/>
                </a:solidFill>
                <a:effectLst/>
                <a:latin typeface="+mn-lt"/>
                <a:ea typeface="+mn-ea"/>
                <a:cs typeface="+mn-cs"/>
              </a:rPr>
              <a:t> eller samiska för enskilda som bor i kommuner som inte ingår i ett förvaltningsområde. Skyldigheten omfattar alltså även jiddisch och romani </a:t>
            </a:r>
            <a:r>
              <a:rPr lang="sv-SE" sz="1200" b="0" i="0" kern="1200" dirty="0" err="1">
                <a:solidFill>
                  <a:schemeClr val="tx1"/>
                </a:solidFill>
                <a:effectLst/>
                <a:latin typeface="+mn-lt"/>
                <a:ea typeface="+mn-ea"/>
                <a:cs typeface="+mn-cs"/>
              </a:rPr>
              <a:t>chib</a:t>
            </a:r>
            <a:r>
              <a:rPr lang="sv-SE" sz="1200" b="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ea typeface="+mn-ea"/>
                <a:cs typeface="Arial" panose="020B0604020202020204" pitchFamily="34" charset="0"/>
              </a:rPr>
              <a:t>Den äldres rätt till en värdig, trygg och individanpassad omsorg oavsett var i landet den äldre bor gör att skyldigheten att erbjuda som lägst en väsentlig del av äldreomsorgen på minoritetsspråk gäller även utanför förvaltningsområden. Skyldigheten gäller om kommunen har tillgång till personal som behärskar finska, jiddisch, meänkieli, romani </a:t>
            </a:r>
            <a:r>
              <a:rPr lang="sv-SE" sz="1200" kern="1200" dirty="0" err="1">
                <a:solidFill>
                  <a:schemeClr val="tx1"/>
                </a:solidFill>
                <a:effectLst/>
                <a:latin typeface="Arial" panose="020B0604020202020204" pitchFamily="34" charset="0"/>
                <a:ea typeface="+mn-ea"/>
                <a:cs typeface="Arial" panose="020B0604020202020204" pitchFamily="34" charset="0"/>
              </a:rPr>
              <a:t>chib</a:t>
            </a:r>
            <a:r>
              <a:rPr lang="sv-SE" sz="1200" kern="1200" dirty="0">
                <a:solidFill>
                  <a:schemeClr val="tx1"/>
                </a:solidFill>
                <a:effectLst/>
                <a:latin typeface="Arial" panose="020B0604020202020204" pitchFamily="34" charset="0"/>
                <a:ea typeface="+mn-ea"/>
                <a:cs typeface="Arial" panose="020B0604020202020204" pitchFamily="34" charset="0"/>
              </a:rPr>
              <a:t> eller samiska. Detsamma gäller för en kommun som ingår i ett förvaltningsområde för ett visst språk vad gäller övriga minoritetsspråk. I detta sammanhang är det viktigt att kartlägga personalens språkkunskaper.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Bestämmelsen bör läsas tillsammans med 5 §</a:t>
            </a:r>
            <a:r>
              <a:rPr lang="sv-SE" baseline="0" dirty="0">
                <a:latin typeface="Arial" panose="020B0604020202020204" pitchFamily="34" charset="0"/>
                <a:cs typeface="Arial" panose="020B0604020202020204" pitchFamily="34" charset="0"/>
              </a:rPr>
              <a:t> där det framgår att kommuner ska verka för att det finns tillgång till personal med kunskaper i</a:t>
            </a:r>
            <a:r>
              <a:rPr lang="sv-SE" sz="1200" dirty="0">
                <a:solidFill>
                  <a:schemeClr val="tx1">
                    <a:lumMod val="75000"/>
                    <a:lumOff val="25000"/>
                  </a:schemeClr>
                </a:solidFill>
                <a:latin typeface="Arial" panose="020B0604020202020204" pitchFamily="34" charset="0"/>
                <a:cs typeface="Arial" panose="020B0604020202020204" pitchFamily="34" charset="0"/>
              </a:rPr>
              <a:t> finska, jiddisch, meänkieli, romani </a:t>
            </a:r>
            <a:r>
              <a:rPr lang="sv-SE" sz="1200" dirty="0" err="1">
                <a:solidFill>
                  <a:schemeClr val="tx1">
                    <a:lumMod val="75000"/>
                    <a:lumOff val="25000"/>
                  </a:schemeClr>
                </a:solidFill>
                <a:latin typeface="Arial" panose="020B0604020202020204" pitchFamily="34" charset="0"/>
                <a:cs typeface="Arial" panose="020B0604020202020204" pitchFamily="34" charset="0"/>
              </a:rPr>
              <a:t>chib</a:t>
            </a:r>
            <a:r>
              <a:rPr lang="sv-SE" sz="1200" dirty="0">
                <a:solidFill>
                  <a:schemeClr val="tx1">
                    <a:lumMod val="75000"/>
                    <a:lumOff val="25000"/>
                  </a:schemeClr>
                </a:solidFill>
                <a:latin typeface="Arial" panose="020B0604020202020204" pitchFamily="34" charset="0"/>
                <a:cs typeface="Arial" panose="020B0604020202020204" pitchFamily="34" charset="0"/>
              </a:rPr>
              <a:t> eller samiska där det behövs för omvårdnaden om äldre människor. </a:t>
            </a:r>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Beträffande ”väsentlig del” se bild 40.</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200" dirty="0">
                <a:latin typeface="Arial" panose="020B0604020202020204" pitchFamily="34" charset="0"/>
                <a:cs typeface="Arial" panose="020B0604020202020204" pitchFamily="34" charset="0"/>
              </a:rPr>
              <a:t>Läs vidare i propositionen 2017/18:199 </a:t>
            </a:r>
            <a:r>
              <a:rPr lang="sv-SE" altLang="sv-SE" sz="1200" i="1" dirty="0">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Arial" panose="020B0604020202020204" pitchFamily="34" charset="0"/>
                <a:ea typeface="+mn-ea"/>
                <a:cs typeface="Arial" panose="020B0604020202020204" pitchFamily="34" charset="0"/>
              </a:rPr>
              <a:t>Läs vidare i proposition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Arial" panose="020B0604020202020204" pitchFamily="34" charset="0"/>
                <a:ea typeface="+mn-ea"/>
                <a:cs typeface="Arial" panose="020B0604020202020204" pitchFamily="34" charset="0"/>
              </a:rPr>
              <a:t>Socialstyrelsen </a:t>
            </a:r>
            <a:r>
              <a:rPr lang="sv-SE" dirty="0">
                <a:hlinkClick r:id="rId3"/>
              </a:rPr>
              <a:t>Nationella minoriteter – Socialstyrelsen</a:t>
            </a: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86A2826B-EABC-4CD8-8780-1D9AC963CA37}" type="slidenum">
              <a:rPr lang="sv-SE" smtClean="0"/>
              <a:pPr/>
              <a:t>41</a:t>
            </a:fld>
            <a:endParaRPr lang="sv-SE"/>
          </a:p>
        </p:txBody>
      </p:sp>
    </p:spTree>
    <p:extLst>
      <p:ext uri="{BB962C8B-B14F-4D97-AF65-F5344CB8AC3E}">
        <p14:creationId xmlns:p14="http://schemas.microsoft.com/office/powerpoint/2010/main" val="4667528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Bestämmelsen i 8 § reglerar kommuners skyldighet att beakta äldre personers behov av att upprätthålla sin kulturella identitet. Bestämmelsen gäller för kommuner såväl inom förvaltningsområden som utanför i den mån äldreomsorg på nationella minoritetsspråk erbjuds.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Att upprätthålla den kulturella identiteten kan anpassas efter den äldres förutsättningar och lokala förhållanden. Det kan exempelvis handla om att kommunen i omsorgen tillhandahåller traditionell musik och mat, kulturella inslag, särskilda inredningsdetaljer eller samarbeten med aktörer från de nationella minoriteternas civila samhälle. Det är även lämpligt att den personal som tjänstgör i verksamheten har särskild kulturkompetens och lyhördhet för kulturella behov, seder och koder. Samtidigt måste hänsyn tas till vilka insatser och anpassningar som är rimliga att vidta med beaktande av lokala förutsättningar och behov.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Skyldigheten ska ses i ljuset av dels det allmännas ansvar att främja de nationella minoriteternas möjligheter att behålla och utveckla sin kultur i Sverige enligt 4 § minoritetslagen, dels av äldreomsorgens värdegrund om ett ”värdigt liv” i 2 kap. 3 § </a:t>
            </a:r>
            <a:r>
              <a:rPr lang="sv-SE" sz="1200" b="0" i="0" kern="1200" dirty="0" err="1">
                <a:solidFill>
                  <a:schemeClr val="tx1"/>
                </a:solidFill>
                <a:effectLst/>
                <a:latin typeface="+mn-lt"/>
                <a:ea typeface="+mn-ea"/>
                <a:cs typeface="+mn-cs"/>
              </a:rPr>
              <a:t>SoL.</a:t>
            </a:r>
            <a:endParaRPr lang="sv-SE" sz="1200" b="0" i="0" kern="1200" dirty="0">
              <a:solidFill>
                <a:schemeClr val="tx1"/>
              </a:solidFill>
              <a:effectLst/>
              <a:latin typeface="+mn-lt"/>
              <a:ea typeface="+mn-ea"/>
              <a:cs typeface="+mn-cs"/>
            </a:endParaRP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200" dirty="0">
                <a:latin typeface="Arial" panose="020B0604020202020204" pitchFamily="34" charset="0"/>
                <a:cs typeface="Arial" panose="020B0604020202020204" pitchFamily="34" charset="0"/>
              </a:rPr>
              <a:t>Läs vidare i propositionen 2017/18:199 </a:t>
            </a:r>
            <a:r>
              <a:rPr lang="sv-SE" altLang="sv-SE" sz="1200" i="1" dirty="0">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Arial" panose="020B0604020202020204" pitchFamily="34" charset="0"/>
                <a:ea typeface="+mn-ea"/>
                <a:cs typeface="Arial" panose="020B0604020202020204" pitchFamily="34" charset="0"/>
              </a:rPr>
              <a:t>Läs vidare i proposition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Arial" panose="020B0604020202020204" pitchFamily="34" charset="0"/>
                <a:ea typeface="+mn-ea"/>
                <a:cs typeface="Arial" panose="020B0604020202020204" pitchFamily="34" charset="0"/>
              </a:rPr>
              <a:t>Socialstyrelsen </a:t>
            </a:r>
            <a:r>
              <a:rPr lang="sv-SE" dirty="0">
                <a:hlinkClick r:id="rId3"/>
              </a:rPr>
              <a:t>Nationella minoriteter – Socialstyrelsen</a:t>
            </a:r>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fld id="{86A2826B-EABC-4CD8-8780-1D9AC963CA37}" type="slidenum">
              <a:rPr lang="sv-SE" smtClean="0"/>
              <a:pPr/>
              <a:t>42</a:t>
            </a:fld>
            <a:endParaRPr lang="sv-SE"/>
          </a:p>
        </p:txBody>
      </p:sp>
    </p:spTree>
    <p:extLst>
      <p:ext uri="{BB962C8B-B14F-4D97-AF65-F5344CB8AC3E}">
        <p14:creationId xmlns:p14="http://schemas.microsoft.com/office/powerpoint/2010/main" val="4931034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9FA51-5138-FE57-F154-35C9338E350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4111B04-14D3-5F20-80BB-0CDE8B30C4E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A8FEA1E-0344-2960-2734-EA909660DA79}"/>
              </a:ext>
            </a:extLst>
          </p:cNvPr>
          <p:cNvSpPr>
            <a:spLocks noGrp="1"/>
          </p:cNvSpPr>
          <p:nvPr>
            <p:ph type="body" idx="1"/>
          </p:nvPr>
        </p:nvSpPr>
        <p:spPr/>
        <p:txBody>
          <a:bodyPr/>
          <a:lstStyle/>
          <a:p>
            <a:r>
              <a:rPr lang="sv-SE" sz="1200" b="0" i="0" kern="1200" dirty="0">
                <a:solidFill>
                  <a:schemeClr val="tx1"/>
                </a:solidFill>
                <a:effectLst/>
                <a:latin typeface="+mn-lt"/>
                <a:ea typeface="+mn-ea"/>
                <a:cs typeface="+mn-cs"/>
              </a:rPr>
              <a:t>Bestämmelsen i 9 § reglerar kommuners informationsplikt. Det är viktigt att informationen lämnas i samband med ansökan till ett boende/äldreomsorg. Därigenom tydliggörs vilka konkreta rättigheter den äldre har i fråga om äldreomsorgen. Den närmare utformningen av informationen och sättet den lämnas på får avgöras av respektive kommun. </a:t>
            </a:r>
            <a:r>
              <a:rPr lang="sv-SE" sz="1200" b="0" i="0" u="none" strike="noStrike" kern="1200" baseline="0" dirty="0">
                <a:solidFill>
                  <a:schemeClr val="tx1"/>
                </a:solidFill>
                <a:latin typeface="Arial" panose="020B0604020202020204" pitchFamily="34" charset="0"/>
                <a:cs typeface="Arial" panose="020B0604020202020204" pitchFamily="34" charset="0"/>
              </a:rPr>
              <a:t>Informationen bör ges på den äldres nationella minoritetsspråk. </a:t>
            </a:r>
          </a:p>
          <a:p>
            <a:endParaRPr lang="sv-SE" sz="1200" b="0" i="0" u="none" strike="noStrike"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För kommuner som inte ingår i förvaltningsområden gäller informationsskyldigheten endast om de kan erbjuda äldreomsorg på de nationella minoritetsspråken, dvs. om kommunen har tillgång till personal som är kunnig i språken.</a:t>
            </a:r>
            <a:endParaRPr lang="sv-SE" sz="1200" b="0" i="0" kern="1200" dirty="0">
              <a:solidFill>
                <a:schemeClr val="tx1"/>
              </a:solidFill>
              <a:effectLst/>
              <a:latin typeface="+mn-lt"/>
              <a:ea typeface="+mn-ea"/>
              <a:cs typeface="+mn-cs"/>
            </a:endParaRP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200" dirty="0">
                <a:latin typeface="Arial" panose="020B0604020202020204" pitchFamily="34" charset="0"/>
                <a:cs typeface="Arial" panose="020B0604020202020204" pitchFamily="34" charset="0"/>
              </a:rPr>
              <a:t>Läs vidare i propositionen 2017/18:199 </a:t>
            </a:r>
            <a:r>
              <a:rPr lang="sv-SE" altLang="sv-SE" sz="1200" i="1" dirty="0">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Arial" panose="020B0604020202020204" pitchFamily="34" charset="0"/>
                <a:ea typeface="+mn-ea"/>
                <a:cs typeface="Arial" panose="020B0604020202020204" pitchFamily="34" charset="0"/>
              </a:rPr>
              <a:t>Läs vidare i proposition</a:t>
            </a:r>
            <a:r>
              <a:rPr lang="sv-SE" sz="1200" i="1" kern="1200" dirty="0">
                <a:solidFill>
                  <a:schemeClr val="tx1"/>
                </a:solidFill>
                <a:effectLst/>
                <a:latin typeface="Arial" panose="020B0604020202020204" pitchFamily="34" charset="0"/>
                <a:ea typeface="+mn-ea"/>
                <a:cs typeface="Arial" panose="020B0604020202020204" pitchFamily="34" charset="0"/>
              </a:rPr>
              <a:t> </a:t>
            </a:r>
            <a:r>
              <a:rPr lang="sv-SE" sz="1200" i="0" kern="1200" dirty="0">
                <a:solidFill>
                  <a:schemeClr val="tx1"/>
                </a:solidFill>
                <a:effectLst/>
                <a:latin typeface="Arial" panose="020B0604020202020204" pitchFamily="34" charset="0"/>
                <a:ea typeface="+mn-ea"/>
                <a:cs typeface="Arial" panose="020B0604020202020204" pitchFamily="34" charset="0"/>
              </a:rPr>
              <a:t>2024/25:89 </a:t>
            </a:r>
            <a:r>
              <a:rPr lang="sv-SE" sz="1200" i="1" kern="1200" dirty="0">
                <a:solidFill>
                  <a:schemeClr val="tx1"/>
                </a:solidFill>
                <a:effectLst/>
                <a:latin typeface="Arial" panose="020B0604020202020204" pitchFamily="34" charset="0"/>
                <a:ea typeface="+mn-ea"/>
                <a:cs typeface="Arial" panose="020B0604020202020204" pitchFamily="34" charset="0"/>
              </a:rPr>
              <a:t>En förebyggande socialtjänstlag – för ökade rättigheter, skyldigheter och möjligheter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Arial" panose="020B0604020202020204" pitchFamily="34" charset="0"/>
                <a:ea typeface="+mn-ea"/>
                <a:cs typeface="Arial" panose="020B0604020202020204" pitchFamily="34" charset="0"/>
              </a:rPr>
              <a:t>Socialstyrelsen </a:t>
            </a:r>
            <a:r>
              <a:rPr lang="sv-SE" dirty="0">
                <a:hlinkClick r:id="rId3"/>
              </a:rPr>
              <a:t>Nationella minoriteter – Socialstyrelsen</a:t>
            </a:r>
            <a:endParaRPr lang="sv-SE"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3D28F9D5-068D-C12E-E360-F4CAC4A0ED65}"/>
              </a:ext>
            </a:extLst>
          </p:cNvPr>
          <p:cNvSpPr>
            <a:spLocks noGrp="1"/>
          </p:cNvSpPr>
          <p:nvPr>
            <p:ph type="sldNum" sz="quarter" idx="5"/>
          </p:nvPr>
        </p:nvSpPr>
        <p:spPr/>
        <p:txBody>
          <a:bodyPr/>
          <a:lstStyle/>
          <a:p>
            <a:fld id="{86A2826B-EABC-4CD8-8780-1D9AC963CA37}" type="slidenum">
              <a:rPr lang="sv-SE" smtClean="0"/>
              <a:pPr/>
              <a:t>43</a:t>
            </a:fld>
            <a:endParaRPr lang="sv-SE"/>
          </a:p>
        </p:txBody>
      </p:sp>
    </p:spTree>
    <p:extLst>
      <p:ext uri="{BB962C8B-B14F-4D97-AF65-F5344CB8AC3E}">
        <p14:creationId xmlns:p14="http://schemas.microsoft.com/office/powerpoint/2010/main" val="12845567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635125" y="174625"/>
            <a:ext cx="3625850" cy="2266950"/>
          </a:xfrm>
        </p:spPr>
      </p:sp>
      <p:sp>
        <p:nvSpPr>
          <p:cNvPr id="3" name="Platshållare för anteckningar 2"/>
          <p:cNvSpPr>
            <a:spLocks noGrp="1"/>
          </p:cNvSpPr>
          <p:nvPr>
            <p:ph type="body" idx="1"/>
          </p:nvPr>
        </p:nvSpPr>
        <p:spPr>
          <a:xfrm>
            <a:off x="302493" y="2481659"/>
            <a:ext cx="6264696" cy="669412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Här finns möjlighet att diskutera vidare och byta erfarenheter.</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44</a:t>
            </a:fld>
            <a:endParaRPr lang="sv-SE"/>
          </a:p>
        </p:txBody>
      </p:sp>
    </p:spTree>
    <p:extLst>
      <p:ext uri="{BB962C8B-B14F-4D97-AF65-F5344CB8AC3E}">
        <p14:creationId xmlns:p14="http://schemas.microsoft.com/office/powerpoint/2010/main" val="30653597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indent="0">
              <a:buFont typeface="Arial" panose="020B0604020202020204" pitchFamily="34" charset="0"/>
              <a:buNone/>
            </a:pPr>
            <a:r>
              <a:rPr lang="sv-SE" dirty="0">
                <a:latin typeface="Arial" panose="020B0604020202020204" pitchFamily="34" charset="0"/>
                <a:cs typeface="Arial" panose="020B0604020202020204" pitchFamily="34" charset="0"/>
              </a:rPr>
              <a:t>I detta avsnitt behandlas statsbidraget som utgår till kommuner och regioner som ingår i förvaltningsområdena för finska, meänkieli och samiska.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45</a:t>
            </a:fld>
            <a:endParaRPr lang="sv-SE"/>
          </a:p>
        </p:txBody>
      </p:sp>
    </p:spTree>
    <p:extLst>
      <p:ext uri="{BB962C8B-B14F-4D97-AF65-F5344CB8AC3E}">
        <p14:creationId xmlns:p14="http://schemas.microsoft.com/office/powerpoint/2010/main" val="19278417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Arial" panose="020B0604020202020204" pitchFamily="34" charset="0"/>
                <a:cs typeface="Arial" panose="020B0604020202020204" pitchFamily="34" charset="0"/>
              </a:rPr>
              <a:t>Statsbidraget regleras i förordning (2009:1299) om nationella minoriteter och minoritetsspråk.</a:t>
            </a:r>
            <a:endParaRPr lang="sv-SE" sz="1200" kern="1200" dirty="0">
              <a:solidFill>
                <a:schemeClr val="tx1"/>
              </a:solidFill>
              <a:effectLst/>
              <a:latin typeface="Arial" panose="020B0604020202020204" pitchFamily="34" charset="0"/>
              <a:ea typeface="+mn-ea"/>
              <a:cs typeface="Arial" panose="020B0604020202020204" pitchFamily="34" charset="0"/>
            </a:endParaRPr>
          </a:p>
          <a:p>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sz="1200" kern="1200" dirty="0">
                <a:solidFill>
                  <a:schemeClr val="tx1"/>
                </a:solidFill>
                <a:effectLst/>
                <a:latin typeface="Arial" panose="020B0604020202020204" pitchFamily="34" charset="0"/>
                <a:ea typeface="+mn-ea"/>
                <a:cs typeface="Arial" panose="020B0604020202020204" pitchFamily="34" charset="0"/>
              </a:rPr>
              <a:t>Det finns inga bestämmelser om vad bidraget får användas till. Det är upp till varje kommun och region att besluta om en kostnad utgör en merkostnad eller inte. MUCF och Sametinget har enligt förordningen ingen rätt att meddela ytterligare bestämmelser vad gäller användningen av bidraget.</a:t>
            </a:r>
          </a:p>
          <a:p>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sz="1200" b="0" i="0" kern="1200" dirty="0">
                <a:solidFill>
                  <a:schemeClr val="tx1"/>
                </a:solidFill>
                <a:effectLst/>
                <a:latin typeface="+mn-lt"/>
                <a:ea typeface="+mn-ea"/>
                <a:cs typeface="+mn-cs"/>
              </a:rPr>
              <a:t>Varje kommun ska tillsammans med de nationella minoriteterna kartlägga de behov som finns i kommunen av åtgärder till stöd för användningen av finska, meänkieli respektive samiska (8 §).</a:t>
            </a:r>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sz="1200" kern="1200" dirty="0">
                <a:solidFill>
                  <a:schemeClr val="tx1"/>
                </a:solidFill>
                <a:effectLst/>
                <a:latin typeface="Arial" panose="020B0604020202020204" pitchFamily="34" charset="0"/>
                <a:ea typeface="+mn-ea"/>
                <a:cs typeface="Arial" panose="020B0604020202020204" pitchFamily="34" charset="0"/>
              </a:rPr>
              <a:t> </a:t>
            </a:r>
          </a:p>
          <a:p>
            <a:r>
              <a:rPr lang="sv-SE" sz="1200" kern="1200" dirty="0">
                <a:solidFill>
                  <a:schemeClr val="tx1"/>
                </a:solidFill>
                <a:effectLst/>
                <a:latin typeface="Arial" panose="020B0604020202020204" pitchFamily="34" charset="0"/>
                <a:ea typeface="+mn-ea"/>
                <a:cs typeface="Arial" panose="020B0604020202020204" pitchFamily="34" charset="0"/>
              </a:rPr>
              <a:t>I det minoritetspolitiska arbetet bör berörd minoritet ges möjlighet att påverka i frågor som rör användandet av statsbidraget, och insatser och aktiviteter som bekostas av statsbidraget kan ingå i </a:t>
            </a:r>
            <a:r>
              <a:rPr lang="sv-SE" sz="1200" b="0" strike="noStrike" kern="1200" dirty="0">
                <a:solidFill>
                  <a:schemeClr val="tx1"/>
                </a:solidFill>
                <a:effectLst/>
                <a:latin typeface="Arial" panose="020B0604020202020204" pitchFamily="34" charset="0"/>
                <a:ea typeface="+mn-ea"/>
                <a:cs typeface="Arial" panose="020B0604020202020204" pitchFamily="34" charset="0"/>
              </a:rPr>
              <a:t>mål och riktlinjerna </a:t>
            </a:r>
            <a:r>
              <a:rPr lang="sv-SE" sz="1200" kern="1200" dirty="0">
                <a:solidFill>
                  <a:schemeClr val="tx1"/>
                </a:solidFill>
                <a:effectLst/>
                <a:latin typeface="Arial" panose="020B0604020202020204" pitchFamily="34" charset="0"/>
                <a:ea typeface="+mn-ea"/>
                <a:cs typeface="Arial" panose="020B0604020202020204" pitchFamily="34" charset="0"/>
              </a:rPr>
              <a:t>för kommunens minoritetsarbete.</a:t>
            </a:r>
          </a:p>
          <a:p>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ea typeface="+mn-ea"/>
                <a:cs typeface="Arial" panose="020B0604020202020204" pitchFamily="34" charset="0"/>
              </a:rPr>
              <a:t>Kommuner är också skyldiga att tillsammans med de nationella minoriteterna kartlägga behoven av åtgärder till stöd för användningen av finska, meänkieli respektive samiska.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latin typeface="Arial" panose="020B0604020202020204" pitchFamily="34" charset="0"/>
                <a:cs typeface="Arial" panose="020B0604020202020204" pitchFamily="34" charset="0"/>
              </a:rPr>
              <a:t>Statsbidraget och kartläggningsarbetet redovisas årligen till MUCF och Sametinget.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46</a:t>
            </a:fld>
            <a:endParaRPr lang="sv-SE"/>
          </a:p>
        </p:txBody>
      </p:sp>
    </p:spTree>
    <p:extLst>
      <p:ext uri="{BB962C8B-B14F-4D97-AF65-F5344CB8AC3E}">
        <p14:creationId xmlns:p14="http://schemas.microsoft.com/office/powerpoint/2010/main" val="21375130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latin typeface="Arial" panose="020B0604020202020204" pitchFamily="34" charset="0"/>
                <a:cs typeface="Arial" panose="020B0604020202020204" pitchFamily="34" charset="0"/>
              </a:rPr>
              <a:t>En kommun med: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mindre än 50 000 invånare får 1 grundbelopp/år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upp till 80 000 invånare får 1,5 grundbelopp/år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upp till 100 000 invånare får 2 grundbelopp/år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upp till 400 000 invånare får 3 grundbelopp/år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400 000 invånare eller mer får 4 grundbelopp/år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ea typeface="+mn-ea"/>
                <a:cs typeface="Arial" panose="020B0604020202020204" pitchFamily="34" charset="0"/>
              </a:rPr>
              <a:t>Kommuner och regioner behöver inte ansöka om statsbidrag. Utbetalning sker per automatik när en kommun och region anslutits till förvaltningsområden. MUCF är utbetalande myndighet till </a:t>
            </a:r>
            <a:r>
              <a:rPr lang="sv-SE" sz="1200" b="0" kern="1200" dirty="0">
                <a:solidFill>
                  <a:schemeClr val="tx1"/>
                </a:solidFill>
                <a:effectLst/>
                <a:latin typeface="Arial" panose="020B0604020202020204" pitchFamily="34" charset="0"/>
                <a:ea typeface="+mn-ea"/>
                <a:cs typeface="Arial" panose="020B0604020202020204" pitchFamily="34" charset="0"/>
              </a:rPr>
              <a:t>kommuner och regioner i </a:t>
            </a:r>
            <a:r>
              <a:rPr lang="sv-SE" sz="1200" kern="1200" dirty="0">
                <a:solidFill>
                  <a:schemeClr val="tx1"/>
                </a:solidFill>
                <a:effectLst/>
                <a:latin typeface="Arial" panose="020B0604020202020204" pitchFamily="34" charset="0"/>
                <a:ea typeface="+mn-ea"/>
                <a:cs typeface="Arial" panose="020B0604020202020204" pitchFamily="34" charset="0"/>
              </a:rPr>
              <a:t>förvaltningsområdena för finska och meänkieli och Sametinget till </a:t>
            </a:r>
            <a:r>
              <a:rPr lang="sv-SE" sz="1200" b="0" kern="1200" dirty="0">
                <a:solidFill>
                  <a:schemeClr val="tx1"/>
                </a:solidFill>
                <a:effectLst/>
                <a:latin typeface="Arial" panose="020B0604020202020204" pitchFamily="34" charset="0"/>
                <a:ea typeface="+mn-ea"/>
                <a:cs typeface="Arial" panose="020B0604020202020204" pitchFamily="34" charset="0"/>
              </a:rPr>
              <a:t>kommuner och regioner </a:t>
            </a:r>
            <a:r>
              <a:rPr lang="sv-SE" sz="1200" kern="1200" dirty="0">
                <a:solidFill>
                  <a:schemeClr val="tx1"/>
                </a:solidFill>
                <a:effectLst/>
                <a:latin typeface="Arial" panose="020B0604020202020204" pitchFamily="34" charset="0"/>
                <a:ea typeface="+mn-ea"/>
                <a:cs typeface="Arial" panose="020B0604020202020204" pitchFamily="34" charset="0"/>
              </a:rPr>
              <a:t>i förvaltningsområdet för samiska.</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47</a:t>
            </a:fld>
            <a:endParaRPr lang="sv-SE"/>
          </a:p>
        </p:txBody>
      </p:sp>
    </p:spTree>
    <p:extLst>
      <p:ext uri="{BB962C8B-B14F-4D97-AF65-F5344CB8AC3E}">
        <p14:creationId xmlns:p14="http://schemas.microsoft.com/office/powerpoint/2010/main" val="37398850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indent="0">
              <a:buFont typeface="Arial" panose="020B0604020202020204" pitchFamily="34" charset="0"/>
              <a:buNone/>
            </a:pPr>
            <a:r>
              <a:rPr lang="sv-SE" dirty="0">
                <a:latin typeface="Arial" panose="020B0604020202020204" pitchFamily="34" charset="0"/>
                <a:cs typeface="Arial" panose="020B0604020202020204" pitchFamily="34" charset="0"/>
              </a:rPr>
              <a:t>I detta avsnitt presenteras uppföljningsmyndigheternas dvs </a:t>
            </a:r>
            <a:r>
              <a:rPr lang="sv-SE" strike="noStrike" dirty="0">
                <a:latin typeface="Arial" panose="020B0604020202020204" pitchFamily="34" charset="0"/>
                <a:cs typeface="Arial" panose="020B0604020202020204" pitchFamily="34" charset="0"/>
              </a:rPr>
              <a:t>Myndigheten för ungdoms- och civilsamhällesfrågor (MUCF)* </a:t>
            </a:r>
            <a:r>
              <a:rPr lang="sv-SE" dirty="0">
                <a:latin typeface="Arial" panose="020B0604020202020204" pitchFamily="34" charset="0"/>
                <a:cs typeface="Arial" panose="020B0604020202020204" pitchFamily="34" charset="0"/>
              </a:rPr>
              <a:t>och Sametingets gemensamma nationella uppdrag för minoritetspolitiken och minoritetslagen samt fortsatt kritik och rekommendationer från Europarådet och uppföljningsmyndigheterna.</a:t>
            </a:r>
          </a:p>
          <a:p>
            <a:pPr marL="0" indent="0">
              <a:buFont typeface="Arial" panose="020B0604020202020204" pitchFamily="34" charset="0"/>
              <a:buNone/>
            </a:pPr>
            <a:endParaRPr lang="sv-SE"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dirty="0">
                <a:latin typeface="Arial" panose="020B0604020202020204" pitchFamily="34" charset="0"/>
                <a:cs typeface="Arial" panose="020B0604020202020204" pitchFamily="34" charset="0"/>
              </a:rPr>
              <a:t>* Länsstyrelsen i Stockholms län hade uppdraget tillsammans med Sametinget fram till den 31 december 2025.</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48</a:t>
            </a:fld>
            <a:endParaRPr lang="sv-SE"/>
          </a:p>
        </p:txBody>
      </p:sp>
    </p:spTree>
    <p:extLst>
      <p:ext uri="{BB962C8B-B14F-4D97-AF65-F5344CB8AC3E}">
        <p14:creationId xmlns:p14="http://schemas.microsoft.com/office/powerpoint/2010/main" val="35267123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7888" y="211138"/>
            <a:ext cx="5030787" cy="3143250"/>
          </a:xfrm>
        </p:spPr>
      </p:sp>
      <p:sp>
        <p:nvSpPr>
          <p:cNvPr id="3" name="Platshållare för anteckningar 2"/>
          <p:cNvSpPr>
            <a:spLocks noGrp="1"/>
          </p:cNvSpPr>
          <p:nvPr>
            <p:ph type="body" idx="1"/>
          </p:nvPr>
        </p:nvSpPr>
        <p:spPr>
          <a:xfrm>
            <a:off x="679768" y="3559163"/>
            <a:ext cx="5438140" cy="446698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Arial" panose="020B0604020202020204" pitchFamily="34" charset="0"/>
                <a:ea typeface="+mn-ea"/>
                <a:cs typeface="Arial" panose="020B0604020202020204" pitchFamily="34" charset="0"/>
              </a:rPr>
              <a:t>Utifrån minoritetslagens 20 § </a:t>
            </a:r>
            <a:r>
              <a:rPr lang="sv-SE" sz="1200" kern="1200" dirty="0">
                <a:solidFill>
                  <a:schemeClr val="tx1"/>
                </a:solidFill>
                <a:effectLst/>
                <a:latin typeface="Arial" panose="020B0604020202020204" pitchFamily="34" charset="0"/>
                <a:ea typeface="+mn-ea"/>
                <a:cs typeface="Arial" panose="020B0604020202020204" pitchFamily="34" charset="0"/>
              </a:rPr>
              <a:t>ska </a:t>
            </a:r>
            <a:r>
              <a:rPr lang="sv-SE" sz="1200" b="0" i="0" kern="1200" dirty="0">
                <a:solidFill>
                  <a:srgbClr val="1B1B1B"/>
                </a:solidFill>
                <a:effectLst/>
                <a:latin typeface="Open Sans" panose="020B0606030504020204" pitchFamily="34" charset="0"/>
                <a:ea typeface="+mn-ea"/>
                <a:cs typeface="Arial" panose="020B0604020202020204" pitchFamily="34" charset="0"/>
              </a:rPr>
              <a:t>f</a:t>
            </a:r>
            <a:r>
              <a:rPr lang="sv-SE" b="0" i="0" dirty="0">
                <a:solidFill>
                  <a:srgbClr val="1B1B1B"/>
                </a:solidFill>
                <a:effectLst/>
                <a:latin typeface="Open Sans" panose="020B0606030504020204" pitchFamily="34" charset="0"/>
              </a:rPr>
              <a:t>örvaltningsmyndigheters tillämpning av lagen följas upp. I 3 § i minoritetsförordningen framgår att </a:t>
            </a:r>
            <a:r>
              <a:rPr lang="sv-SE" sz="1200" b="0" kern="1200" dirty="0">
                <a:solidFill>
                  <a:schemeClr val="tx1"/>
                </a:solidFill>
                <a:effectLst/>
                <a:latin typeface="Arial" panose="020B0604020202020204" pitchFamily="34" charset="0"/>
                <a:ea typeface="+mn-ea"/>
                <a:cs typeface="Arial" panose="020B0604020202020204" pitchFamily="34" charset="0"/>
              </a:rPr>
              <a:t>Sametinget är ansvarig för uppföljningen när det gäller samer och samiska och i 2 § framgår att MUCF är ansvarig för </a:t>
            </a:r>
            <a:r>
              <a:rPr lang="sv-SE" sz="1200" kern="1200" dirty="0">
                <a:solidFill>
                  <a:schemeClr val="tx1"/>
                </a:solidFill>
                <a:effectLst/>
                <a:latin typeface="Arial" panose="020B0604020202020204" pitchFamily="34" charset="0"/>
                <a:ea typeface="+mn-ea"/>
                <a:cs typeface="Arial" panose="020B0604020202020204" pitchFamily="34" charset="0"/>
              </a:rPr>
              <a:t>uppföljningen när det gäller de övriga fyra nationella minoriteterna och minoritetsspråken.</a:t>
            </a:r>
            <a:r>
              <a:rPr lang="sv-SE" dirty="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ea typeface="+mn-ea"/>
                <a:cs typeface="Arial" panose="020B0604020202020204" pitchFamily="34" charset="0"/>
              </a:rPr>
              <a:t>Myndigheterna redovisar minoritetspolitikens utveckling årligen till regeringen i en samlad och gemensam uppföljningsrapport. MUCF och Sametingets uppföljningsansvar innebär ingen inskränkning i det tillsynsansvar som vilar på Statens skolinspektion och Inspektionen för vård och omsorg.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ea typeface="+mn-ea"/>
                <a:cs typeface="Arial" panose="020B0604020202020204" pitchFamily="34" charset="0"/>
              </a:rPr>
              <a:t>Läs vidare  </a:t>
            </a:r>
            <a:r>
              <a:rPr lang="sv-SE" dirty="0">
                <a:hlinkClick r:id="rId3"/>
              </a:rPr>
              <a:t>Förordning (2009:1299) om nationella minoriteter och minoritetsspråk | Sveriges riksdag (riksdagen.se)</a:t>
            </a:r>
            <a:endParaRPr lang="sv-SE" sz="1200" kern="1200" dirty="0">
              <a:solidFill>
                <a:schemeClr val="tx1"/>
              </a:solidFill>
              <a:effectLst/>
              <a:latin typeface="Arial" panose="020B0604020202020204" pitchFamily="34" charset="0"/>
              <a:ea typeface="+mn-ea"/>
              <a:cs typeface="Arial" panose="020B0604020202020204" pitchFamily="34" charset="0"/>
            </a:endParaRPr>
          </a:p>
          <a:p>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sz="1200" strike="noStrike" kern="1200" dirty="0">
                <a:effectLst/>
                <a:latin typeface="Arial" panose="020B0604020202020204" pitchFamily="34" charset="0"/>
                <a:ea typeface="+mn-ea"/>
                <a:cs typeface="Arial" panose="020B0604020202020204" pitchFamily="34" charset="0"/>
              </a:rPr>
              <a:t>Uppföljningsmyndigheterna </a:t>
            </a:r>
            <a:r>
              <a:rPr lang="sv-SE" sz="1200" kern="1200" dirty="0">
                <a:solidFill>
                  <a:schemeClr val="tx1"/>
                </a:solidFill>
                <a:effectLst/>
                <a:latin typeface="Arial" panose="020B0604020202020204" pitchFamily="34" charset="0"/>
                <a:ea typeface="+mn-ea"/>
                <a:cs typeface="Arial" panose="020B0604020202020204" pitchFamily="34" charset="0"/>
              </a:rPr>
              <a:t>arbetar även med olika insatser för ökad kunskap och förståelse för de nationella minoriteterna samt insatser för att främja samverkan och erfarenhetsutbyte mellan statliga myndigheter, kommuner, regioner och andra berörda aktörer.</a:t>
            </a:r>
          </a:p>
          <a:p>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sz="1200" kern="1200" dirty="0">
                <a:solidFill>
                  <a:schemeClr val="tx1"/>
                </a:solidFill>
                <a:effectLst/>
                <a:latin typeface="Arial" panose="020B0604020202020204" pitchFamily="34" charset="0"/>
                <a:ea typeface="+mn-ea"/>
                <a:cs typeface="Arial" panose="020B0604020202020204" pitchFamily="34" charset="0"/>
              </a:rPr>
              <a:t>MUCF betalar ut statsbidrag till kommuner och regioner som ingår i förvaltningsområdena för finska och meänkieli och Sametinget till kommuner och regioner som ingår i förvaltningsområdet för samiska, oavsett om de också ingår i fler </a:t>
            </a:r>
            <a:r>
              <a:rPr lang="sv-SE" sz="1200" kern="1200" dirty="0" err="1">
                <a:solidFill>
                  <a:schemeClr val="tx1"/>
                </a:solidFill>
                <a:effectLst/>
                <a:latin typeface="Arial" panose="020B0604020202020204" pitchFamily="34" charset="0"/>
                <a:ea typeface="+mn-ea"/>
                <a:cs typeface="Arial" panose="020B0604020202020204" pitchFamily="34" charset="0"/>
              </a:rPr>
              <a:t>förvaltingsområde</a:t>
            </a:r>
            <a:r>
              <a:rPr lang="sv-SE" sz="1200" kern="1200" dirty="0">
                <a:solidFill>
                  <a:schemeClr val="tx1"/>
                </a:solidFill>
                <a:effectLst/>
                <a:latin typeface="Arial" panose="020B0604020202020204" pitchFamily="34" charset="0"/>
                <a:ea typeface="+mn-ea"/>
                <a:cs typeface="Arial" panose="020B0604020202020204" pitchFamily="34" charset="0"/>
              </a:rPr>
              <a:t>. </a:t>
            </a:r>
          </a:p>
          <a:p>
            <a:endParaRPr lang="sv-SE" sz="1200" b="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rgbClr val="FF0000"/>
                </a:solidFill>
                <a:effectLst/>
                <a:latin typeface="Arial" panose="020B0604020202020204" pitchFamily="34" charset="0"/>
                <a:ea typeface="+mn-ea"/>
                <a:cs typeface="Arial" panose="020B0604020202020204" pitchFamily="34" charset="0"/>
              </a:rPr>
              <a:t>MUCF delar också ut statsbidrag till riksorganisationer som företräder judar, romer, sverigefinnar och tornedalingar utifrån förordning (2005:765) om statsbidrag för nationella minoriteter. Sametinget delar ut statsbidrag till samiska organisation utifrån </a:t>
            </a:r>
            <a:r>
              <a:rPr lang="sv-SE" sz="1200" b="0" i="0" kern="1200" dirty="0">
                <a:solidFill>
                  <a:srgbClr val="1B1B1B"/>
                </a:solidFill>
                <a:effectLst/>
                <a:latin typeface="Open Sans" panose="020B0606030504020204" pitchFamily="34" charset="0"/>
                <a:ea typeface="+mn-ea"/>
                <a:cs typeface="Arial" panose="020B0604020202020204" pitchFamily="34" charset="0"/>
              </a:rPr>
              <a:t>f</a:t>
            </a:r>
            <a:r>
              <a:rPr lang="sv-SE" b="0" i="0" dirty="0">
                <a:solidFill>
                  <a:srgbClr val="1B1B1B"/>
                </a:solidFill>
                <a:effectLst/>
                <a:latin typeface="Open Sans" panose="020B0606030504020204" pitchFamily="34" charset="0"/>
              </a:rPr>
              <a:t>örordning (2024:147) om statsbidrag för samiska organisationer.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1B1B1B"/>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1B1B1B"/>
                </a:solidFill>
                <a:effectLst/>
                <a:latin typeface="Open Sans" panose="020B0606030504020204" pitchFamily="34" charset="0"/>
              </a:rPr>
              <a:t>Lär vidare </a:t>
            </a:r>
            <a:r>
              <a:rPr lang="sv-SE" dirty="0">
                <a:hlinkClick r:id="rId4"/>
              </a:rPr>
              <a:t>Förordning (2005:765) om statsbidrag för nationella minoriteter | Sveriges riksdag (riksdagen.se)</a:t>
            </a:r>
            <a:endParaRPr lang="sv-SE" b="0" i="0" dirty="0">
              <a:solidFill>
                <a:srgbClr val="1B1B1B"/>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1B1B1B"/>
                </a:solidFill>
                <a:effectLst/>
                <a:latin typeface="Open Sans" panose="020B0606030504020204" pitchFamily="34" charset="0"/>
              </a:rPr>
              <a:t>Läs vidare </a:t>
            </a:r>
            <a:r>
              <a:rPr lang="sv-SE" dirty="0">
                <a:hlinkClick r:id="rId5"/>
              </a:rPr>
              <a:t>Förordning (2024:147) om statsbidrag för samiska organisationer | Sveriges riksdag (riksdagen.se)</a:t>
            </a:r>
            <a:endParaRPr lang="sv-SE" b="0" i="0" dirty="0">
              <a:solidFill>
                <a:srgbClr val="1B1B1B"/>
              </a:solidFill>
              <a:effectLst/>
              <a:latin typeface="Open Sans" panose="020B0606030504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49</a:t>
            </a:fld>
            <a:endParaRPr lang="sv-SE"/>
          </a:p>
        </p:txBody>
      </p:sp>
    </p:spTree>
    <p:extLst>
      <p:ext uri="{BB962C8B-B14F-4D97-AF65-F5344CB8AC3E}">
        <p14:creationId xmlns:p14="http://schemas.microsoft.com/office/powerpoint/2010/main" val="187182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3425" y="390525"/>
            <a:ext cx="5389563" cy="3368675"/>
          </a:xfrm>
        </p:spPr>
      </p:sp>
      <p:sp>
        <p:nvSpPr>
          <p:cNvPr id="3" name="Platshållare för anteckningar 2"/>
          <p:cNvSpPr>
            <a:spLocks noGrp="1"/>
          </p:cNvSpPr>
          <p:nvPr>
            <p:ph type="body" idx="1"/>
          </p:nvPr>
        </p:nvSpPr>
        <p:spPr>
          <a:xfrm>
            <a:off x="518517" y="4027215"/>
            <a:ext cx="5796643" cy="5184576"/>
          </a:xfrm>
        </p:spPr>
        <p:txBody>
          <a:bodyPr/>
          <a:lstStyle/>
          <a:p>
            <a:r>
              <a:rPr lang="sv-SE" dirty="0">
                <a:latin typeface="Arial" panose="020B0604020202020204" pitchFamily="34" charset="0"/>
                <a:cs typeface="Arial" panose="020B0604020202020204" pitchFamily="34" charset="0"/>
              </a:rPr>
              <a:t>Vid ratificering av</a:t>
            </a:r>
            <a:r>
              <a:rPr lang="sv-SE" dirty="0">
                <a:effectLst/>
                <a:latin typeface="Arial" panose="020B0604020202020204" pitchFamily="34" charset="0"/>
                <a:cs typeface="Arial" panose="020B0604020202020204" pitchFamily="34" charset="0"/>
              </a:rPr>
              <a:t> Europarådets konventioner</a:t>
            </a:r>
            <a:r>
              <a:rPr lang="sv-SE" dirty="0">
                <a:solidFill>
                  <a:prstClr val="black">
                    <a:lumMod val="75000"/>
                    <a:lumOff val="25000"/>
                  </a:prstClr>
                </a:solidFill>
                <a:latin typeface="Arial" panose="020B0604020202020204" pitchFamily="34" charset="0"/>
                <a:cs typeface="Arial" panose="020B0604020202020204" pitchFamily="34" charset="0"/>
              </a:rPr>
              <a:t> förbinder sig</a:t>
            </a:r>
            <a:r>
              <a:rPr lang="sv-SE" dirty="0">
                <a:latin typeface="Arial" panose="020B0604020202020204" pitchFamily="34" charset="0"/>
                <a:cs typeface="Arial" panose="020B0604020202020204" pitchFamily="34" charset="0"/>
              </a:rPr>
              <a:t> stater att ta ett övergripande ansvar för att nationella minoriteters språk och kulturer bevaras och utvecklas. Detta innebär att stater ska skapa nödvändiga förutsättningar som behövs för att språken och kulturerna ska kunna leva vidare och utvecklas.</a:t>
            </a:r>
          </a:p>
          <a:p>
            <a:endParaRPr lang="sv-SE" i="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Europarådskonventionerna ger alltså ett kulturellt och språkligt skydd för nationella minoriteter och minoritetsspråk i de länder som undertecknat dem. Detta innebär t.ex. att länderna ska höja statusen på minoriteternas språk och kultur samt skydda minoriteterna mot alla åtgärder som syftar till assimilering.</a:t>
            </a:r>
            <a:r>
              <a:rPr lang="sv-SE" sz="1200" b="0" kern="1200" dirty="0">
                <a:solidFill>
                  <a:schemeClr val="tx1"/>
                </a:solidFill>
                <a:effectLst/>
                <a:latin typeface="Arial" panose="020B0604020202020204" pitchFamily="34" charset="0"/>
                <a:cs typeface="Arial" panose="020B0604020202020204" pitchFamily="34" charset="0"/>
              </a:rPr>
              <a:t> Nationella </a:t>
            </a:r>
            <a:r>
              <a:rPr lang="sv-SE" sz="1200" kern="1200" dirty="0">
                <a:solidFill>
                  <a:schemeClr val="tx1"/>
                </a:solidFill>
                <a:effectLst/>
                <a:latin typeface="Arial" panose="020B0604020202020204" pitchFamily="34" charset="0"/>
                <a:cs typeface="Arial" panose="020B0604020202020204" pitchFamily="34" charset="0"/>
              </a:rPr>
              <a:t>minoriteter ska ha rätt att använda sina språk både privat och i offentliga sammanhang samt under vissa förutsättningar i kontakter med myndigheter</a:t>
            </a:r>
            <a:r>
              <a:rPr lang="sv-SE" sz="1200" b="0" kern="1200" dirty="0">
                <a:solidFill>
                  <a:schemeClr val="tx1"/>
                </a:solidFill>
                <a:effectLst/>
                <a:latin typeface="Arial" panose="020B0604020202020204" pitchFamily="34" charset="0"/>
                <a:cs typeface="Arial" panose="020B0604020202020204" pitchFamily="34" charset="0"/>
              </a:rPr>
              <a:t>. </a:t>
            </a:r>
            <a:r>
              <a:rPr lang="sv-SE" sz="1200" kern="1200" dirty="0">
                <a:solidFill>
                  <a:schemeClr val="tx1"/>
                </a:solidFill>
                <a:effectLst/>
                <a:latin typeface="Arial" panose="020B0604020202020204" pitchFamily="34" charset="0"/>
                <a:cs typeface="Arial" panose="020B0604020202020204" pitchFamily="34" charset="0"/>
              </a:rPr>
              <a:t>Minoriteterna har också rätt att lära sig sitt minoritetsspråk och stater är skyldiga att erbjuda undervisning i minoritetsspråken.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5</a:t>
            </a:fld>
            <a:endParaRPr lang="sv-SE"/>
          </a:p>
        </p:txBody>
      </p:sp>
    </p:spTree>
    <p:extLst>
      <p:ext uri="{BB962C8B-B14F-4D97-AF65-F5344CB8AC3E}">
        <p14:creationId xmlns:p14="http://schemas.microsoft.com/office/powerpoint/2010/main" val="39019212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238250" y="246063"/>
            <a:ext cx="4408488" cy="2754312"/>
          </a:xfrm>
        </p:spPr>
      </p:sp>
      <p:sp>
        <p:nvSpPr>
          <p:cNvPr id="3" name="Platshållare för anteckningar 2"/>
          <p:cNvSpPr>
            <a:spLocks noGrp="1"/>
          </p:cNvSpPr>
          <p:nvPr>
            <p:ph type="body" idx="1"/>
          </p:nvPr>
        </p:nvSpPr>
        <p:spPr>
          <a:xfrm>
            <a:off x="266489" y="3199123"/>
            <a:ext cx="6228692" cy="6336704"/>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kern="1200" dirty="0">
                <a:solidFill>
                  <a:schemeClr val="tx1"/>
                </a:solidFill>
                <a:effectLst/>
                <a:latin typeface="+mn-lt"/>
                <a:ea typeface="+mn-ea"/>
                <a:cs typeface="+mn-cs"/>
              </a:rPr>
              <a:t>Sametinget ansvarar för drift och utveckling av webbplatsen minoritet.se</a:t>
            </a:r>
            <a:r>
              <a:rPr lang="sv-SE" sz="1800" kern="1200" dirty="0">
                <a:solidFill>
                  <a:schemeClr val="tx1"/>
                </a:solidFill>
                <a:effectLst/>
                <a:latin typeface="Calibri" panose="020F0502020204030204" pitchFamily="34" charset="0"/>
                <a:ea typeface="+mn-ea"/>
                <a:cs typeface="+mn-cs"/>
              </a:rPr>
              <a:t>. Syftet med minoritet.se är att </a:t>
            </a:r>
            <a:r>
              <a:rPr lang="sv-SE" sz="1200" kern="1200" dirty="0">
                <a:solidFill>
                  <a:schemeClr val="tx1"/>
                </a:solidFill>
                <a:effectLst/>
                <a:latin typeface="+mn-lt"/>
                <a:ea typeface="+mn-ea"/>
                <a:cs typeface="+mn-cs"/>
              </a:rPr>
              <a:t>underlätta implementeringen av minoritetspolitiken genom att samla material som rör de nationella minoriteterna på ett ställe</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Genom aktuella reportage, krönikor, nyhetsartiklar och notiser om och med de nationella minoriteterna lär du dig mer om deras kultur, språk och vardag.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kern="1200" dirty="0">
                <a:solidFill>
                  <a:schemeClr val="tx1"/>
                </a:solidFill>
                <a:effectLst/>
                <a:latin typeface="+mn-lt"/>
                <a:ea typeface="+mn-ea"/>
                <a:cs typeface="+mn-cs"/>
              </a:rPr>
              <a:t>Här finns också: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En grundutbildning i minoritetslagen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Olika metodstöd i arbetet med nationella minoriteters rättigheter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Frågor och svar om lagstiftningen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err="1">
                <a:solidFill>
                  <a:schemeClr val="tx1"/>
                </a:solidFill>
                <a:effectLst/>
                <a:latin typeface="+mn-lt"/>
                <a:ea typeface="+mn-ea"/>
                <a:cs typeface="+mn-cs"/>
              </a:rPr>
              <a:t>Powerpoint-presentationer</a:t>
            </a:r>
            <a:r>
              <a:rPr lang="sv-SE" sz="1200" kern="1200" dirty="0">
                <a:solidFill>
                  <a:schemeClr val="tx1"/>
                </a:solidFill>
                <a:effectLst/>
                <a:latin typeface="+mn-lt"/>
                <a:ea typeface="+mn-ea"/>
                <a:cs typeface="+mn-cs"/>
              </a:rPr>
              <a:t> med talarmanus</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Nyhetsbrev</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Ett kalendarium där du själv kan lägga in aktuella händelser och hålla koll på vad som sker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Myndighetsinformation och lagtexter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Fakta om nationella minoriteter och minoritetsspråk</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Exempel på minoritetsarbete hos förvaltningsmyndigheter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Kartor över kommuner och regioner i förvaltningsområdena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Nedladdning av olika informationsmaterial</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50</a:t>
            </a:fld>
            <a:endParaRPr lang="sv-SE"/>
          </a:p>
        </p:txBody>
      </p:sp>
    </p:spTree>
    <p:extLst>
      <p:ext uri="{BB962C8B-B14F-4D97-AF65-F5344CB8AC3E}">
        <p14:creationId xmlns:p14="http://schemas.microsoft.com/office/powerpoint/2010/main" val="11201286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a:latin typeface="Arial" panose="020B0604020202020204" pitchFamily="34" charset="0"/>
                <a:cs typeface="Arial" panose="020B0604020202020204" pitchFamily="34" charset="0"/>
              </a:rPr>
              <a:t>MUCF och Sametinget har en hel del informationsmaterial om nationella minoriteters rättigheter och minoritetspolitiken som kan laddas ner på minoritet.se.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51</a:t>
            </a:fld>
            <a:endParaRPr lang="sv-SE"/>
          </a:p>
        </p:txBody>
      </p:sp>
    </p:spTree>
    <p:extLst>
      <p:ext uri="{BB962C8B-B14F-4D97-AF65-F5344CB8AC3E}">
        <p14:creationId xmlns:p14="http://schemas.microsoft.com/office/powerpoint/2010/main" val="16203064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62100" y="246063"/>
            <a:ext cx="3878263" cy="2424112"/>
          </a:xfrm>
        </p:spPr>
      </p:sp>
      <p:sp>
        <p:nvSpPr>
          <p:cNvPr id="3" name="Platshållare för anteckningar 2"/>
          <p:cNvSpPr>
            <a:spLocks noGrp="1"/>
          </p:cNvSpPr>
          <p:nvPr>
            <p:ph type="body" idx="1"/>
          </p:nvPr>
        </p:nvSpPr>
        <p:spPr>
          <a:xfrm>
            <a:off x="266489" y="2839083"/>
            <a:ext cx="6228692" cy="6589500"/>
          </a:xfrm>
        </p:spPr>
        <p:txBody>
          <a:bodyPr/>
          <a:lstStyle/>
          <a:p>
            <a:r>
              <a:rPr lang="sv-SE" dirty="0">
                <a:latin typeface="Arial" panose="020B0604020202020204" pitchFamily="34" charset="0"/>
                <a:cs typeface="Arial" panose="020B0604020202020204" pitchFamily="34" charset="0"/>
              </a:rPr>
              <a:t>Europarådets granskningskommittéer har under perioden 2019-2024 fortsatt kritisera och lämna rekommendationer till Sverige utifrån minoritetspolitikens genomförande, </a:t>
            </a:r>
            <a:r>
              <a:rPr lang="sv-SE" dirty="0" err="1">
                <a:latin typeface="Arial" panose="020B0604020202020204" pitchFamily="34" charset="0"/>
                <a:cs typeface="Arial" panose="020B0604020202020204" pitchFamily="34" charset="0"/>
              </a:rPr>
              <a:t>bl.a</a:t>
            </a:r>
            <a:r>
              <a:rPr lang="sv-SE" dirty="0">
                <a:latin typeface="Arial" panose="020B0604020202020204" pitchFamily="34" charset="0"/>
                <a:cs typeface="Arial" panose="020B0604020202020204" pitchFamily="34" charset="0"/>
              </a:rPr>
              <a:t> om att: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effektivisera samråden med nationella minoriteter i kommuner, regioner och myndigheter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öka ansträngningarna för att bekämpa rasism, hatbrott och hatretorik (i synnerhet mot de judiska, romska och samiska minoriteterna) </a:t>
            </a:r>
          </a:p>
          <a:p>
            <a:pPr marL="171450" indent="-171450">
              <a:buFont typeface="Arial" panose="020B0604020202020204" pitchFamily="34" charset="0"/>
              <a:buChar char="•"/>
            </a:pPr>
            <a:r>
              <a:rPr lang="sv-SE" dirty="0"/>
              <a:t>inkludera språk som grund för diskriminering i diskrimineringslagen</a:t>
            </a:r>
          </a:p>
          <a:p>
            <a:pPr marL="171450" indent="-171450">
              <a:buFont typeface="Arial" panose="020B0604020202020204" pitchFamily="34" charset="0"/>
              <a:buChar char="•"/>
            </a:pPr>
            <a:r>
              <a:rPr lang="sv-SE" dirty="0"/>
              <a:t>uppföljningsmyndigheterna har otillräcklig juridisk befogenhet för att övervaka minoritetspolitikens implementering</a:t>
            </a:r>
            <a:endParaRPr lang="sv-SE" sz="1200" b="0" i="0" u="none" strike="noStrike" baseline="0" dirty="0">
              <a:solidFill>
                <a:srgbClr val="000000"/>
              </a:solidFill>
              <a:latin typeface="Times New Roman" panose="02020603050405020304" pitchFamily="18"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utbildningen i och på samtliga nationella minoritetsspråk behöver stärkas</a:t>
            </a:r>
            <a:endParaRPr lang="sv-SE" sz="1200" kern="120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t>en strukturerad politik inom utbildning och lärarutbildning, samt extra läromaterial, krävs för att säkerställa skyddet av alla minoritetsspråk</a:t>
            </a:r>
            <a:endParaRPr lang="en-US" b="0" i="0" spc="-15" dirty="0">
              <a:solidFill>
                <a:srgbClr val="000000"/>
              </a:solidFill>
              <a:effectLst/>
              <a:latin typeface="open sans" panose="020B0606030504020204" pitchFamily="34" charset="0"/>
            </a:endParaRPr>
          </a:p>
          <a:p>
            <a:endParaRPr lang="sv-SE" dirty="0">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Uppföljningsmyndigheterna har i sina senaste uppföljningsrapporter lämnat åtgärdsförslag till regeringen om </a:t>
            </a:r>
            <a:r>
              <a:rPr lang="sv-SE" sz="1200" kern="1200" dirty="0" err="1">
                <a:solidFill>
                  <a:schemeClr val="tx1"/>
                </a:solidFill>
                <a:effectLst/>
                <a:latin typeface="Arial" panose="020B0604020202020204" pitchFamily="34" charset="0"/>
                <a:cs typeface="Arial" panose="020B0604020202020204" pitchFamily="34" charset="0"/>
              </a:rPr>
              <a:t>bl.a</a:t>
            </a:r>
            <a:r>
              <a:rPr lang="sv-SE" sz="1200" kern="1200" dirty="0">
                <a:solidFill>
                  <a:schemeClr val="tx1"/>
                </a:solidFill>
                <a:effectLst/>
                <a:latin typeface="Arial" panose="020B0604020202020204" pitchFamily="34" charset="0"/>
                <a:cs typeface="Arial" panose="020B0604020202020204" pitchFamily="34" charset="0"/>
              </a:rPr>
              <a:t> att:</a:t>
            </a:r>
          </a:p>
          <a:p>
            <a:pPr marL="285750" indent="-285750">
              <a:buFont typeface="Arial" panose="020B0604020202020204" pitchFamily="34" charset="0"/>
              <a:buChar char="•"/>
            </a:pPr>
            <a:r>
              <a:rPr lang="sv-SE" sz="1800" b="0" i="0" u="none" strike="noStrike" baseline="0" dirty="0">
                <a:solidFill>
                  <a:srgbClr val="000000"/>
                </a:solidFill>
                <a:latin typeface="Times New Roman" panose="02020603050405020304" pitchFamily="18" charset="0"/>
              </a:rPr>
              <a:t>utreda möjligheterna att uppta språk som diskrimineringsgrund i diskrimineringslagen </a:t>
            </a:r>
          </a:p>
          <a:p>
            <a:pPr marL="285750" indent="-285750">
              <a:buFont typeface="Arial" panose="020B0604020202020204" pitchFamily="34" charset="0"/>
              <a:buChar char="•"/>
            </a:pPr>
            <a:r>
              <a:rPr lang="sv-SE" sz="1800" b="0" i="0" u="none" strike="noStrike" baseline="0" dirty="0">
                <a:solidFill>
                  <a:srgbClr val="000000"/>
                </a:solidFill>
                <a:latin typeface="Times New Roman" panose="02020603050405020304" pitchFamily="18" charset="0"/>
              </a:rPr>
              <a:t>utreda möjligheten att införa tillsyn av delar av minoritetslagen </a:t>
            </a:r>
          </a:p>
          <a:p>
            <a:pPr marL="285750" indent="-285750">
              <a:buFont typeface="Arial" panose="020B0604020202020204" pitchFamily="34" charset="0"/>
              <a:buChar char="•"/>
            </a:pPr>
            <a:r>
              <a:rPr lang="sv-SE" sz="1200" kern="1200" dirty="0">
                <a:solidFill>
                  <a:schemeClr val="tx1"/>
                </a:solidFill>
                <a:effectLst/>
                <a:latin typeface="Arial" panose="020B0604020202020204" pitchFamily="34" charset="0"/>
                <a:cs typeface="Arial" panose="020B0604020202020204" pitchFamily="34" charset="0"/>
              </a:rPr>
              <a:t>åtgärder inom ramen för handlingsplanen mot rasism och hatbrott i större utsträckning inkluderar samtliga nationella minoriteter. </a:t>
            </a:r>
          </a:p>
          <a:p>
            <a:pPr marL="285750" indent="-285750">
              <a:buFont typeface="Arial" panose="020B0604020202020204" pitchFamily="34" charset="0"/>
              <a:buChar char="•"/>
            </a:pPr>
            <a:r>
              <a:rPr lang="sv-SE" sz="1200" kern="1200" dirty="0">
                <a:solidFill>
                  <a:schemeClr val="tx1"/>
                </a:solidFill>
                <a:effectLst/>
                <a:latin typeface="Arial" panose="020B0604020202020204" pitchFamily="34" charset="0"/>
                <a:cs typeface="Arial" panose="020B0604020202020204" pitchFamily="34" charset="0"/>
              </a:rPr>
              <a:t>modersmålsundervisning i nationella minoritetsspråk inkluderas i skolans reguljära timplaner med en fastställd minsta garanterad undervisningstid. </a:t>
            </a:r>
          </a:p>
          <a:p>
            <a:pPr marL="285750" indent="-285750" algn="l">
              <a:buFont typeface="Arial" panose="020B0604020202020204" pitchFamily="34" charset="0"/>
              <a:buChar char="•"/>
            </a:pPr>
            <a:r>
              <a:rPr lang="sv-SE" sz="1800" b="0" i="0" u="none" strike="noStrike" baseline="0" dirty="0">
                <a:solidFill>
                  <a:srgbClr val="000000"/>
                </a:solidFill>
                <a:latin typeface="Myriad Pro Light" panose="020B0403030403020204" pitchFamily="34" charset="0"/>
              </a:rPr>
              <a:t>långsiktig finansiering krävs för att skapa förutsättningar att nå mer bestående resultat, och på sikt uppfylla målet med minoritetspolitiken</a:t>
            </a:r>
          </a:p>
          <a:p>
            <a:pPr marL="285750" indent="-285750" algn="l">
              <a:buFont typeface="Arial" panose="020B0604020202020204" pitchFamily="34" charset="0"/>
              <a:buChar char="•"/>
            </a:pPr>
            <a:endParaRPr lang="sv-SE" sz="1800" b="0" i="0" u="none" strike="noStrike" baseline="0" dirty="0">
              <a:solidFill>
                <a:srgbClr val="000000"/>
              </a:solidFill>
              <a:latin typeface="Myriad Pro Light" panose="020B0403030403020204" pitchFamily="34" charset="0"/>
            </a:endParaRPr>
          </a:p>
          <a:p>
            <a:pPr marL="0" indent="0" algn="l">
              <a:buFont typeface="Arial" panose="020B0604020202020204" pitchFamily="34" charset="0"/>
              <a:buNone/>
            </a:pPr>
            <a:r>
              <a:rPr lang="sv-SE" sz="1800" b="0" i="0" u="none" strike="noStrike" baseline="0" dirty="0">
                <a:solidFill>
                  <a:srgbClr val="000000"/>
                </a:solidFill>
                <a:latin typeface="Myriad Pro Light" panose="020B0403030403020204" pitchFamily="34" charset="0"/>
              </a:rPr>
              <a:t>Läs vidare om Europarådets granskningar </a:t>
            </a:r>
            <a:r>
              <a:rPr lang="sv-SE" sz="2800" dirty="0">
                <a:hlinkClick r:id="rId3"/>
              </a:rPr>
              <a:t>Europarådets granskningar - Minoritet.se</a:t>
            </a:r>
            <a:endParaRPr lang="sv-SE" sz="1800" b="0" i="0" u="none" strike="noStrike" baseline="0" dirty="0">
              <a:solidFill>
                <a:srgbClr val="000000"/>
              </a:solidFill>
              <a:latin typeface="Myriad Pro Light" panose="020B0403030403020204" pitchFamily="34" charset="0"/>
            </a:endParaRPr>
          </a:p>
          <a:p>
            <a:pPr marL="0" indent="0" algn="l">
              <a:buFont typeface="Arial" panose="020B0604020202020204" pitchFamily="34" charset="0"/>
              <a:buNone/>
            </a:pPr>
            <a:r>
              <a:rPr lang="sv-SE" sz="1800" b="0" i="0" u="none" strike="noStrike" baseline="0" dirty="0">
                <a:solidFill>
                  <a:srgbClr val="000000"/>
                </a:solidFill>
                <a:latin typeface="Myriad Pro Light" panose="020B0403030403020204" pitchFamily="34" charset="0"/>
              </a:rPr>
              <a:t>Läs vidare Länsstyrelsen Stockholm/MUCF och Sametingets uppföljningsrapporter </a:t>
            </a:r>
            <a:r>
              <a:rPr lang="sv-SE" sz="2800" dirty="0">
                <a:hlinkClick r:id="rId4"/>
              </a:rPr>
              <a:t>Publikationer - Minoritet.se</a:t>
            </a:r>
            <a:endParaRPr lang="sv-SE" sz="1800" b="0" i="0" u="none" strike="noStrike" baseline="0" dirty="0">
              <a:solidFill>
                <a:srgbClr val="000000"/>
              </a:solidFill>
              <a:latin typeface="Myriad Pro Light" panose="020B0403030403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52</a:t>
            </a:fld>
            <a:endParaRPr lang="sv-SE"/>
          </a:p>
        </p:txBody>
      </p:sp>
    </p:spTree>
    <p:extLst>
      <p:ext uri="{BB962C8B-B14F-4D97-AF65-F5344CB8AC3E}">
        <p14:creationId xmlns:p14="http://schemas.microsoft.com/office/powerpoint/2010/main" val="19000757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a:latin typeface="Arial" panose="020B0604020202020204" pitchFamily="34" charset="0"/>
                <a:cs typeface="Arial" panose="020B0604020202020204" pitchFamily="34" charset="0"/>
              </a:rPr>
              <a:t>Uppföljningen av förvaltningsmyndigheters implementering av minoritetspolitiken visar på framgångsfaktorer: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aktiva minoritetsrepresentanter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att frågan är förankrad både i politisk och verksamhetens ledning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tydligt utpekade funktioner med ansvar för minoritetsarbetet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tydliga mål och riktlinjer för minoritetsarbetet som följs upp regelbundet (gärna i </a:t>
            </a:r>
            <a:r>
              <a:rPr lang="sv-SE" sz="1200" b="0" i="0" u="none" strike="noStrike" kern="1200" baseline="0" dirty="0">
                <a:solidFill>
                  <a:schemeClr val="tx1"/>
                </a:solidFill>
                <a:latin typeface="Arial" panose="020B0604020202020204" pitchFamily="34" charset="0"/>
                <a:ea typeface="+mn-ea"/>
                <a:cs typeface="Arial" panose="020B0604020202020204" pitchFamily="34" charset="0"/>
              </a:rPr>
              <a:t>ordinarie uppföljningssystem </a:t>
            </a:r>
            <a:r>
              <a:rPr lang="sv-SE" dirty="0">
                <a:latin typeface="Arial" panose="020B0604020202020204" pitchFamily="34" charset="0"/>
                <a:cs typeface="Arial" panose="020B0604020202020204" pitchFamily="34" charset="0"/>
              </a:rPr>
              <a:t>så att frågan uppmärksammas i högsta ledningen)</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53</a:t>
            </a:fld>
            <a:endParaRPr lang="sv-SE"/>
          </a:p>
        </p:txBody>
      </p:sp>
    </p:spTree>
    <p:extLst>
      <p:ext uri="{BB962C8B-B14F-4D97-AF65-F5344CB8AC3E}">
        <p14:creationId xmlns:p14="http://schemas.microsoft.com/office/powerpoint/2010/main" val="31972421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r>
              <a:rPr lang="sv-SE" dirty="0">
                <a:latin typeface="Arial" panose="020B0604020202020204" pitchFamily="34" charset="0"/>
                <a:cs typeface="Arial" panose="020B0604020202020204" pitchFamily="34" charset="0"/>
              </a:rPr>
              <a:t>Tack (på de olika nationella minoritetsspråken) för er uppmärksamhet.</a:t>
            </a:r>
          </a:p>
        </p:txBody>
      </p:sp>
      <p:sp>
        <p:nvSpPr>
          <p:cNvPr id="4" name="Platshållare för bildnummer 3"/>
          <p:cNvSpPr>
            <a:spLocks noGrp="1"/>
          </p:cNvSpPr>
          <p:nvPr>
            <p:ph type="sldNum" sz="quarter" idx="10"/>
          </p:nvPr>
        </p:nvSpPr>
        <p:spPr/>
        <p:txBody>
          <a:bodyPr/>
          <a:lstStyle/>
          <a:p>
            <a:fld id="{86A2826B-EABC-4CD8-8780-1D9AC963CA37}" type="slidenum">
              <a:rPr lang="sv-SE" smtClean="0">
                <a:solidFill>
                  <a:prstClr val="black"/>
                </a:solidFill>
              </a:rPr>
              <a:pPr/>
              <a:t>54</a:t>
            </a:fld>
            <a:endParaRPr lang="sv-SE">
              <a:solidFill>
                <a:prstClr val="black"/>
              </a:solidFill>
            </a:endParaRPr>
          </a:p>
        </p:txBody>
      </p:sp>
    </p:spTree>
    <p:extLst>
      <p:ext uri="{BB962C8B-B14F-4D97-AF65-F5344CB8AC3E}">
        <p14:creationId xmlns:p14="http://schemas.microsoft.com/office/powerpoint/2010/main" val="2100075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49400" y="211138"/>
            <a:ext cx="3916363" cy="2447925"/>
          </a:xfrm>
        </p:spPr>
      </p:sp>
      <p:sp>
        <p:nvSpPr>
          <p:cNvPr id="3" name="Platshållare för anteckningar 2"/>
          <p:cNvSpPr>
            <a:spLocks noGrp="1"/>
          </p:cNvSpPr>
          <p:nvPr>
            <p:ph type="body" idx="1"/>
          </p:nvPr>
        </p:nvSpPr>
        <p:spPr>
          <a:xfrm>
            <a:off x="374501" y="2803079"/>
            <a:ext cx="6120680" cy="648072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Begreppet ”nationell minoritet” definieras inte i ramkonventionen,</a:t>
            </a:r>
            <a:r>
              <a:rPr lang="sv-SE" sz="1200" baseline="0" dirty="0">
                <a:latin typeface="Arial" panose="020B0604020202020204" pitchFamily="34" charset="0"/>
                <a:cs typeface="Arial" panose="020B0604020202020204" pitchFamily="34" charset="0"/>
              </a:rPr>
              <a:t> vilket medför att de ratificerande staterna själva får avgöra vad som kännetecknar en nationell minoritet. </a:t>
            </a:r>
          </a:p>
          <a:p>
            <a:endParaRPr lang="sv-SE" sz="1200" strike="noStrike" kern="1200" dirty="0">
              <a:solidFill>
                <a:schemeClr val="tx1"/>
              </a:solidFill>
              <a:effectLst/>
              <a:latin typeface="Arial" panose="020B0604020202020204" pitchFamily="34" charset="0"/>
              <a:cs typeface="Arial" panose="020B0604020202020204" pitchFamily="34" charset="0"/>
            </a:endParaRPr>
          </a:p>
          <a:p>
            <a:r>
              <a:rPr lang="sv-SE" sz="1200" strike="noStrike" kern="1200" dirty="0">
                <a:solidFill>
                  <a:schemeClr val="tx1"/>
                </a:solidFill>
                <a:effectLst/>
                <a:latin typeface="Arial" panose="020B0604020202020204" pitchFamily="34" charset="0"/>
                <a:cs typeface="Arial" panose="020B0604020202020204" pitchFamily="34" charset="0"/>
              </a:rPr>
              <a:t>I Sverige har riksdagen bestämt att man för att få status som nationell minoritet ska:</a:t>
            </a:r>
          </a:p>
          <a:p>
            <a:pPr marL="171450" lvl="0" indent="-171450">
              <a:buFont typeface="Arial" panose="020B0604020202020204" pitchFamily="34" charset="0"/>
              <a:buChar char="•"/>
            </a:pPr>
            <a:r>
              <a:rPr lang="sv-SE" sz="1200" strike="noStrike" kern="1200" dirty="0">
                <a:solidFill>
                  <a:schemeClr val="tx1"/>
                </a:solidFill>
                <a:effectLst/>
                <a:latin typeface="Arial" panose="020B0604020202020204" pitchFamily="34" charset="0"/>
                <a:cs typeface="Arial" panose="020B0604020202020204" pitchFamily="34" charset="0"/>
              </a:rPr>
              <a:t>vara en grupp med en uttalad samhörighet, som går att urskilja från den övriga befolkningen</a:t>
            </a:r>
          </a:p>
          <a:p>
            <a:pPr marL="171450" lvl="0" indent="-171450">
              <a:buFont typeface="Arial" panose="020B0604020202020204" pitchFamily="34" charset="0"/>
              <a:buChar char="•"/>
            </a:pPr>
            <a:r>
              <a:rPr lang="sv-SE" sz="1200" strike="noStrike" kern="1200" dirty="0">
                <a:solidFill>
                  <a:schemeClr val="tx1"/>
                </a:solidFill>
                <a:effectLst/>
                <a:latin typeface="Arial" panose="020B0604020202020204" pitchFamily="34" charset="0"/>
                <a:cs typeface="Arial" panose="020B0604020202020204" pitchFamily="34" charset="0"/>
              </a:rPr>
              <a:t>ha en religiös, språklig, traditionell eller kulturell särart, som den inte delar med andra</a:t>
            </a:r>
          </a:p>
          <a:p>
            <a:pPr marL="171450" lvl="0" indent="-171450">
              <a:buFont typeface="Arial" panose="020B0604020202020204" pitchFamily="34" charset="0"/>
              <a:buChar char="•"/>
            </a:pPr>
            <a:r>
              <a:rPr lang="sv-SE" sz="1200" strike="noStrike" kern="1200" dirty="0">
                <a:solidFill>
                  <a:schemeClr val="tx1"/>
                </a:solidFill>
                <a:effectLst/>
                <a:latin typeface="Arial" panose="020B0604020202020204" pitchFamily="34" charset="0"/>
                <a:cs typeface="Arial" panose="020B0604020202020204" pitchFamily="34" charset="0"/>
              </a:rPr>
              <a:t>ha en uttalad vilja att behålla sin identitet</a:t>
            </a:r>
          </a:p>
          <a:p>
            <a:pPr marL="171450" lvl="0" indent="-171450">
              <a:buFont typeface="Arial" panose="020B0604020202020204" pitchFamily="34" charset="0"/>
              <a:buChar char="•"/>
            </a:pPr>
            <a:r>
              <a:rPr lang="sv-SE" sz="1200" strike="noStrike" kern="1200" dirty="0">
                <a:solidFill>
                  <a:schemeClr val="tx1"/>
                </a:solidFill>
                <a:effectLst/>
                <a:latin typeface="Arial" panose="020B0604020202020204" pitchFamily="34" charset="0"/>
                <a:cs typeface="Arial" panose="020B0604020202020204" pitchFamily="34" charset="0"/>
              </a:rPr>
              <a:t>ha historiska eller långvariga band med Sverige</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r>
              <a:rPr lang="sv-SE" sz="1200" b="0" i="0" u="none" strike="noStrike" kern="1200" baseline="0" dirty="0">
                <a:solidFill>
                  <a:schemeClr val="tx1"/>
                </a:solidFill>
                <a:latin typeface="Arial" panose="020B0604020202020204" pitchFamily="34" charset="0"/>
                <a:cs typeface="Arial" panose="020B0604020202020204" pitchFamily="34" charset="0"/>
              </a:rPr>
              <a:t>Det är inte möjligt att dra någon absolut gräns i år mätt, men bedömningen är att endast minoritetsgrupper vars kultur funnits i Sverige före sekelskiftet 1800/1900 uppfyller kravet på historiska eller långvariga band.</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Arial" panose="020B0604020202020204" pitchFamily="34" charset="0"/>
                <a:cs typeface="Arial" panose="020B0604020202020204" pitchFamily="34" charset="0"/>
              </a:rPr>
              <a:t>Läs vidare i proposition 1998/99:143 </a:t>
            </a:r>
            <a:r>
              <a:rPr lang="sv-SE" sz="1200" b="0" i="1" u="none" strike="noStrike" kern="1200" baseline="0" dirty="0">
                <a:solidFill>
                  <a:schemeClr val="tx1"/>
                </a:solidFill>
                <a:latin typeface="Arial" panose="020B0604020202020204" pitchFamily="34" charset="0"/>
                <a:cs typeface="Arial" panose="020B0604020202020204" pitchFamily="34" charset="0"/>
              </a:rPr>
              <a:t>Nationella minoriteter i Sverige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strike="noStrike" kern="1200" dirty="0">
                <a:effectLst/>
                <a:latin typeface="Arial" panose="020B0604020202020204" pitchFamily="34" charset="0"/>
                <a:cs typeface="Arial" panose="020B0604020202020204" pitchFamily="34" charset="0"/>
              </a:rPr>
              <a:t>Läs vidare i proposition 2008/09:158 </a:t>
            </a:r>
            <a:r>
              <a:rPr lang="sv-SE" sz="1200" i="1" strike="noStrike" kern="1200" dirty="0">
                <a:effectLst/>
                <a:latin typeface="Arial" panose="020B0604020202020204" pitchFamily="34" charset="0"/>
                <a:cs typeface="Arial" panose="020B0604020202020204" pitchFamily="34" charset="0"/>
              </a:rPr>
              <a:t>Från erkännande till egenmakt</a:t>
            </a:r>
            <a:endParaRPr lang="sv-SE" sz="1200" kern="1200" dirty="0">
              <a:solidFill>
                <a:schemeClr val="tx1"/>
              </a:solidFill>
              <a:effectLst/>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Läs vidare i proposition 2017/18:199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endParaRPr lang="sv-SE" sz="1200"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6</a:t>
            </a:fld>
            <a:endParaRPr 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58925" y="355600"/>
            <a:ext cx="3524250" cy="2201863"/>
          </a:xfrm>
        </p:spPr>
      </p:sp>
      <p:sp>
        <p:nvSpPr>
          <p:cNvPr id="3" name="Platshållare för anteckningar 2"/>
          <p:cNvSpPr>
            <a:spLocks noGrp="1"/>
          </p:cNvSpPr>
          <p:nvPr>
            <p:ph type="body" idx="1"/>
          </p:nvPr>
        </p:nvSpPr>
        <p:spPr>
          <a:xfrm>
            <a:off x="374501" y="2731071"/>
            <a:ext cx="5940660" cy="6697512"/>
          </a:xfrm>
        </p:spPr>
        <p:txBody>
          <a:bodyPr>
            <a:normAutofit/>
          </a:bodyPr>
          <a:lstStyle/>
          <a:p>
            <a:r>
              <a:rPr lang="sv-SE" dirty="0">
                <a:latin typeface="Arial" panose="020B0604020202020204" pitchFamily="34" charset="0"/>
                <a:cs typeface="Arial" panose="020B0604020202020204" pitchFamily="34" charset="0"/>
              </a:rPr>
              <a:t>Utifrån dessa kriterier (se föregående</a:t>
            </a:r>
            <a:r>
              <a:rPr lang="sv-SE" baseline="0" dirty="0">
                <a:latin typeface="Arial" panose="020B0604020202020204" pitchFamily="34" charset="0"/>
                <a:cs typeface="Arial" panose="020B0604020202020204" pitchFamily="34" charset="0"/>
              </a:rPr>
              <a:t> bild)</a:t>
            </a:r>
            <a:r>
              <a:rPr lang="sv-SE" dirty="0">
                <a:latin typeface="Arial" panose="020B0604020202020204" pitchFamily="34" charset="0"/>
                <a:cs typeface="Arial" panose="020B0604020202020204" pitchFamily="34" charset="0"/>
              </a:rPr>
              <a:t> erkändes</a:t>
            </a:r>
            <a:r>
              <a:rPr lang="sv-SE" i="1" dirty="0">
                <a:latin typeface="Arial" panose="020B0604020202020204" pitchFamily="34" charset="0"/>
                <a:cs typeface="Arial" panose="020B0604020202020204" pitchFamily="34" charset="0"/>
              </a:rPr>
              <a:t> judar, romer, samer, sverigefinnar </a:t>
            </a:r>
            <a:r>
              <a:rPr lang="sv-SE" dirty="0">
                <a:latin typeface="Arial" panose="020B0604020202020204" pitchFamily="34" charset="0"/>
                <a:cs typeface="Arial" panose="020B0604020202020204" pitchFamily="34" charset="0"/>
              </a:rPr>
              <a:t>och </a:t>
            </a:r>
            <a:r>
              <a:rPr lang="sv-SE" i="1" dirty="0">
                <a:latin typeface="Arial" panose="020B0604020202020204" pitchFamily="34" charset="0"/>
                <a:cs typeface="Arial" panose="020B0604020202020204" pitchFamily="34" charset="0"/>
              </a:rPr>
              <a:t>tornedalingar</a:t>
            </a:r>
            <a:r>
              <a:rPr lang="sv-SE" dirty="0">
                <a:latin typeface="Arial" panose="020B0604020202020204" pitchFamily="34" charset="0"/>
                <a:cs typeface="Arial" panose="020B0604020202020204" pitchFamily="34" charset="0"/>
              </a:rPr>
              <a:t> som nationella minoriteter i Sverige.</a:t>
            </a:r>
          </a:p>
          <a:p>
            <a:pPr>
              <a:buFontTx/>
              <a:buNone/>
            </a:pPr>
            <a:endParaRPr lang="sv-SE" sz="1200" kern="1200" baseline="0" dirty="0">
              <a:solidFill>
                <a:schemeClr val="tx1"/>
              </a:solidFill>
              <a:latin typeface="Arial" panose="020B0604020202020204" pitchFamily="34" charset="0"/>
              <a:cs typeface="Arial" panose="020B0604020202020204" pitchFamily="34" charset="0"/>
            </a:endParaRPr>
          </a:p>
          <a:p>
            <a:r>
              <a:rPr lang="sv-SE" sz="1200" i="1" kern="1200" baseline="0" dirty="0">
                <a:solidFill>
                  <a:schemeClr val="tx1"/>
                </a:solidFill>
                <a:latin typeface="Arial" panose="020B0604020202020204" pitchFamily="34" charset="0"/>
                <a:cs typeface="Arial" panose="020B0604020202020204" pitchFamily="34" charset="0"/>
              </a:rPr>
              <a:t>Samerna</a:t>
            </a:r>
            <a:r>
              <a:rPr lang="sv-SE" sz="1200" kern="1200" baseline="0" dirty="0">
                <a:solidFill>
                  <a:schemeClr val="tx1"/>
                </a:solidFill>
                <a:latin typeface="Arial" panose="020B0604020202020204" pitchFamily="34" charset="0"/>
                <a:cs typeface="Arial" panose="020B0604020202020204" pitchFamily="34" charset="0"/>
              </a:rPr>
              <a:t> är Sveriges urfolk (enligt riksdagsbeslut 1977) och har levt här sedan urminnes tid. </a:t>
            </a:r>
            <a:endParaRPr lang="sv-SE" sz="1200" i="1" kern="1200" baseline="0" dirty="0">
              <a:solidFill>
                <a:schemeClr val="tx1"/>
              </a:solidFill>
              <a:latin typeface="Arial" panose="020B0604020202020204" pitchFamily="34" charset="0"/>
              <a:cs typeface="Arial" panose="020B0604020202020204" pitchFamily="34" charset="0"/>
            </a:endParaRPr>
          </a:p>
          <a:p>
            <a:pPr>
              <a:buFontTx/>
              <a:buNone/>
            </a:pPr>
            <a:endParaRPr lang="sv-SE" sz="1200" i="1" kern="1200" baseline="0" dirty="0">
              <a:solidFill>
                <a:schemeClr val="tx1"/>
              </a:solidFill>
              <a:latin typeface="Arial" panose="020B0604020202020204" pitchFamily="34" charset="0"/>
              <a:cs typeface="Arial" panose="020B0604020202020204" pitchFamily="34" charset="0"/>
            </a:endParaRPr>
          </a:p>
          <a:p>
            <a:pPr>
              <a:buFontTx/>
              <a:buNone/>
            </a:pPr>
            <a:r>
              <a:rPr lang="sv-SE" sz="1200" i="1" kern="1200" baseline="0" dirty="0">
                <a:solidFill>
                  <a:schemeClr val="tx1"/>
                </a:solidFill>
                <a:latin typeface="Arial" panose="020B0604020202020204" pitchFamily="34" charset="0"/>
                <a:cs typeface="Arial" panose="020B0604020202020204" pitchFamily="34" charset="0"/>
              </a:rPr>
              <a:t>Tornedalingar </a:t>
            </a:r>
            <a:r>
              <a:rPr lang="sv-SE" sz="1200" kern="1200" baseline="0" dirty="0">
                <a:latin typeface="Arial" panose="020B0604020202020204" pitchFamily="34" charset="0"/>
                <a:cs typeface="Arial" panose="020B0604020202020204" pitchFamily="34" charset="0"/>
              </a:rPr>
              <a:t>och </a:t>
            </a:r>
            <a:r>
              <a:rPr lang="sv-SE" sz="1200" i="1" kern="1200" baseline="0" dirty="0">
                <a:latin typeface="Arial" panose="020B0604020202020204" pitchFamily="34" charset="0"/>
                <a:cs typeface="Arial" panose="020B0604020202020204" pitchFamily="34" charset="0"/>
              </a:rPr>
              <a:t>finsktalande</a:t>
            </a:r>
            <a:r>
              <a:rPr lang="sv-SE" sz="1200" kern="1200" baseline="0" dirty="0">
                <a:latin typeface="Arial" panose="020B0604020202020204" pitchFamily="34" charset="0"/>
                <a:cs typeface="Arial" panose="020B0604020202020204" pitchFamily="34" charset="0"/>
              </a:rPr>
              <a:t> </a:t>
            </a:r>
            <a:r>
              <a:rPr lang="sv-SE" sz="1200" kern="1200" baseline="0" dirty="0">
                <a:solidFill>
                  <a:schemeClr val="tx1"/>
                </a:solidFill>
                <a:latin typeface="Arial" panose="020B0604020202020204" pitchFamily="34" charset="0"/>
                <a:cs typeface="Arial" panose="020B0604020202020204" pitchFamily="34" charset="0"/>
              </a:rPr>
              <a:t>personer har funnits i landet sedan långt före den svenska statsbildningen. Sverige och Finland var under drygt 600 år, fram till år 1809, ett och samma land. </a:t>
            </a:r>
            <a:r>
              <a:rPr lang="sv-SE" dirty="0">
                <a:latin typeface="Arial" panose="020B0604020202020204" pitchFamily="34" charset="0"/>
                <a:cs typeface="Arial" panose="020B0604020202020204" pitchFamily="34" charset="0"/>
              </a:rPr>
              <a:t>S</a:t>
            </a:r>
            <a:r>
              <a:rPr lang="sv-SE" sz="1200" kern="1200" baseline="0" dirty="0">
                <a:solidFill>
                  <a:schemeClr val="tx1"/>
                </a:solidFill>
                <a:latin typeface="Arial" panose="020B0604020202020204" pitchFamily="34" charset="0"/>
                <a:cs typeface="Arial" panose="020B0604020202020204" pitchFamily="34" charset="0"/>
              </a:rPr>
              <a:t>tockholm har haft en finsk befolkning sedan 1200-talet och finsktalande har funnits i Bergslagen sedan medeltiden.</a:t>
            </a:r>
          </a:p>
          <a:p>
            <a:pPr>
              <a:buFontTx/>
              <a:buNone/>
            </a:pPr>
            <a:endParaRPr lang="sv-SE" sz="1200" kern="1200" baseline="0" dirty="0">
              <a:solidFill>
                <a:schemeClr val="tx1"/>
              </a:solidFill>
              <a:latin typeface="Arial" panose="020B0604020202020204" pitchFamily="34" charset="0"/>
              <a:cs typeface="Arial" panose="020B0604020202020204" pitchFamily="34" charset="0"/>
            </a:endParaRPr>
          </a:p>
          <a:p>
            <a:pPr>
              <a:buFontTx/>
              <a:buNone/>
            </a:pPr>
            <a:r>
              <a:rPr lang="sv-SE" sz="1200" i="1" kern="1200" baseline="0" dirty="0">
                <a:solidFill>
                  <a:schemeClr val="tx1"/>
                </a:solidFill>
                <a:latin typeface="Arial" panose="020B0604020202020204" pitchFamily="34" charset="0"/>
                <a:cs typeface="Arial" panose="020B0604020202020204" pitchFamily="34" charset="0"/>
              </a:rPr>
              <a:t>Romer</a:t>
            </a:r>
            <a:r>
              <a:rPr lang="sv-SE" sz="1200" kern="1200" baseline="0" dirty="0">
                <a:solidFill>
                  <a:schemeClr val="tx1"/>
                </a:solidFill>
                <a:latin typeface="Arial" panose="020B0604020202020204" pitchFamily="34" charset="0"/>
                <a:cs typeface="Arial" panose="020B0604020202020204" pitchFamily="34" charset="0"/>
              </a:rPr>
              <a:t> har funnits i landet i minst 500 år. Romer är nämnda i Stockholms stads tänkeböcker år 1512. </a:t>
            </a:r>
          </a:p>
          <a:p>
            <a:pPr>
              <a:buFontTx/>
              <a:buNone/>
            </a:pPr>
            <a:endParaRPr lang="sv-SE" sz="1200" kern="1200" baseline="0" dirty="0">
              <a:solidFill>
                <a:schemeClr val="tx1"/>
              </a:solidFill>
              <a:latin typeface="Arial" panose="020B0604020202020204" pitchFamily="34" charset="0"/>
              <a:cs typeface="Arial" panose="020B0604020202020204" pitchFamily="34" charset="0"/>
            </a:endParaRPr>
          </a:p>
          <a:p>
            <a:pPr>
              <a:buFontTx/>
              <a:buNone/>
            </a:pPr>
            <a:r>
              <a:rPr lang="sv-SE" sz="1200" i="1" kern="1200" baseline="0" dirty="0">
                <a:solidFill>
                  <a:schemeClr val="tx1"/>
                </a:solidFill>
                <a:latin typeface="Arial" panose="020B0604020202020204" pitchFamily="34" charset="0"/>
                <a:cs typeface="Arial" panose="020B0604020202020204" pitchFamily="34" charset="0"/>
              </a:rPr>
              <a:t>Judar</a:t>
            </a:r>
            <a:r>
              <a:rPr lang="sv-SE" sz="1200" kern="1200" baseline="0" dirty="0">
                <a:solidFill>
                  <a:schemeClr val="tx1"/>
                </a:solidFill>
                <a:latin typeface="Arial" panose="020B0604020202020204" pitchFamily="34" charset="0"/>
                <a:cs typeface="Arial" panose="020B0604020202020204" pitchFamily="34" charset="0"/>
              </a:rPr>
              <a:t> har funnits här sedan åtminstone 1600-talet. </a:t>
            </a:r>
            <a:r>
              <a:rPr lang="sv-SE" dirty="0">
                <a:effectLst/>
                <a:latin typeface="Arial" panose="020B0604020202020204" pitchFamily="34" charset="0"/>
                <a:cs typeface="Arial" panose="020B0604020202020204" pitchFamily="34" charset="0"/>
              </a:rPr>
              <a:t>Under slutet av 1770-talet tilläts Sveriges första judiska församling bildas. </a:t>
            </a: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I Sverige tillämpas principen om självidentifikation för att avgöra vilka som ingår i en nationell minoritet. Enligt den svenska minoritetspolitiken betyder det att det är individen själv som bestämmer om hen vill ingå i en nationell minoritetsgrupp eller inte. Ingen annan har rätt att bestämma individens tillhörighet, varken genom att hindra någon från att ingå i en grupp som man identifierar sig med eller påtvinga någon en identitet som individen själv inte har valt. En individ kan identifiera sig med en eller flera grupper, men det är alltid upp till individen själv att avgöra sin tillhörighet.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Läs vidare i proposition 2008/09:158 </a:t>
            </a:r>
            <a:r>
              <a:rPr lang="sv-SE" sz="1200" i="1" kern="1200" dirty="0">
                <a:solidFill>
                  <a:schemeClr val="tx1"/>
                </a:solidFill>
                <a:effectLst/>
                <a:latin typeface="Arial" panose="020B0604020202020204" pitchFamily="34" charset="0"/>
                <a:cs typeface="Arial" panose="020B0604020202020204" pitchFamily="34" charset="0"/>
              </a:rPr>
              <a:t>Från erkännande till egenmakt</a:t>
            </a:r>
            <a:endParaRPr lang="sv-SE" i="1"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Läs vidare i proposition 2017/18:199</a:t>
            </a:r>
            <a:r>
              <a:rPr lang="sv-SE" sz="1200" kern="1200" baseline="0" dirty="0">
                <a:solidFill>
                  <a:schemeClr val="tx1"/>
                </a:solidFill>
                <a:effectLst/>
                <a:latin typeface="Arial" panose="020B0604020202020204" pitchFamily="34" charset="0"/>
                <a:cs typeface="Arial" panose="020B0604020202020204" pitchFamily="34" charset="0"/>
              </a:rPr>
              <a:t>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Arial" panose="020B0604020202020204" pitchFamily="34" charset="0"/>
                <a:cs typeface="Arial" panose="020B0604020202020204" pitchFamily="34" charset="0"/>
              </a:rPr>
              <a:t>Läs vidare på </a:t>
            </a:r>
            <a:r>
              <a:rPr lang="sv-SE" i="1" dirty="0">
                <a:effectLst/>
                <a:latin typeface="Arial" panose="020B0604020202020204" pitchFamily="34" charset="0"/>
                <a:cs typeface="Arial" panose="020B0604020202020204" pitchFamily="34" charset="0"/>
              </a:rPr>
              <a:t>minoritet.se</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7</a:t>
            </a:fld>
            <a:endParaRPr 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57338" y="744538"/>
            <a:ext cx="3524250" cy="2201862"/>
          </a:xfrm>
        </p:spPr>
      </p:sp>
      <p:sp>
        <p:nvSpPr>
          <p:cNvPr id="3" name="Platshållare för anteckningar 2"/>
          <p:cNvSpPr>
            <a:spLocks noGrp="1"/>
          </p:cNvSpPr>
          <p:nvPr>
            <p:ph type="body" idx="1"/>
          </p:nvPr>
        </p:nvSpPr>
        <p:spPr>
          <a:xfrm>
            <a:off x="697001" y="3343139"/>
            <a:ext cx="5438140" cy="5839001"/>
          </a:xfrm>
        </p:spPr>
        <p:txBody>
          <a:bodyPr>
            <a:normAutofit fontScale="92500" lnSpcReduction="20000"/>
          </a:bodyPr>
          <a:lstStyle/>
          <a:p>
            <a:r>
              <a:rPr lang="sv-SE" sz="1200" b="0" i="0" u="none" strike="noStrike" kern="1200" baseline="0" dirty="0">
                <a:solidFill>
                  <a:schemeClr val="tx1"/>
                </a:solidFill>
                <a:latin typeface="+mn-lt"/>
                <a:ea typeface="+mn-ea"/>
                <a:cs typeface="+mn-cs"/>
              </a:rPr>
              <a:t>När det gäller nationella minoritetsspråk finns det en definition i språkstadgan. I stadgan anges att ett sådant språk ska användas av hävd i en stat och att språket ska vara annorlunda än det officiella språket. Av detta följer </a:t>
            </a:r>
            <a:r>
              <a:rPr lang="sv-SE" sz="1200" b="0" i="0" u="none" strike="noStrike" kern="1200" baseline="0" dirty="0">
                <a:solidFill>
                  <a:schemeClr val="tx1"/>
                </a:solidFill>
                <a:latin typeface="Arial" panose="020B0604020202020204" pitchFamily="34" charset="0"/>
                <a:ea typeface="+mn-ea"/>
                <a:cs typeface="Arial" panose="020B0604020202020204" pitchFamily="34" charset="0"/>
              </a:rPr>
              <a:t>att i</a:t>
            </a:r>
            <a:r>
              <a:rPr lang="sv-SE" b="0" strike="noStrike" dirty="0">
                <a:latin typeface="Arial" panose="020B0604020202020204" pitchFamily="34" charset="0"/>
                <a:cs typeface="Arial" panose="020B0604020202020204" pitchFamily="34" charset="0"/>
              </a:rPr>
              <a:t>nvandrarspråk och dialekter av landets majoritetsspråk faller utanför konventionens definition av ett </a:t>
            </a:r>
            <a:r>
              <a:rPr lang="sv-SE" b="0" i="0" strike="noStrike" dirty="0">
                <a:latin typeface="Arial" panose="020B0604020202020204" pitchFamily="34" charset="0"/>
                <a:cs typeface="Arial" panose="020B0604020202020204" pitchFamily="34" charset="0"/>
              </a:rPr>
              <a:t>landsdels – eller minoritetsspråk. </a:t>
            </a:r>
          </a:p>
          <a:p>
            <a:endParaRPr lang="sv-S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latin typeface="Arial" panose="020B0604020202020204" pitchFamily="34" charset="0"/>
                <a:cs typeface="Arial" panose="020B0604020202020204" pitchFamily="34" charset="0"/>
              </a:rPr>
              <a:t>Konventionen skiljer på språk med </a:t>
            </a:r>
            <a:r>
              <a:rPr lang="sv-SE" b="0" i="1" baseline="0" dirty="0">
                <a:latin typeface="Arial" panose="020B0604020202020204" pitchFamily="34" charset="0"/>
                <a:cs typeface="Arial" panose="020B0604020202020204" pitchFamily="34" charset="0"/>
              </a:rPr>
              <a:t>historisk geografisk anknytning </a:t>
            </a:r>
            <a:r>
              <a:rPr lang="sv-SE" baseline="0" dirty="0">
                <a:latin typeface="Arial" panose="020B0604020202020204" pitchFamily="34" charset="0"/>
                <a:cs typeface="Arial" panose="020B0604020202020204" pitchFamily="34" charset="0"/>
              </a:rPr>
              <a:t>och </a:t>
            </a:r>
            <a:r>
              <a:rPr lang="sv-SE" b="0" i="1" baseline="0" dirty="0">
                <a:latin typeface="Arial" panose="020B0604020202020204" pitchFamily="34" charset="0"/>
                <a:cs typeface="Arial" panose="020B0604020202020204" pitchFamily="34" charset="0"/>
              </a:rPr>
              <a:t>territoriellt obundna språk</a:t>
            </a:r>
            <a:r>
              <a:rPr lang="sv-SE" baseline="0" dirty="0">
                <a:latin typeface="Arial" panose="020B0604020202020204" pitchFamily="34" charset="0"/>
                <a:cs typeface="Arial" panose="020B0604020202020204" pitchFamily="34" charset="0"/>
              </a:rPr>
              <a:t>. För ett språk med historisk geografisk anknytning krävs att det </a:t>
            </a:r>
            <a:r>
              <a:rPr lang="sv-SE" dirty="0">
                <a:latin typeface="Arial" panose="020B0604020202020204" pitchFamily="34" charset="0"/>
                <a:cs typeface="Arial" panose="020B0604020202020204" pitchFamily="34" charset="0"/>
              </a:rPr>
              <a:t>ska ha använts av hävd i ett visst territorium inom en stat av medborgare i staten, och att språket ska skilja sig från det officiella språket. Vidare ska språket talas av ett tillräckligt stort antal personer så att det motiverar olika åtgärder för skydd och främjande. Om ett språk inte uppfyller dessa krav betraktas det som ett </a:t>
            </a:r>
            <a:r>
              <a:rPr lang="sv-SE" b="0" i="0" dirty="0">
                <a:latin typeface="Arial" panose="020B0604020202020204" pitchFamily="34" charset="0"/>
                <a:cs typeface="Arial" panose="020B0604020202020204" pitchFamily="34" charset="0"/>
              </a:rPr>
              <a:t>territoriellt obundet språk. </a:t>
            </a:r>
            <a:r>
              <a:rPr lang="sv-SE" dirty="0">
                <a:latin typeface="Arial" panose="020B0604020202020204" pitchFamily="34" charset="0"/>
                <a:cs typeface="Arial" panose="020B0604020202020204" pitchFamily="34" charset="0"/>
              </a:rPr>
              <a:t>För dessa språk är skyddsnivån lägre och mer allmänt.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Varje medlemsstat får inför anslutning till språkstadgan välja vilka minoritetsspråk som ska skyddas och nivån på detta skydd. </a:t>
            </a:r>
          </a:p>
          <a:p>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Sveriges riksdag beslutade att finska, meänkieli och samiska är språk med </a:t>
            </a:r>
            <a:r>
              <a:rPr lang="sv-SE" b="0" i="1" dirty="0">
                <a:latin typeface="Arial" panose="020B0604020202020204" pitchFamily="34" charset="0"/>
                <a:cs typeface="Arial" panose="020B0604020202020204" pitchFamily="34" charset="0"/>
              </a:rPr>
              <a:t>historisk geografisk anknytning </a:t>
            </a:r>
            <a:r>
              <a:rPr lang="sv-SE" sz="1200" b="0" i="0" u="none" strike="noStrike" kern="1200" baseline="0" dirty="0">
                <a:solidFill>
                  <a:schemeClr val="tx1"/>
                </a:solidFill>
                <a:latin typeface="Arial" panose="020B0604020202020204" pitchFamily="34" charset="0"/>
                <a:cs typeface="Arial" panose="020B0604020202020204" pitchFamily="34" charset="0"/>
              </a:rPr>
              <a:t>och omfattas därmed av särskilda regionala åtgärder inom s.k. förvaltningsområden.</a:t>
            </a:r>
            <a:r>
              <a:rPr lang="sv-SE" dirty="0">
                <a:latin typeface="Arial" panose="020B0604020202020204" pitchFamily="34" charset="0"/>
                <a:cs typeface="Arial" panose="020B0604020202020204" pitchFamily="34" charset="0"/>
              </a:rPr>
              <a:t> Jiddisch och romani chib är </a:t>
            </a:r>
            <a:r>
              <a:rPr lang="sv-SE" b="0" i="1" dirty="0">
                <a:latin typeface="Arial" panose="020B0604020202020204" pitchFamily="34" charset="0"/>
                <a:cs typeface="Arial" panose="020B0604020202020204" pitchFamily="34" charset="0"/>
              </a:rPr>
              <a:t>territoriellt obundna språk</a:t>
            </a:r>
            <a:r>
              <a:rPr lang="sv-SE"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De erkända minoritetsspråken har även varieteter och dessa är också erkända och ska ges möjlighet att bevaras och utvecklas. Ibland är det så stora skillnader mellan det som kallas varieteter att det kan sägas vara olika språk, t.ex. nordsamiska och sydsamiska. Vad som är skillnaden mellan ett språk, en varietet eller en dialekt är inte alltid givet utan kan bero på olika faktorer. Romani chib är t.ex. ett samlingsnamn för många olika romska varieteter som kan likna varandra men som också kan vara väldigt olika.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Läs vidare i proposition 2008/09:158 </a:t>
            </a:r>
            <a:r>
              <a:rPr lang="sv-SE" sz="1200" i="1" kern="1200" dirty="0">
                <a:solidFill>
                  <a:schemeClr val="tx1"/>
                </a:solidFill>
                <a:effectLst/>
                <a:latin typeface="Arial" panose="020B0604020202020204" pitchFamily="34" charset="0"/>
                <a:cs typeface="Arial" panose="020B0604020202020204" pitchFamily="34" charset="0"/>
              </a:rPr>
              <a:t>Från erkännande till egenmakt</a:t>
            </a:r>
            <a:endParaRPr lang="sv-SE" sz="120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Läs vidare i proposition 2017/18:199</a:t>
            </a:r>
            <a:r>
              <a:rPr lang="sv-SE" sz="1200" kern="1200" baseline="0" dirty="0">
                <a:solidFill>
                  <a:schemeClr val="tx1"/>
                </a:solidFill>
                <a:effectLst/>
                <a:latin typeface="Arial" panose="020B0604020202020204" pitchFamily="34" charset="0"/>
                <a:cs typeface="Arial" panose="020B0604020202020204" pitchFamily="34" charset="0"/>
              </a:rPr>
              <a:t> </a:t>
            </a:r>
            <a:r>
              <a:rPr lang="sv-SE" sz="1200" i="1" kern="1200" dirty="0">
                <a:solidFill>
                  <a:schemeClr val="tx1"/>
                </a:solidFill>
                <a:effectLst/>
                <a:latin typeface="Arial" panose="020B0604020202020204" pitchFamily="34" charset="0"/>
                <a:cs typeface="Arial" panose="020B0604020202020204" pitchFamily="34" charset="0"/>
              </a:rPr>
              <a:t>En stärkt minoritetspolitik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effectLst/>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Läs mer på Institutet för språk och folkminnens hemsida:</a:t>
            </a:r>
          </a:p>
          <a:p>
            <a:r>
              <a:rPr lang="sv-SE" sz="1200" i="1" kern="1200" dirty="0">
                <a:solidFill>
                  <a:schemeClr val="tx1"/>
                </a:solidFill>
                <a:effectLst/>
                <a:latin typeface="Arial" panose="020B0604020202020204" pitchFamily="34" charset="0"/>
                <a:cs typeface="Arial" panose="020B0604020202020204" pitchFamily="34" charset="0"/>
              </a:rPr>
              <a:t>Minoritetsspråk</a:t>
            </a:r>
            <a:br>
              <a:rPr lang="sv-SE" sz="1200" i="1" kern="1200" dirty="0">
                <a:solidFill>
                  <a:schemeClr val="tx1"/>
                </a:solidFill>
                <a:effectLst/>
                <a:latin typeface="Arial" panose="020B0604020202020204" pitchFamily="34" charset="0"/>
                <a:cs typeface="Arial" panose="020B0604020202020204" pitchFamily="34" charset="0"/>
              </a:rPr>
            </a:br>
            <a:r>
              <a:rPr lang="sv-SE" sz="1200" u="sng" kern="1200" dirty="0">
                <a:solidFill>
                  <a:schemeClr val="tx1"/>
                </a:solidFill>
                <a:effectLst/>
                <a:latin typeface="Arial" panose="020B0604020202020204" pitchFamily="34" charset="0"/>
                <a:cs typeface="Arial" panose="020B0604020202020204" pitchFamily="34" charset="0"/>
                <a:hlinkClick r:id="rId3"/>
              </a:rPr>
              <a:t>http://www.sprakochfolkminnen.se/sprak/minoritetssprak/fragor-och-svar-om-minoritetssprak.html</a:t>
            </a:r>
            <a:br>
              <a:rPr lang="sv-SE" sz="1200" kern="1200" dirty="0">
                <a:solidFill>
                  <a:schemeClr val="tx1"/>
                </a:solidFill>
                <a:effectLst/>
                <a:latin typeface="Arial" panose="020B0604020202020204" pitchFamily="34" charset="0"/>
                <a:cs typeface="Arial" panose="020B0604020202020204" pitchFamily="34" charset="0"/>
              </a:rPr>
            </a:br>
            <a:r>
              <a:rPr lang="sv-SE" sz="1200" i="1" kern="1200" dirty="0">
                <a:solidFill>
                  <a:schemeClr val="tx1"/>
                </a:solidFill>
                <a:effectLst/>
                <a:latin typeface="Arial" panose="020B0604020202020204" pitchFamily="34" charset="0"/>
                <a:cs typeface="Arial" panose="020B0604020202020204" pitchFamily="34" charset="0"/>
              </a:rPr>
              <a:t>Vad skillnaden är mellan språk och dialekt</a:t>
            </a:r>
            <a:br>
              <a:rPr lang="sv-SE" sz="1200" kern="1200" dirty="0">
                <a:solidFill>
                  <a:schemeClr val="tx1"/>
                </a:solidFill>
                <a:effectLst/>
                <a:latin typeface="Arial" panose="020B0604020202020204" pitchFamily="34" charset="0"/>
                <a:cs typeface="Arial" panose="020B0604020202020204" pitchFamily="34" charset="0"/>
              </a:rPr>
            </a:br>
            <a:r>
              <a:rPr lang="sv-SE" sz="1200" u="sng" kern="1200" dirty="0">
                <a:solidFill>
                  <a:schemeClr val="tx1"/>
                </a:solidFill>
                <a:effectLst/>
                <a:latin typeface="Arial" panose="020B0604020202020204" pitchFamily="34" charset="0"/>
                <a:cs typeface="Arial" panose="020B0604020202020204" pitchFamily="34" charset="0"/>
                <a:hlinkClick r:id="rId4"/>
              </a:rPr>
              <a:t>http://www.sprakochfolkminnen.se/sprak/dialekter/fragor-och-svar-om-dialekter/faq/2013-10-21-vad-ar-skillnaden-mellan-sprak-och-dialekt.html</a:t>
            </a:r>
            <a:endParaRPr lang="sv-SE" sz="1200" u="sng"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8</a:t>
            </a:fld>
            <a:endParaRPr lang="sv-SE"/>
          </a:p>
        </p:txBody>
      </p:sp>
    </p:spTree>
    <p:extLst>
      <p:ext uri="{BB962C8B-B14F-4D97-AF65-F5344CB8AC3E}">
        <p14:creationId xmlns:p14="http://schemas.microsoft.com/office/powerpoint/2010/main" val="3168657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3588" y="390525"/>
            <a:ext cx="5354637" cy="3346450"/>
          </a:xfrm>
        </p:spPr>
      </p:sp>
      <p:sp>
        <p:nvSpPr>
          <p:cNvPr id="3" name="Platshållare för anteckningar 2"/>
          <p:cNvSpPr>
            <a:spLocks noGrp="1"/>
          </p:cNvSpPr>
          <p:nvPr>
            <p:ph type="body" idx="1"/>
          </p:nvPr>
        </p:nvSpPr>
        <p:spPr>
          <a:xfrm>
            <a:off x="763495" y="3919203"/>
            <a:ext cx="5438140" cy="4466987"/>
          </a:xfrm>
        </p:spPr>
        <p:txBody>
          <a:bodyPr/>
          <a:lstStyle/>
          <a:p>
            <a:r>
              <a:rPr lang="sv-SE" dirty="0">
                <a:latin typeface="Arial" panose="020B0604020202020204" pitchFamily="34" charset="0"/>
                <a:cs typeface="Arial" panose="020B0604020202020204" pitchFamily="34" charset="0"/>
              </a:rPr>
              <a:t>Genom Sveriges ratificering av de båda konventionerna erkändes nationella minoriteter och minoritetsspråk som en del av Sverige och minoriteterna och språken fick en särställning i samhället.</a:t>
            </a:r>
          </a:p>
          <a:p>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Det var ett senkommet erkännande av vårt lands historiska nationella minoriteter, men också av vårt lands</a:t>
            </a:r>
            <a:r>
              <a:rPr lang="sv-SE" baseline="0" dirty="0">
                <a:latin typeface="Arial" panose="020B0604020202020204" pitchFamily="34" charset="0"/>
                <a:cs typeface="Arial" panose="020B0604020202020204" pitchFamily="34" charset="0"/>
              </a:rPr>
              <a:t> gemensamma kulturarv. Ett erkännande av grupper som både osynliggjorts och undertryckts under långa tider.</a:t>
            </a:r>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latin typeface="Arial" panose="020B0604020202020204" pitchFamily="34" charset="0"/>
                <a:cs typeface="Arial" panose="020B0604020202020204" pitchFamily="34" charset="0"/>
              </a:rPr>
              <a:t>Nationella minoriteter har aktivt värnat sina kulturer och språk. Minoritetskulturerna utgör en levande del av det svenska samhället och det gemensamma svenska kulturarvet. </a:t>
            </a:r>
            <a:r>
              <a:rPr lang="sv-SE" sz="1200" b="0" i="0" u="none" strike="noStrike" kern="1200" baseline="0" dirty="0">
                <a:solidFill>
                  <a:schemeClr val="tx1"/>
                </a:solidFill>
                <a:latin typeface="Arial" panose="020B0604020202020204" pitchFamily="34" charset="0"/>
                <a:cs typeface="Arial" panose="020B0604020202020204" pitchFamily="34" charset="0"/>
              </a:rPr>
              <a:t>Finska, jiddisch, meänkieli, romani chib och samiska har talats i Sverige i generationer. Judisk, romsk, samisk, sverigefinsk och tornedalsk kultur har berikat samhället under lång tid. </a:t>
            </a:r>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Arial" panose="020B0604020202020204" pitchFamily="34" charset="0"/>
                <a:cs typeface="Arial" panose="020B0604020202020204" pitchFamily="34" charset="0"/>
              </a:rPr>
              <a:t>Läs mer i </a:t>
            </a:r>
            <a:r>
              <a:rPr lang="sv-SE" sz="1200" kern="1200" dirty="0">
                <a:solidFill>
                  <a:schemeClr val="tx1"/>
                </a:solidFill>
                <a:effectLst/>
                <a:latin typeface="Arial" panose="020B0604020202020204" pitchFamily="34" charset="0"/>
                <a:cs typeface="Arial" panose="020B0604020202020204" pitchFamily="34" charset="0"/>
              </a:rPr>
              <a:t>proposition 2008/09:158 </a:t>
            </a:r>
            <a:r>
              <a:rPr lang="sv-SE" sz="1200" i="1" kern="1200" dirty="0">
                <a:solidFill>
                  <a:schemeClr val="tx1"/>
                </a:solidFill>
                <a:effectLst/>
                <a:latin typeface="Arial" panose="020B0604020202020204" pitchFamily="34" charset="0"/>
                <a:cs typeface="Arial" panose="020B0604020202020204" pitchFamily="34" charset="0"/>
              </a:rPr>
              <a:t>Från erkännande till egenmakt</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9</a:t>
            </a:fld>
            <a:endParaRPr lang="sv-SE"/>
          </a:p>
        </p:txBody>
      </p:sp>
    </p:spTree>
    <p:extLst>
      <p:ext uri="{BB962C8B-B14F-4D97-AF65-F5344CB8AC3E}">
        <p14:creationId xmlns:p14="http://schemas.microsoft.com/office/powerpoint/2010/main" val="62325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4517981" y="2894011"/>
            <a:ext cx="4482511" cy="861774"/>
          </a:xfrm>
        </p:spPr>
        <p:txBody>
          <a:bodyPr wrap="square" anchor="t">
            <a:spAutoFit/>
          </a:bodyPr>
          <a:lstStyle>
            <a:lvl1pPr algn="l">
              <a:defRPr sz="2800" b="1">
                <a:solidFill>
                  <a:schemeClr val="accent3"/>
                </a:solidFill>
              </a:defRPr>
            </a:lvl1pPr>
          </a:lstStyle>
          <a:p>
            <a:r>
              <a:rPr lang="sv-SE" dirty="0"/>
              <a:t>Rubrik</a:t>
            </a:r>
            <a:br>
              <a:rPr lang="sv-SE" dirty="0"/>
            </a:br>
            <a:endParaRPr lang="sv-SE" dirty="0"/>
          </a:p>
        </p:txBody>
      </p:sp>
      <p:sp>
        <p:nvSpPr>
          <p:cNvPr id="3" name="Underrubrik 2"/>
          <p:cNvSpPr>
            <a:spLocks noGrp="1"/>
          </p:cNvSpPr>
          <p:nvPr>
            <p:ph type="subTitle" idx="1"/>
          </p:nvPr>
        </p:nvSpPr>
        <p:spPr>
          <a:xfrm>
            <a:off x="4517988" y="3349228"/>
            <a:ext cx="4446618" cy="363992"/>
          </a:xfrm>
          <a:solidFill>
            <a:schemeClr val="bg1"/>
          </a:solidFill>
        </p:spPr>
        <p:txBody>
          <a:bodyPr wrap="square" lIns="72000" tIns="36000" rIns="72000" bIns="108000" anchor="t">
            <a:spAutoFit/>
          </a:bodyPr>
          <a:lstStyle>
            <a:lvl1pPr marL="0" indent="0" algn="l">
              <a:spcBef>
                <a:spcPts val="0"/>
              </a:spcBef>
              <a:spcAft>
                <a:spcPts val="200"/>
              </a:spcAft>
              <a:buNone/>
              <a:defRPr sz="1400" cap="all"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sv-SE" dirty="0"/>
          </a:p>
        </p:txBody>
      </p:sp>
    </p:spTree>
    <p:extLst>
      <p:ext uri="{BB962C8B-B14F-4D97-AF65-F5344CB8AC3E}">
        <p14:creationId xmlns:p14="http://schemas.microsoft.com/office/powerpoint/2010/main" val="1261690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73A00E8-EB07-4393-9EA8-9570268976A5}" type="datetime1">
              <a:rPr lang="sv-SE" smtClean="0">
                <a:solidFill>
                  <a:prstClr val="black">
                    <a:tint val="75000"/>
                  </a:prstClr>
                </a:solidFill>
              </a:rPr>
              <a:pPr/>
              <a:t>2026-03-05</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956740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överkant">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71438" y="69850"/>
            <a:ext cx="8821737" cy="2751138"/>
          </a:xfrm>
        </p:spPr>
        <p:txBody>
          <a:bodyPr/>
          <a:lstStyle/>
          <a:p>
            <a:endParaRPr lang="sv-SE"/>
          </a:p>
        </p:txBody>
      </p:sp>
      <p:sp>
        <p:nvSpPr>
          <p:cNvPr id="2" name="Platshållare för datum 1"/>
          <p:cNvSpPr>
            <a:spLocks noGrp="1"/>
          </p:cNvSpPr>
          <p:nvPr>
            <p:ph type="dt" sz="half" idx="10"/>
          </p:nvPr>
        </p:nvSpPr>
        <p:spPr/>
        <p:txBody>
          <a:bodyPr/>
          <a:lstStyle/>
          <a:p>
            <a:fld id="{E73A00E8-EB07-4393-9EA8-9570268976A5}" type="datetime1">
              <a:rPr lang="sv-SE" smtClean="0">
                <a:solidFill>
                  <a:prstClr val="black">
                    <a:tint val="75000"/>
                  </a:prstClr>
                </a:solidFill>
              </a:rPr>
              <a:pPr/>
              <a:t>2026-03-05</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
        <p:nvSpPr>
          <p:cNvPr id="6" name="Platshållare för innehåll 2"/>
          <p:cNvSpPr>
            <a:spLocks noGrp="1"/>
          </p:cNvSpPr>
          <p:nvPr>
            <p:ph idx="1"/>
          </p:nvPr>
        </p:nvSpPr>
        <p:spPr>
          <a:xfrm>
            <a:off x="539750" y="2994024"/>
            <a:ext cx="8064500" cy="2111111"/>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313691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ackbild_ny">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4572000" y="2894011"/>
            <a:ext cx="4392613" cy="430887"/>
          </a:xfrm>
        </p:spPr>
        <p:txBody>
          <a:bodyPr wrap="square" anchor="t">
            <a:spAutoFit/>
          </a:bodyPr>
          <a:lstStyle>
            <a:lvl1pPr algn="l">
              <a:defRPr sz="2800" b="1">
                <a:solidFill>
                  <a:schemeClr val="accent3"/>
                </a:solidFill>
              </a:defRPr>
            </a:lvl1pPr>
          </a:lstStyle>
          <a:p>
            <a:r>
              <a:rPr lang="sv-SE" dirty="0"/>
              <a:t>Rubrik</a:t>
            </a:r>
          </a:p>
        </p:txBody>
      </p:sp>
      <p:sp>
        <p:nvSpPr>
          <p:cNvPr id="3" name="Underrubrik 2"/>
          <p:cNvSpPr>
            <a:spLocks noGrp="1"/>
          </p:cNvSpPr>
          <p:nvPr>
            <p:ph type="subTitle" idx="1"/>
          </p:nvPr>
        </p:nvSpPr>
        <p:spPr>
          <a:xfrm>
            <a:off x="4518613" y="3349528"/>
            <a:ext cx="2861699" cy="551671"/>
          </a:xfrm>
          <a:noFill/>
        </p:spPr>
        <p:txBody>
          <a:bodyPr wrap="square" lIns="72000" tIns="36000" rIns="72000" bIns="108000" anchor="t">
            <a:spAutoFit/>
          </a:bodyPr>
          <a:lstStyle>
            <a:lvl1pPr marL="0" indent="0" algn="l">
              <a:spcBef>
                <a:spcPts val="0"/>
              </a:spcBef>
              <a:spcAft>
                <a:spcPts val="200"/>
              </a:spcAft>
              <a:buNone/>
              <a:defRPr sz="1200" cap="none"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
        <p:nvSpPr>
          <p:cNvPr id="4" name="Platshållare för datum 3"/>
          <p:cNvSpPr>
            <a:spLocks noGrp="1"/>
          </p:cNvSpPr>
          <p:nvPr>
            <p:ph type="dt" sz="half" idx="10"/>
          </p:nvPr>
        </p:nvSpPr>
        <p:spPr/>
        <p:txBody>
          <a:bodyPr/>
          <a:lstStyle/>
          <a:p>
            <a:fld id="{72E25DFB-A2F7-4DF3-9794-BA8E0C90601B}" type="datetime1">
              <a:rPr lang="sv-SE" smtClean="0">
                <a:solidFill>
                  <a:prstClr val="black">
                    <a:tint val="75000"/>
                  </a:prstClr>
                </a:solidFill>
              </a:rPr>
              <a:pPr/>
              <a:t>2026-03-05</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solidFill>
                <a:prstClr val="white"/>
              </a:solidFill>
            </a:endParaRPr>
          </a:p>
        </p:txBody>
      </p:sp>
    </p:spTree>
    <p:extLst>
      <p:ext uri="{BB962C8B-B14F-4D97-AF65-F5344CB8AC3E}">
        <p14:creationId xmlns:p14="http://schemas.microsoft.com/office/powerpoint/2010/main" val="1094356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5E785327-5379-459B-BE66-18E9103F534E}" type="datetime1">
              <a:rPr lang="sv-SE" smtClean="0"/>
              <a:pPr/>
              <a:t>2026-03-05</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55A968A-E0AF-44DF-8545-852B31FD1DE1}" type="slidenum">
              <a:rPr lang="sv-SE" smtClean="0"/>
              <a:pPr/>
              <a:t>‹#›</a:t>
            </a:fld>
            <a:endParaRPr lang="sv-SE"/>
          </a:p>
        </p:txBody>
      </p:sp>
      <p:sp>
        <p:nvSpPr>
          <p:cNvPr id="7" name="Platshållare för bild 6"/>
          <p:cNvSpPr>
            <a:spLocks noGrp="1"/>
          </p:cNvSpPr>
          <p:nvPr>
            <p:ph type="pic" sz="quarter" idx="13"/>
          </p:nvPr>
        </p:nvSpPr>
        <p:spPr>
          <a:xfrm>
            <a:off x="71438" y="69850"/>
            <a:ext cx="8821737" cy="5559425"/>
          </a:xfrm>
        </p:spPr>
        <p:txBody>
          <a:bodyPr/>
          <a:lstStyle/>
          <a:p>
            <a:endParaRPr lang="sv-SE" dirty="0"/>
          </a:p>
        </p:txBody>
      </p:sp>
      <p:sp>
        <p:nvSpPr>
          <p:cNvPr id="2" name="Rubrik 1"/>
          <p:cNvSpPr>
            <a:spLocks noGrp="1"/>
          </p:cNvSpPr>
          <p:nvPr>
            <p:ph type="title"/>
          </p:nvPr>
        </p:nvSpPr>
        <p:spPr>
          <a:xfrm>
            <a:off x="539749" y="517524"/>
            <a:ext cx="8064501" cy="430887"/>
          </a:xfrm>
        </p:spPr>
        <p:txBody>
          <a:bodyPr/>
          <a:lstStyle>
            <a:lvl1pPr>
              <a:defRPr sz="2800" b="1">
                <a:solidFill>
                  <a:schemeClr val="bg1"/>
                </a:solidFill>
              </a:defRPr>
            </a:lvl1pPr>
          </a:lstStyle>
          <a:p>
            <a:r>
              <a:rPr lang="sv-SE" dirty="0"/>
              <a:t>Klicka här för att ändra format</a:t>
            </a:r>
          </a:p>
        </p:txBody>
      </p:sp>
    </p:spTree>
    <p:extLst>
      <p:ext uri="{BB962C8B-B14F-4D97-AF65-F5344CB8AC3E}">
        <p14:creationId xmlns:p14="http://schemas.microsoft.com/office/powerpoint/2010/main" val="1478827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97FA98-BA26-477E-B47D-2BA2EC026211}"/>
              </a:ext>
            </a:extLst>
          </p:cNvPr>
          <p:cNvSpPr>
            <a:spLocks noGrp="1"/>
          </p:cNvSpPr>
          <p:nvPr>
            <p:ph type="ctrTitle"/>
          </p:nvPr>
        </p:nvSpPr>
        <p:spPr>
          <a:xfrm>
            <a:off x="1143000" y="935038"/>
            <a:ext cx="6858000" cy="1990725"/>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35ADA39-CE51-4C74-8BBA-6D224A019FA9}"/>
              </a:ext>
            </a:extLst>
          </p:cNvPr>
          <p:cNvSpPr>
            <a:spLocks noGrp="1"/>
          </p:cNvSpPr>
          <p:nvPr>
            <p:ph type="subTitle" idx="1"/>
          </p:nvPr>
        </p:nvSpPr>
        <p:spPr>
          <a:xfrm>
            <a:off x="1143000" y="3001963"/>
            <a:ext cx="6858000" cy="13795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E0E7FA1-3E75-4C2E-97B8-5CDDA0F972C4}"/>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5" name="Platshållare för sidfot 4">
            <a:extLst>
              <a:ext uri="{FF2B5EF4-FFF2-40B4-BE49-F238E27FC236}">
                <a16:creationId xmlns:a16="http://schemas.microsoft.com/office/drawing/2014/main" id="{EEE538E9-82F0-41ED-9154-AB4C557D134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F388E2C-2777-4C5B-9A5F-734BE635A989}"/>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3351782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00E115-5EDA-4F93-B43F-D01525B0220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E38B758-9CE5-4AC6-84EE-513D3B4DF33D}"/>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3E38CC3-290D-41A1-9E65-4693DAE0DBA9}"/>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5" name="Platshållare för sidfot 4">
            <a:extLst>
              <a:ext uri="{FF2B5EF4-FFF2-40B4-BE49-F238E27FC236}">
                <a16:creationId xmlns:a16="http://schemas.microsoft.com/office/drawing/2014/main" id="{D765DAB6-2AD4-4FFC-AB1A-6567C733E6D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7451D58-6B08-4172-B085-3E11054482BF}"/>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1287334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DE604B-8191-48E9-BD81-2FAAD667EF28}"/>
              </a:ext>
            </a:extLst>
          </p:cNvPr>
          <p:cNvSpPr>
            <a:spLocks noGrp="1"/>
          </p:cNvSpPr>
          <p:nvPr>
            <p:ph type="title"/>
          </p:nvPr>
        </p:nvSpPr>
        <p:spPr>
          <a:xfrm>
            <a:off x="623888" y="1425575"/>
            <a:ext cx="7886700" cy="2376488"/>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6C83FD5-857E-4550-84CC-E4D7CAD2DB20}"/>
              </a:ext>
            </a:extLst>
          </p:cNvPr>
          <p:cNvSpPr>
            <a:spLocks noGrp="1"/>
          </p:cNvSpPr>
          <p:nvPr>
            <p:ph type="body" idx="1"/>
          </p:nvPr>
        </p:nvSpPr>
        <p:spPr>
          <a:xfrm>
            <a:off x="623888" y="3824288"/>
            <a:ext cx="7886700" cy="12509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284726E5-C83B-48D0-9B7B-2FA6F648DEC6}"/>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5" name="Platshållare för sidfot 4">
            <a:extLst>
              <a:ext uri="{FF2B5EF4-FFF2-40B4-BE49-F238E27FC236}">
                <a16:creationId xmlns:a16="http://schemas.microsoft.com/office/drawing/2014/main" id="{7DE89CBC-2F69-4272-8113-6ECE648D6F1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BAEB744-22BC-4FFF-BBE7-206A0D62B80A}"/>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3865112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104205-9F46-49A0-AFD7-F2D3D016BFA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3C7A012-F0C5-4633-9DDA-1EBF6D9FB518}"/>
              </a:ext>
            </a:extLst>
          </p:cNvPr>
          <p:cNvSpPr>
            <a:spLocks noGrp="1"/>
          </p:cNvSpPr>
          <p:nvPr>
            <p:ph sz="half" idx="1"/>
          </p:nvPr>
        </p:nvSpPr>
        <p:spPr>
          <a:xfrm>
            <a:off x="628650" y="1520825"/>
            <a:ext cx="3867150" cy="36274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2F241C-EE98-4A23-B0A6-7A9684A67515}"/>
              </a:ext>
            </a:extLst>
          </p:cNvPr>
          <p:cNvSpPr>
            <a:spLocks noGrp="1"/>
          </p:cNvSpPr>
          <p:nvPr>
            <p:ph sz="half" idx="2"/>
          </p:nvPr>
        </p:nvSpPr>
        <p:spPr>
          <a:xfrm>
            <a:off x="4648200" y="1520825"/>
            <a:ext cx="3867150" cy="36274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69A2682-1BCA-4B78-8C3B-369DBEE1196E}"/>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6" name="Platshållare för sidfot 5">
            <a:extLst>
              <a:ext uri="{FF2B5EF4-FFF2-40B4-BE49-F238E27FC236}">
                <a16:creationId xmlns:a16="http://schemas.microsoft.com/office/drawing/2014/main" id="{D0D65DE1-EEC7-427C-B39C-C4CE63E37A7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5311B02-76B7-4D9E-B5E2-FA99DC23C19D}"/>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590991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6F8F84-E78E-48AE-83DE-BC3AAF5E742B}"/>
              </a:ext>
            </a:extLst>
          </p:cNvPr>
          <p:cNvSpPr>
            <a:spLocks noGrp="1"/>
          </p:cNvSpPr>
          <p:nvPr>
            <p:ph type="title"/>
          </p:nvPr>
        </p:nvSpPr>
        <p:spPr>
          <a:xfrm>
            <a:off x="630238" y="304800"/>
            <a:ext cx="7886700" cy="1104900"/>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895F24-A6D1-4008-A58F-C9896FBBFFA3}"/>
              </a:ext>
            </a:extLst>
          </p:cNvPr>
          <p:cNvSpPr>
            <a:spLocks noGrp="1"/>
          </p:cNvSpPr>
          <p:nvPr>
            <p:ph type="body" idx="1"/>
          </p:nvPr>
        </p:nvSpPr>
        <p:spPr>
          <a:xfrm>
            <a:off x="630238" y="1401763"/>
            <a:ext cx="3868737"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C719FD4D-090D-4417-A139-CA0BB2674007}"/>
              </a:ext>
            </a:extLst>
          </p:cNvPr>
          <p:cNvSpPr>
            <a:spLocks noGrp="1"/>
          </p:cNvSpPr>
          <p:nvPr>
            <p:ph sz="half" idx="2"/>
          </p:nvPr>
        </p:nvSpPr>
        <p:spPr>
          <a:xfrm>
            <a:off x="630238" y="2087563"/>
            <a:ext cx="3868737" cy="307022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FE94CC2-0E75-4760-B743-C14831EE366A}"/>
              </a:ext>
            </a:extLst>
          </p:cNvPr>
          <p:cNvSpPr>
            <a:spLocks noGrp="1"/>
          </p:cNvSpPr>
          <p:nvPr>
            <p:ph type="body" sz="quarter" idx="3"/>
          </p:nvPr>
        </p:nvSpPr>
        <p:spPr>
          <a:xfrm>
            <a:off x="4629150" y="1401763"/>
            <a:ext cx="38877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595FE4F2-505F-40E9-BDD2-FD3698BD8901}"/>
              </a:ext>
            </a:extLst>
          </p:cNvPr>
          <p:cNvSpPr>
            <a:spLocks noGrp="1"/>
          </p:cNvSpPr>
          <p:nvPr>
            <p:ph sz="quarter" idx="4"/>
          </p:nvPr>
        </p:nvSpPr>
        <p:spPr>
          <a:xfrm>
            <a:off x="4629150" y="2087563"/>
            <a:ext cx="3887788" cy="307022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68A0B21-F809-4D89-95AD-095815D2D23B}"/>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8" name="Platshållare för sidfot 7">
            <a:extLst>
              <a:ext uri="{FF2B5EF4-FFF2-40B4-BE49-F238E27FC236}">
                <a16:creationId xmlns:a16="http://schemas.microsoft.com/office/drawing/2014/main" id="{902E105F-680A-48C8-A2A0-CFA9DE19898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78371C1-0FBF-4FEF-A7FB-15A5B00D0796}"/>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12419061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676BC3-E616-4327-9D78-42D7DC15FA9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2AD0522-D18F-452D-9DD0-202F2A77FCD6}"/>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4" name="Platshållare för sidfot 3">
            <a:extLst>
              <a:ext uri="{FF2B5EF4-FFF2-40B4-BE49-F238E27FC236}">
                <a16:creationId xmlns:a16="http://schemas.microsoft.com/office/drawing/2014/main" id="{50D36EAE-E47B-4734-966D-76B58B49C8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35AC944-FF0F-4AD0-8D75-B28E10FB4008}"/>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4271995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7781748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D2A21D8-D909-47F4-B028-E34EDD5DFF52}"/>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3" name="Platshållare för sidfot 2">
            <a:extLst>
              <a:ext uri="{FF2B5EF4-FFF2-40B4-BE49-F238E27FC236}">
                <a16:creationId xmlns:a16="http://schemas.microsoft.com/office/drawing/2014/main" id="{C4454B5B-BE6C-49DE-9726-771641CE5B2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0B8DB5C-A2E0-47C4-B63B-D023CEBCC7BC}"/>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1786295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CF2C97-96F9-4CF1-9CA2-EC01E8F7E89B}"/>
              </a:ext>
            </a:extLst>
          </p:cNvPr>
          <p:cNvSpPr>
            <a:spLocks noGrp="1"/>
          </p:cNvSpPr>
          <p:nvPr>
            <p:ph type="title"/>
          </p:nvPr>
        </p:nvSpPr>
        <p:spPr>
          <a:xfrm>
            <a:off x="630238" y="381000"/>
            <a:ext cx="2949575" cy="13335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1243E9B-0BA1-44F7-ACE6-8A13C087A9E4}"/>
              </a:ext>
            </a:extLst>
          </p:cNvPr>
          <p:cNvSpPr>
            <a:spLocks noGrp="1"/>
          </p:cNvSpPr>
          <p:nvPr>
            <p:ph idx="1"/>
          </p:nvPr>
        </p:nvSpPr>
        <p:spPr>
          <a:xfrm>
            <a:off x="3887788" y="822325"/>
            <a:ext cx="4629150" cy="40624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34E4751-19EF-41EA-B342-FE970575D2BD}"/>
              </a:ext>
            </a:extLst>
          </p:cNvPr>
          <p:cNvSpPr>
            <a:spLocks noGrp="1"/>
          </p:cNvSpPr>
          <p:nvPr>
            <p:ph type="body" sz="half" idx="2"/>
          </p:nvPr>
        </p:nvSpPr>
        <p:spPr>
          <a:xfrm>
            <a:off x="630238" y="1714500"/>
            <a:ext cx="2949575"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0CE47AF4-A61D-4655-B31E-8D9EAA91D6BB}"/>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6" name="Platshållare för sidfot 5">
            <a:extLst>
              <a:ext uri="{FF2B5EF4-FFF2-40B4-BE49-F238E27FC236}">
                <a16:creationId xmlns:a16="http://schemas.microsoft.com/office/drawing/2014/main" id="{D8263BF2-E173-4CBA-9F4F-69E03C70332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30165DC-E01B-46ED-BEF5-D6B8F7FA3C13}"/>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4060473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DA2A0A-8949-472B-8B53-E9DCF5A9F27F}"/>
              </a:ext>
            </a:extLst>
          </p:cNvPr>
          <p:cNvSpPr>
            <a:spLocks noGrp="1"/>
          </p:cNvSpPr>
          <p:nvPr>
            <p:ph type="title"/>
          </p:nvPr>
        </p:nvSpPr>
        <p:spPr>
          <a:xfrm>
            <a:off x="630238" y="381000"/>
            <a:ext cx="2949575" cy="13335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8DACAEF-18D6-4E1E-AD54-F38DFB44CB27}"/>
              </a:ext>
            </a:extLst>
          </p:cNvPr>
          <p:cNvSpPr>
            <a:spLocks noGrp="1"/>
          </p:cNvSpPr>
          <p:nvPr>
            <p:ph type="pic" idx="1"/>
          </p:nvPr>
        </p:nvSpPr>
        <p:spPr>
          <a:xfrm>
            <a:off x="3887788" y="822325"/>
            <a:ext cx="4629150" cy="4062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C203385-38E8-4103-A9D7-534E6C97DBC9}"/>
              </a:ext>
            </a:extLst>
          </p:cNvPr>
          <p:cNvSpPr>
            <a:spLocks noGrp="1"/>
          </p:cNvSpPr>
          <p:nvPr>
            <p:ph type="body" sz="half" idx="2"/>
          </p:nvPr>
        </p:nvSpPr>
        <p:spPr>
          <a:xfrm>
            <a:off x="630238" y="1714500"/>
            <a:ext cx="2949575"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E60F97E6-4163-4A14-944D-D5306D7A47E2}"/>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6" name="Platshållare för sidfot 5">
            <a:extLst>
              <a:ext uri="{FF2B5EF4-FFF2-40B4-BE49-F238E27FC236}">
                <a16:creationId xmlns:a16="http://schemas.microsoft.com/office/drawing/2014/main" id="{1A24A613-3795-4471-B91C-1E4579F191B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B3B8ACD-842D-4E65-8180-C2A0D7B758FD}"/>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120959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235352-1630-421E-87D3-200637C11F4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E5938F5-BA15-45AA-8DFC-6CB688CD4C27}"/>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DDE4DC2-C845-4050-A813-23BA7E723320}"/>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5" name="Platshållare för sidfot 4">
            <a:extLst>
              <a:ext uri="{FF2B5EF4-FFF2-40B4-BE49-F238E27FC236}">
                <a16:creationId xmlns:a16="http://schemas.microsoft.com/office/drawing/2014/main" id="{0DCD3373-511C-4412-9E85-DAB8618F7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F4B4414-03CB-4024-AE86-34D4A284461C}"/>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3711677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FBC0E3A-C63B-4BEA-80B0-41B7A24DF1AC}"/>
              </a:ext>
            </a:extLst>
          </p:cNvPr>
          <p:cNvSpPr>
            <a:spLocks noGrp="1"/>
          </p:cNvSpPr>
          <p:nvPr>
            <p:ph type="title" orient="vert"/>
          </p:nvPr>
        </p:nvSpPr>
        <p:spPr>
          <a:xfrm>
            <a:off x="6543675" y="304800"/>
            <a:ext cx="1971675" cy="4843463"/>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0C7021-574B-44C6-8A0D-D280B2BAA35F}"/>
              </a:ext>
            </a:extLst>
          </p:cNvPr>
          <p:cNvSpPr>
            <a:spLocks noGrp="1"/>
          </p:cNvSpPr>
          <p:nvPr>
            <p:ph type="body" orient="vert" idx="1"/>
          </p:nvPr>
        </p:nvSpPr>
        <p:spPr>
          <a:xfrm>
            <a:off x="628650" y="304800"/>
            <a:ext cx="5762625" cy="4843463"/>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EA4E0E2-974B-47CF-95EB-9388EADF9E1C}"/>
              </a:ext>
            </a:extLst>
          </p:cNvPr>
          <p:cNvSpPr>
            <a:spLocks noGrp="1"/>
          </p:cNvSpPr>
          <p:nvPr>
            <p:ph type="dt" sz="half" idx="10"/>
          </p:nvPr>
        </p:nvSpPr>
        <p:spPr/>
        <p:txBody>
          <a:bodyPr/>
          <a:lstStyle/>
          <a:p>
            <a:fld id="{58174F61-7CAB-4E93-83BE-825C50D7853D}" type="datetimeFigureOut">
              <a:rPr lang="sv-SE" smtClean="0"/>
              <a:t>2026-03-05</a:t>
            </a:fld>
            <a:endParaRPr lang="sv-SE"/>
          </a:p>
        </p:txBody>
      </p:sp>
      <p:sp>
        <p:nvSpPr>
          <p:cNvPr id="5" name="Platshållare för sidfot 4">
            <a:extLst>
              <a:ext uri="{FF2B5EF4-FFF2-40B4-BE49-F238E27FC236}">
                <a16:creationId xmlns:a16="http://schemas.microsoft.com/office/drawing/2014/main" id="{D19C5479-42F6-4978-B57D-256232D1A14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6865C8-1A90-4EEB-AF31-6F844DBF11DB}"/>
              </a:ext>
            </a:extLst>
          </p:cNvPr>
          <p:cNvSpPr>
            <a:spLocks noGrp="1"/>
          </p:cNvSpPr>
          <p:nvPr>
            <p:ph type="sldNum" sz="quarter" idx="12"/>
          </p:nvPr>
        </p:nvSpPr>
        <p:spPr/>
        <p:txBody>
          <a:bodyPr/>
          <a:lstStyle/>
          <a:p>
            <a:fld id="{6E533D3E-5F46-4DDD-8144-0AD7C04A25D0}" type="slidenum">
              <a:rPr lang="sv-SE" smtClean="0"/>
              <a:t>‹#›</a:t>
            </a:fld>
            <a:endParaRPr lang="sv-SE"/>
          </a:p>
        </p:txBody>
      </p:sp>
    </p:spTree>
    <p:extLst>
      <p:ext uri="{BB962C8B-B14F-4D97-AF65-F5344CB8AC3E}">
        <p14:creationId xmlns:p14="http://schemas.microsoft.com/office/powerpoint/2010/main" val="2053658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E505F6-9D71-4CCC-9052-7DB9910ACB6F}"/>
              </a:ext>
            </a:extLst>
          </p:cNvPr>
          <p:cNvSpPr>
            <a:spLocks noGrp="1"/>
          </p:cNvSpPr>
          <p:nvPr>
            <p:ph type="ctrTitle"/>
          </p:nvPr>
        </p:nvSpPr>
        <p:spPr>
          <a:xfrm>
            <a:off x="1143000" y="935038"/>
            <a:ext cx="6858000" cy="1990725"/>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91DBE8D6-CEC8-4FD3-AC3B-ACDFB3CAA3C8}"/>
              </a:ext>
            </a:extLst>
          </p:cNvPr>
          <p:cNvSpPr>
            <a:spLocks noGrp="1"/>
          </p:cNvSpPr>
          <p:nvPr>
            <p:ph type="subTitle" idx="1"/>
          </p:nvPr>
        </p:nvSpPr>
        <p:spPr>
          <a:xfrm>
            <a:off x="1143000" y="3001963"/>
            <a:ext cx="6858000" cy="13795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2A8D348-A203-41C9-B2D6-CDCB358C54A2}"/>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5" name="Platshållare för sidfot 4">
            <a:extLst>
              <a:ext uri="{FF2B5EF4-FFF2-40B4-BE49-F238E27FC236}">
                <a16:creationId xmlns:a16="http://schemas.microsoft.com/office/drawing/2014/main" id="{1DF48A6A-A553-4FD6-8FF2-2DBE35C062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2E966E8-7CC9-42C6-BDA8-F115D8DD13FF}"/>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26100278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1D1232-75CA-4B3D-8EC4-CBDE5700034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69764DA-3712-42E5-9DC1-F08986E4D4AA}"/>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FEB63A-ADC4-4599-8566-D4CF222FC657}"/>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5" name="Platshållare för sidfot 4">
            <a:extLst>
              <a:ext uri="{FF2B5EF4-FFF2-40B4-BE49-F238E27FC236}">
                <a16:creationId xmlns:a16="http://schemas.microsoft.com/office/drawing/2014/main" id="{0EE2C48E-E0BB-48C1-A1DB-C0D18C62993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CE40A81-4271-471F-9FF2-0929D1AF2650}"/>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136718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3C77A8-4835-410B-B4DE-B59370FCEEA0}"/>
              </a:ext>
            </a:extLst>
          </p:cNvPr>
          <p:cNvSpPr>
            <a:spLocks noGrp="1"/>
          </p:cNvSpPr>
          <p:nvPr>
            <p:ph type="title"/>
          </p:nvPr>
        </p:nvSpPr>
        <p:spPr>
          <a:xfrm>
            <a:off x="623888" y="1425575"/>
            <a:ext cx="7886700" cy="2376488"/>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CEF6971-5759-416F-893A-F076178AC7A3}"/>
              </a:ext>
            </a:extLst>
          </p:cNvPr>
          <p:cNvSpPr>
            <a:spLocks noGrp="1"/>
          </p:cNvSpPr>
          <p:nvPr>
            <p:ph type="body" idx="1"/>
          </p:nvPr>
        </p:nvSpPr>
        <p:spPr>
          <a:xfrm>
            <a:off x="623888" y="3824288"/>
            <a:ext cx="7886700" cy="12509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2A4AB4F0-F119-4CFE-A821-DB53FE1FA4CC}"/>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5" name="Platshållare för sidfot 4">
            <a:extLst>
              <a:ext uri="{FF2B5EF4-FFF2-40B4-BE49-F238E27FC236}">
                <a16:creationId xmlns:a16="http://schemas.microsoft.com/office/drawing/2014/main" id="{413F02F9-8538-4BE5-B83F-7FEAB749561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20EF425-F03B-4B22-9463-730A2F78A106}"/>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43924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730B65-C246-4177-B566-66A2082DB56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B491DD-E077-4B98-B529-1CE1EF61A1F0}"/>
              </a:ext>
            </a:extLst>
          </p:cNvPr>
          <p:cNvSpPr>
            <a:spLocks noGrp="1"/>
          </p:cNvSpPr>
          <p:nvPr>
            <p:ph sz="half" idx="1"/>
          </p:nvPr>
        </p:nvSpPr>
        <p:spPr>
          <a:xfrm>
            <a:off x="628650" y="1520825"/>
            <a:ext cx="3867150" cy="36274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6F3573D-AB42-46B6-916B-C95300DBF1D3}"/>
              </a:ext>
            </a:extLst>
          </p:cNvPr>
          <p:cNvSpPr>
            <a:spLocks noGrp="1"/>
          </p:cNvSpPr>
          <p:nvPr>
            <p:ph sz="half" idx="2"/>
          </p:nvPr>
        </p:nvSpPr>
        <p:spPr>
          <a:xfrm>
            <a:off x="4648200" y="1520825"/>
            <a:ext cx="3867150" cy="36274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366CF90-6B8F-48CD-AC07-D25457F7B2E6}"/>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6" name="Platshållare för sidfot 5">
            <a:extLst>
              <a:ext uri="{FF2B5EF4-FFF2-40B4-BE49-F238E27FC236}">
                <a16:creationId xmlns:a16="http://schemas.microsoft.com/office/drawing/2014/main" id="{D5A68C6B-4797-452D-BE62-C3621633507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B0BB100-0E40-4BA8-87E5-9D6945146CE0}"/>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2845305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28D177-E9CB-48F0-A8F9-3BCE7D649E07}"/>
              </a:ext>
            </a:extLst>
          </p:cNvPr>
          <p:cNvSpPr>
            <a:spLocks noGrp="1"/>
          </p:cNvSpPr>
          <p:nvPr>
            <p:ph type="title"/>
          </p:nvPr>
        </p:nvSpPr>
        <p:spPr>
          <a:xfrm>
            <a:off x="630238" y="304800"/>
            <a:ext cx="7886700" cy="1104900"/>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7AD2A1A-0560-4224-A9B4-AA6AB35E11A1}"/>
              </a:ext>
            </a:extLst>
          </p:cNvPr>
          <p:cNvSpPr>
            <a:spLocks noGrp="1"/>
          </p:cNvSpPr>
          <p:nvPr>
            <p:ph type="body" idx="1"/>
          </p:nvPr>
        </p:nvSpPr>
        <p:spPr>
          <a:xfrm>
            <a:off x="630238" y="1401763"/>
            <a:ext cx="3868737"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B3FFEEA7-419C-4592-8469-9DC82A9F087B}"/>
              </a:ext>
            </a:extLst>
          </p:cNvPr>
          <p:cNvSpPr>
            <a:spLocks noGrp="1"/>
          </p:cNvSpPr>
          <p:nvPr>
            <p:ph sz="half" idx="2"/>
          </p:nvPr>
        </p:nvSpPr>
        <p:spPr>
          <a:xfrm>
            <a:off x="630238" y="2087563"/>
            <a:ext cx="3868737" cy="307022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5B35BD7-3F87-4006-9111-B51A96B1CBB0}"/>
              </a:ext>
            </a:extLst>
          </p:cNvPr>
          <p:cNvSpPr>
            <a:spLocks noGrp="1"/>
          </p:cNvSpPr>
          <p:nvPr>
            <p:ph type="body" sz="quarter" idx="3"/>
          </p:nvPr>
        </p:nvSpPr>
        <p:spPr>
          <a:xfrm>
            <a:off x="4629150" y="1401763"/>
            <a:ext cx="38877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1D300EC2-750E-461E-A6E9-0D13D3E1E670}"/>
              </a:ext>
            </a:extLst>
          </p:cNvPr>
          <p:cNvSpPr>
            <a:spLocks noGrp="1"/>
          </p:cNvSpPr>
          <p:nvPr>
            <p:ph sz="quarter" idx="4"/>
          </p:nvPr>
        </p:nvSpPr>
        <p:spPr>
          <a:xfrm>
            <a:off x="4629150" y="2087563"/>
            <a:ext cx="3887788" cy="307022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1A9A6B3-3FDE-4504-847A-DD04E9556170}"/>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8" name="Platshållare för sidfot 7">
            <a:extLst>
              <a:ext uri="{FF2B5EF4-FFF2-40B4-BE49-F238E27FC236}">
                <a16:creationId xmlns:a16="http://schemas.microsoft.com/office/drawing/2014/main" id="{4F24963C-528F-4CB2-9CE7-05259D52AC2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0A8ECB4-8B05-4DB5-9413-BCEDB79EE2EC}"/>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1765359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4511536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55629-741F-4421-862D-76458921919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089B4E6-920D-4265-9B23-03326F99756B}"/>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4" name="Platshållare för sidfot 3">
            <a:extLst>
              <a:ext uri="{FF2B5EF4-FFF2-40B4-BE49-F238E27FC236}">
                <a16:creationId xmlns:a16="http://schemas.microsoft.com/office/drawing/2014/main" id="{70B99840-A80E-4826-B2ED-42DCAD0A4D6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C45DCFE-B864-4802-9113-DBD75244C873}"/>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38351396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A026A3B-C42B-479A-B0EC-FD00214CDA0C}"/>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3" name="Platshållare för sidfot 2">
            <a:extLst>
              <a:ext uri="{FF2B5EF4-FFF2-40B4-BE49-F238E27FC236}">
                <a16:creationId xmlns:a16="http://schemas.microsoft.com/office/drawing/2014/main" id="{39401146-1ACC-46F2-A4DD-A56FE3568D2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A30AC3F-A6E7-4EC1-9D41-6162918FCA11}"/>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2351245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87B278-7091-4B86-972A-F22D6DA73C0C}"/>
              </a:ext>
            </a:extLst>
          </p:cNvPr>
          <p:cNvSpPr>
            <a:spLocks noGrp="1"/>
          </p:cNvSpPr>
          <p:nvPr>
            <p:ph type="title"/>
          </p:nvPr>
        </p:nvSpPr>
        <p:spPr>
          <a:xfrm>
            <a:off x="630238" y="381000"/>
            <a:ext cx="2949575" cy="13335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DFD5E7A-7FFA-4375-951A-2F15AF39021D}"/>
              </a:ext>
            </a:extLst>
          </p:cNvPr>
          <p:cNvSpPr>
            <a:spLocks noGrp="1"/>
          </p:cNvSpPr>
          <p:nvPr>
            <p:ph idx="1"/>
          </p:nvPr>
        </p:nvSpPr>
        <p:spPr>
          <a:xfrm>
            <a:off x="3887788" y="822325"/>
            <a:ext cx="4629150" cy="40624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E436997-973B-479E-8CA8-2F384636EA1C}"/>
              </a:ext>
            </a:extLst>
          </p:cNvPr>
          <p:cNvSpPr>
            <a:spLocks noGrp="1"/>
          </p:cNvSpPr>
          <p:nvPr>
            <p:ph type="body" sz="half" idx="2"/>
          </p:nvPr>
        </p:nvSpPr>
        <p:spPr>
          <a:xfrm>
            <a:off x="630238" y="1714500"/>
            <a:ext cx="2949575"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4058B006-EA13-43FF-AA3C-24F4D429E5FC}"/>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6" name="Platshållare för sidfot 5">
            <a:extLst>
              <a:ext uri="{FF2B5EF4-FFF2-40B4-BE49-F238E27FC236}">
                <a16:creationId xmlns:a16="http://schemas.microsoft.com/office/drawing/2014/main" id="{C70B3864-49D7-4B52-982B-34264EAAEAB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A0EB82C-28FB-4066-B87C-AFEEBCFAB047}"/>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33205927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699AF0-37F1-436F-AFB0-FC00F1286F2B}"/>
              </a:ext>
            </a:extLst>
          </p:cNvPr>
          <p:cNvSpPr>
            <a:spLocks noGrp="1"/>
          </p:cNvSpPr>
          <p:nvPr>
            <p:ph type="title"/>
          </p:nvPr>
        </p:nvSpPr>
        <p:spPr>
          <a:xfrm>
            <a:off x="630238" y="381000"/>
            <a:ext cx="2949575" cy="13335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7CC7D88-7406-410D-A3EA-DC68B5E1FF17}"/>
              </a:ext>
            </a:extLst>
          </p:cNvPr>
          <p:cNvSpPr>
            <a:spLocks noGrp="1"/>
          </p:cNvSpPr>
          <p:nvPr>
            <p:ph type="pic" idx="1"/>
          </p:nvPr>
        </p:nvSpPr>
        <p:spPr>
          <a:xfrm>
            <a:off x="3887788" y="822325"/>
            <a:ext cx="4629150" cy="4062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560555B-1208-419A-BF06-E151714A3B04}"/>
              </a:ext>
            </a:extLst>
          </p:cNvPr>
          <p:cNvSpPr>
            <a:spLocks noGrp="1"/>
          </p:cNvSpPr>
          <p:nvPr>
            <p:ph type="body" sz="half" idx="2"/>
          </p:nvPr>
        </p:nvSpPr>
        <p:spPr>
          <a:xfrm>
            <a:off x="630238" y="1714500"/>
            <a:ext cx="2949575"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082271D-F58E-4FFA-97B1-64BF5C7CABBA}"/>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6" name="Platshållare för sidfot 5">
            <a:extLst>
              <a:ext uri="{FF2B5EF4-FFF2-40B4-BE49-F238E27FC236}">
                <a16:creationId xmlns:a16="http://schemas.microsoft.com/office/drawing/2014/main" id="{F005FAFE-DC4A-4C1E-9044-958CEB2D26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219821F-729D-42D0-AACC-DB3FDFD400AB}"/>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596337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00EAD7-9C65-4082-9DDC-53A487FE3F7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B565218-5F09-46E6-9C88-05DB4F22D49F}"/>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3E34DFE-2B8F-409D-975D-6222E3914CAC}"/>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5" name="Platshållare för sidfot 4">
            <a:extLst>
              <a:ext uri="{FF2B5EF4-FFF2-40B4-BE49-F238E27FC236}">
                <a16:creationId xmlns:a16="http://schemas.microsoft.com/office/drawing/2014/main" id="{0C432E44-A622-4246-AD1C-4E039E10731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838892F-82B7-4C74-BC4E-6E552DE8BC23}"/>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13874328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9449345-4F78-4252-9849-229EA75346E6}"/>
              </a:ext>
            </a:extLst>
          </p:cNvPr>
          <p:cNvSpPr>
            <a:spLocks noGrp="1"/>
          </p:cNvSpPr>
          <p:nvPr>
            <p:ph type="title" orient="vert"/>
          </p:nvPr>
        </p:nvSpPr>
        <p:spPr>
          <a:xfrm>
            <a:off x="6543675" y="304800"/>
            <a:ext cx="1971675" cy="4843463"/>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51D357E-783D-448A-8480-8DD9653275A7}"/>
              </a:ext>
            </a:extLst>
          </p:cNvPr>
          <p:cNvSpPr>
            <a:spLocks noGrp="1"/>
          </p:cNvSpPr>
          <p:nvPr>
            <p:ph type="body" orient="vert" idx="1"/>
          </p:nvPr>
        </p:nvSpPr>
        <p:spPr>
          <a:xfrm>
            <a:off x="628650" y="304800"/>
            <a:ext cx="5762625" cy="4843463"/>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4A4DB60-3999-4466-AB3C-3F78DF6C0788}"/>
              </a:ext>
            </a:extLst>
          </p:cNvPr>
          <p:cNvSpPr>
            <a:spLocks noGrp="1"/>
          </p:cNvSpPr>
          <p:nvPr>
            <p:ph type="dt" sz="half" idx="10"/>
          </p:nvPr>
        </p:nvSpPr>
        <p:spPr/>
        <p:txBody>
          <a:bodyPr/>
          <a:lstStyle/>
          <a:p>
            <a:fld id="{350EE26F-D701-4F25-AD55-5009FF5A0AAB}" type="datetimeFigureOut">
              <a:rPr lang="sv-SE" smtClean="0"/>
              <a:t>2026-03-05</a:t>
            </a:fld>
            <a:endParaRPr lang="sv-SE"/>
          </a:p>
        </p:txBody>
      </p:sp>
      <p:sp>
        <p:nvSpPr>
          <p:cNvPr id="5" name="Platshållare för sidfot 4">
            <a:extLst>
              <a:ext uri="{FF2B5EF4-FFF2-40B4-BE49-F238E27FC236}">
                <a16:creationId xmlns:a16="http://schemas.microsoft.com/office/drawing/2014/main" id="{45AED7D7-2C1C-4834-844A-9515EEAC2D8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A017167-AAF6-4587-B677-2772DFD73C5F}"/>
              </a:ext>
            </a:extLst>
          </p:cNvPr>
          <p:cNvSpPr>
            <a:spLocks noGrp="1"/>
          </p:cNvSpPr>
          <p:nvPr>
            <p:ph type="sldNum" sz="quarter" idx="12"/>
          </p:nvPr>
        </p:nvSpPr>
        <p:spPr/>
        <p:txBody>
          <a:bodyPr/>
          <a:lstStyle/>
          <a:p>
            <a:fld id="{9EDF589C-C955-4C17-8BC6-2DA51684BA9A}" type="slidenum">
              <a:rPr lang="sv-SE" smtClean="0"/>
              <a:t>‹#›</a:t>
            </a:fld>
            <a:endParaRPr lang="sv-SE"/>
          </a:p>
        </p:txBody>
      </p:sp>
    </p:spTree>
    <p:extLst>
      <p:ext uri="{BB962C8B-B14F-4D97-AF65-F5344CB8AC3E}">
        <p14:creationId xmlns:p14="http://schemas.microsoft.com/office/powerpoint/2010/main" val="1849939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3C8C75A2-54A8-4ED8-B3D7-A25EF344C66B}" type="datetime1">
              <a:rPr lang="sv-SE" smtClean="0">
                <a:solidFill>
                  <a:prstClr val="black">
                    <a:tint val="75000"/>
                  </a:prstClr>
                </a:solidFill>
              </a:rPr>
              <a:pPr/>
              <a:t>2026-03-05</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47458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heck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lvl1pPr marL="180975" indent="-180975">
              <a:spcBef>
                <a:spcPts val="400"/>
              </a:spcBef>
              <a:spcAft>
                <a:spcPts val="400"/>
              </a:spcAft>
              <a:buSzPct val="200000"/>
              <a:buFontTx/>
              <a:buBlip>
                <a:blip r:embed="rId2"/>
              </a:buBlip>
              <a:defRPr/>
            </a:lvl1pPr>
            <a:lvl2pPr>
              <a:spcAft>
                <a:spcPts val="400"/>
              </a:spcAft>
              <a:defRPr/>
            </a:lvl2pPr>
            <a:lvl3pPr>
              <a:spcAft>
                <a:spcPts val="400"/>
              </a:spcAft>
              <a:defRPr/>
            </a:lvl3pPr>
            <a:lvl4pPr>
              <a:spcAft>
                <a:spcPts val="400"/>
              </a:spcAft>
              <a:defRPr/>
            </a:lvl4pPr>
            <a:lvl5pPr>
              <a:spcAft>
                <a:spcPts val="400"/>
              </a:spcAft>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3C8C75A2-54A8-4ED8-B3D7-A25EF344C66B}" type="datetime1">
              <a:rPr lang="sv-SE" smtClean="0">
                <a:solidFill>
                  <a:prstClr val="black">
                    <a:tint val="75000"/>
                  </a:prstClr>
                </a:solidFill>
              </a:rPr>
              <a:pPr/>
              <a:t>2026-03-05</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540842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åll och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5094223" y="1489348"/>
            <a:ext cx="3420467" cy="3420467"/>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539750" y="1333500"/>
            <a:ext cx="4211638" cy="3771636"/>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3C8C75A2-54A8-4ED8-B3D7-A25EF344C66B}" type="datetime1">
              <a:rPr lang="sv-SE" smtClean="0">
                <a:solidFill>
                  <a:prstClr val="black">
                    <a:tint val="75000"/>
                  </a:prstClr>
                </a:solidFill>
              </a:rPr>
              <a:pPr/>
              <a:t>2026-03-05</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846846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539750" y="1344612"/>
            <a:ext cx="3956050" cy="3745135"/>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4643439" y="1344612"/>
            <a:ext cx="4043362" cy="3745135"/>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C8DCBBD1-E0BE-4975-817F-2ECD15526983}" type="datetime1">
              <a:rPr lang="sv-SE" smtClean="0">
                <a:solidFill>
                  <a:prstClr val="black">
                    <a:tint val="75000"/>
                  </a:prstClr>
                </a:solidFill>
              </a:rPr>
              <a:pPr/>
              <a:t>2026-03-05</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568356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8B98091B-68FC-4837-B709-9279433118DC}" type="datetime1">
              <a:rPr lang="sv-SE" smtClean="0">
                <a:solidFill>
                  <a:prstClr val="black">
                    <a:tint val="75000"/>
                  </a:prstClr>
                </a:solidFill>
              </a:rPr>
              <a:pPr/>
              <a:t>2026-03-05</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13322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tre bilde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8B98091B-68FC-4837-B709-9279433118DC}" type="datetime1">
              <a:rPr lang="sv-SE" smtClean="0">
                <a:solidFill>
                  <a:prstClr val="black">
                    <a:tint val="75000"/>
                  </a:prstClr>
                </a:solidFill>
              </a:rPr>
              <a:pPr/>
              <a:t>2026-03-05</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
        <p:nvSpPr>
          <p:cNvPr id="6" name="Platshållare för bild 8"/>
          <p:cNvSpPr>
            <a:spLocks noGrp="1"/>
          </p:cNvSpPr>
          <p:nvPr>
            <p:ph type="pic" sz="quarter" idx="13"/>
          </p:nvPr>
        </p:nvSpPr>
        <p:spPr>
          <a:xfrm>
            <a:off x="5606198" y="1810632"/>
            <a:ext cx="2232894" cy="2232892"/>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7" name="Platshållare för bild 8"/>
          <p:cNvSpPr>
            <a:spLocks noGrp="1"/>
          </p:cNvSpPr>
          <p:nvPr>
            <p:ph type="pic" sz="quarter" idx="14"/>
          </p:nvPr>
        </p:nvSpPr>
        <p:spPr>
          <a:xfrm>
            <a:off x="3039333" y="1812925"/>
            <a:ext cx="2232894" cy="2232892"/>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8" name="Platshållare för bild 8"/>
          <p:cNvSpPr>
            <a:spLocks noGrp="1"/>
          </p:cNvSpPr>
          <p:nvPr>
            <p:ph type="pic" sz="quarter" idx="15"/>
          </p:nvPr>
        </p:nvSpPr>
        <p:spPr>
          <a:xfrm>
            <a:off x="472469" y="1812925"/>
            <a:ext cx="2232894" cy="2232892"/>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9" name="Platshållare för text 2"/>
          <p:cNvSpPr>
            <a:spLocks noGrp="1"/>
          </p:cNvSpPr>
          <p:nvPr>
            <p:ph type="body" idx="1" hasCustomPrompt="1"/>
          </p:nvPr>
        </p:nvSpPr>
        <p:spPr>
          <a:xfrm>
            <a:off x="472469" y="4210955"/>
            <a:ext cx="2232000" cy="708072"/>
          </a:xfrm>
        </p:spPr>
        <p:txBody>
          <a:bodyPr anchor="t">
            <a:normAutofit/>
          </a:bodyPr>
          <a:lstStyle>
            <a:lvl1pPr marL="0" indent="0" algn="ctr">
              <a:buNone/>
              <a:defRPr sz="1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Text</a:t>
            </a:r>
          </a:p>
        </p:txBody>
      </p:sp>
      <p:sp>
        <p:nvSpPr>
          <p:cNvPr id="10" name="Platshållare för text 2"/>
          <p:cNvSpPr>
            <a:spLocks noGrp="1"/>
          </p:cNvSpPr>
          <p:nvPr>
            <p:ph type="body" idx="16" hasCustomPrompt="1"/>
          </p:nvPr>
        </p:nvSpPr>
        <p:spPr>
          <a:xfrm>
            <a:off x="3039333" y="4208662"/>
            <a:ext cx="2232000" cy="708072"/>
          </a:xfrm>
        </p:spPr>
        <p:txBody>
          <a:bodyPr anchor="t">
            <a:normAutofit/>
          </a:bodyPr>
          <a:lstStyle>
            <a:lvl1pPr marL="0" indent="0" algn="ctr">
              <a:buNone/>
              <a:defRPr sz="1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Text</a:t>
            </a:r>
          </a:p>
        </p:txBody>
      </p:sp>
      <p:sp>
        <p:nvSpPr>
          <p:cNvPr id="11" name="Platshållare för text 2"/>
          <p:cNvSpPr>
            <a:spLocks noGrp="1"/>
          </p:cNvSpPr>
          <p:nvPr>
            <p:ph type="body" idx="17" hasCustomPrompt="1"/>
          </p:nvPr>
        </p:nvSpPr>
        <p:spPr>
          <a:xfrm>
            <a:off x="5607092" y="4208662"/>
            <a:ext cx="2232000" cy="708072"/>
          </a:xfrm>
        </p:spPr>
        <p:txBody>
          <a:bodyPr anchor="t">
            <a:normAutofit/>
          </a:bodyPr>
          <a:lstStyle>
            <a:lvl1pPr marL="0" indent="0" algn="ctr">
              <a:buNone/>
              <a:defRPr sz="1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Text</a:t>
            </a:r>
          </a:p>
        </p:txBody>
      </p:sp>
    </p:spTree>
    <p:extLst>
      <p:ext uri="{BB962C8B-B14F-4D97-AF65-F5344CB8AC3E}">
        <p14:creationId xmlns:p14="http://schemas.microsoft.com/office/powerpoint/2010/main" val="30634015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9749" y="517524"/>
            <a:ext cx="8064501" cy="492443"/>
          </a:xfrm>
          <a:prstGeom prst="rect">
            <a:avLst/>
          </a:prstGeom>
        </p:spPr>
        <p:txBody>
          <a:bodyPr vert="horz" lIns="0" tIns="0" rIns="0" bIns="0" rtlCol="0" anchor="t">
            <a:spAutoFit/>
          </a:bodyPr>
          <a:lstStyle/>
          <a:p>
            <a:r>
              <a:rPr lang="sv-SE" dirty="0"/>
              <a:t>Klicka här för att ändra format</a:t>
            </a:r>
          </a:p>
        </p:txBody>
      </p:sp>
      <p:sp>
        <p:nvSpPr>
          <p:cNvPr id="3" name="Platshållare för text 2"/>
          <p:cNvSpPr>
            <a:spLocks noGrp="1"/>
          </p:cNvSpPr>
          <p:nvPr>
            <p:ph type="body" idx="1"/>
          </p:nvPr>
        </p:nvSpPr>
        <p:spPr>
          <a:xfrm>
            <a:off x="539750" y="1333500"/>
            <a:ext cx="8064500" cy="3771636"/>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p:cNvSpPr>
            <a:spLocks noGrp="1"/>
          </p:cNvSpPr>
          <p:nvPr>
            <p:ph type="sldNum" sz="quarter" idx="4"/>
          </p:nvPr>
        </p:nvSpPr>
        <p:spPr>
          <a:xfrm>
            <a:off x="3649663" y="5296959"/>
            <a:ext cx="2133600" cy="304271"/>
          </a:xfrm>
          <a:prstGeom prst="rect">
            <a:avLst/>
          </a:prstGeom>
        </p:spPr>
        <p:txBody>
          <a:bodyPr vert="horz" lIns="91440" tIns="45720" rIns="91440" bIns="45720" rtlCol="0" anchor="ctr"/>
          <a:lstStyle>
            <a:lvl1pPr algn="ctr">
              <a:defRPr sz="800">
                <a:solidFill>
                  <a:schemeClr val="tx1">
                    <a:tint val="75000"/>
                  </a:schemeClr>
                </a:solidFill>
              </a:defRPr>
            </a:lvl1p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26773673"/>
      </p:ext>
    </p:extLst>
  </p:cSld>
  <p:clrMap bg1="lt1" tx1="dk1" bg2="lt2" tx2="dk2" accent1="accent1" accent2="accent2" accent3="accent3" accent4="accent4" accent5="accent5" accent6="accent6" hlink="hlink" folHlink="folHlink"/>
  <p:sldLayoutIdLst>
    <p:sldLayoutId id="2147483677" r:id="rId1"/>
    <p:sldLayoutId id="2147483684" r:id="rId2"/>
    <p:sldLayoutId id="2147483687" r:id="rId3"/>
  </p:sldLayoutIdLst>
  <p:hf hdr="0" ftr="0" dt="0"/>
  <p:txStyles>
    <p:titleStyle>
      <a:lvl1pPr algn="l" defTabSz="914400" rtl="0" eaLnBrk="1" latinLnBrk="0" hangingPunct="1">
        <a:spcBef>
          <a:spcPct val="0"/>
        </a:spcBef>
        <a:buNone/>
        <a:defRPr lang="sv-SE" sz="3200" b="1" kern="1200" dirty="0">
          <a:solidFill>
            <a:schemeClr val="tx2"/>
          </a:solidFill>
          <a:latin typeface="+mj-lt"/>
          <a:ea typeface="+mj-ea"/>
          <a:cs typeface="+mj-cs"/>
        </a:defRPr>
      </a:lvl1pPr>
    </p:titleStyle>
    <p:body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9749" y="517524"/>
            <a:ext cx="8064501" cy="492443"/>
          </a:xfrm>
          <a:prstGeom prst="rect">
            <a:avLst/>
          </a:prstGeom>
        </p:spPr>
        <p:txBody>
          <a:bodyPr vert="horz" lIns="0" tIns="0" rIns="0" bIns="0" rtlCol="0" anchor="t">
            <a:spAutoFit/>
          </a:bodyPr>
          <a:lstStyle/>
          <a:p>
            <a:r>
              <a:rPr lang="sv-SE" dirty="0"/>
              <a:t>Klicka här för att ändra format</a:t>
            </a:r>
          </a:p>
        </p:txBody>
      </p:sp>
      <p:sp>
        <p:nvSpPr>
          <p:cNvPr id="3" name="Platshållare för text 2"/>
          <p:cNvSpPr>
            <a:spLocks noGrp="1"/>
          </p:cNvSpPr>
          <p:nvPr>
            <p:ph type="body" idx="1"/>
          </p:nvPr>
        </p:nvSpPr>
        <p:spPr>
          <a:xfrm>
            <a:off x="539750" y="1333500"/>
            <a:ext cx="8064500" cy="3771636"/>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3818" y="5086938"/>
            <a:ext cx="2133600" cy="152136"/>
          </a:xfrm>
          <a:prstGeom prst="rect">
            <a:avLst/>
          </a:prstGeom>
        </p:spPr>
        <p:txBody>
          <a:bodyPr vert="horz" lIns="91440" tIns="45720" rIns="91440" bIns="45720" rtlCol="0" anchor="ctr"/>
          <a:lstStyle>
            <a:lvl1pPr algn="l">
              <a:defRPr sz="800">
                <a:solidFill>
                  <a:schemeClr val="tx1">
                    <a:tint val="75000"/>
                  </a:schemeClr>
                </a:solidFill>
              </a:defRPr>
            </a:lvl1pPr>
          </a:lstStyle>
          <a:p>
            <a:fld id="{5E785327-5379-459B-BE66-18E9103F534E}" type="datetime1">
              <a:rPr lang="sv-SE" smtClean="0">
                <a:solidFill>
                  <a:prstClr val="black">
                    <a:tint val="75000"/>
                  </a:prstClr>
                </a:solidFill>
              </a:rPr>
              <a:pPr/>
              <a:t>2026-03-05</a:t>
            </a:fld>
            <a:endParaRPr lang="sv-SE">
              <a:solidFill>
                <a:prstClr val="black">
                  <a:tint val="75000"/>
                </a:prstClr>
              </a:solidFill>
            </a:endParaRPr>
          </a:p>
        </p:txBody>
      </p:sp>
      <p:sp>
        <p:nvSpPr>
          <p:cNvPr id="5" name="Platshållare för sidfot 4"/>
          <p:cNvSpPr>
            <a:spLocks noGrp="1"/>
          </p:cNvSpPr>
          <p:nvPr>
            <p:ph type="ftr" sz="quarter" idx="3"/>
          </p:nvPr>
        </p:nvSpPr>
        <p:spPr>
          <a:xfrm>
            <a:off x="103818" y="5296959"/>
            <a:ext cx="2895600" cy="304271"/>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sv-SE">
              <a:solidFill>
                <a:prstClr val="black">
                  <a:tint val="75000"/>
                </a:prstClr>
              </a:solidFill>
            </a:endParaRPr>
          </a:p>
        </p:txBody>
      </p:sp>
      <p:sp>
        <p:nvSpPr>
          <p:cNvPr id="6" name="Platshållare för bildnummer 5"/>
          <p:cNvSpPr>
            <a:spLocks noGrp="1"/>
          </p:cNvSpPr>
          <p:nvPr>
            <p:ph type="sldNum" sz="quarter" idx="4"/>
          </p:nvPr>
        </p:nvSpPr>
        <p:spPr>
          <a:xfrm>
            <a:off x="3649663" y="5296959"/>
            <a:ext cx="2133600" cy="304271"/>
          </a:xfrm>
          <a:prstGeom prst="rect">
            <a:avLst/>
          </a:prstGeom>
        </p:spPr>
        <p:txBody>
          <a:bodyPr vert="horz" lIns="91440" tIns="45720" rIns="91440" bIns="45720" rtlCol="0" anchor="ctr"/>
          <a:lstStyle>
            <a:lvl1pPr algn="ctr">
              <a:defRPr sz="800">
                <a:solidFill>
                  <a:schemeClr val="tx1">
                    <a:tint val="75000"/>
                  </a:schemeClr>
                </a:solidFill>
              </a:defRPr>
            </a:lvl1p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57025530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6" r:id="rId4"/>
    <p:sldLayoutId id="2147483698" r:id="rId5"/>
    <p:sldLayoutId id="2147483699" r:id="rId6"/>
    <p:sldLayoutId id="2147483701" r:id="rId7"/>
    <p:sldLayoutId id="2147483702" r:id="rId8"/>
    <p:sldLayoutId id="2147483703" r:id="rId9"/>
    <p:sldLayoutId id="2147483668" r:id="rId10"/>
  </p:sldLayoutIdLst>
  <p:hf hdr="0" ftr="0" dt="0"/>
  <p:txStyles>
    <p:titleStyle>
      <a:lvl1pPr algn="l" defTabSz="914400" rtl="0" eaLnBrk="1" latinLnBrk="0" hangingPunct="1">
        <a:spcBef>
          <a:spcPct val="0"/>
        </a:spcBef>
        <a:buNone/>
        <a:defRPr lang="sv-SE" sz="3200" b="1" kern="1200" dirty="0">
          <a:solidFill>
            <a:schemeClr val="tx2"/>
          </a:solidFill>
          <a:latin typeface="+mj-lt"/>
          <a:ea typeface="+mj-ea"/>
          <a:cs typeface="+mj-cs"/>
        </a:defRPr>
      </a:lvl1pPr>
    </p:titleStyle>
    <p:body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E988E5C-2DBE-4FB9-9948-554877407987}"/>
              </a:ext>
            </a:extLst>
          </p:cNvPr>
          <p:cNvSpPr>
            <a:spLocks noGrp="1"/>
          </p:cNvSpPr>
          <p:nvPr>
            <p:ph type="title"/>
          </p:nvPr>
        </p:nvSpPr>
        <p:spPr>
          <a:xfrm>
            <a:off x="628650" y="304800"/>
            <a:ext cx="7886700" cy="1104900"/>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D7B1F13-D52A-44E2-97D5-CE4EC513351C}"/>
              </a:ext>
            </a:extLst>
          </p:cNvPr>
          <p:cNvSpPr>
            <a:spLocks noGrp="1"/>
          </p:cNvSpPr>
          <p:nvPr>
            <p:ph type="body" idx="1"/>
          </p:nvPr>
        </p:nvSpPr>
        <p:spPr>
          <a:xfrm>
            <a:off x="628650" y="1520825"/>
            <a:ext cx="7886700" cy="36274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D1AA6C-8399-4607-AEEE-1DCF42E049EE}"/>
              </a:ext>
            </a:extLst>
          </p:cNvPr>
          <p:cNvSpPr>
            <a:spLocks noGrp="1"/>
          </p:cNvSpPr>
          <p:nvPr>
            <p:ph type="dt" sz="half" idx="2"/>
          </p:nvPr>
        </p:nvSpPr>
        <p:spPr>
          <a:xfrm>
            <a:off x="628650" y="5297488"/>
            <a:ext cx="20574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74F61-7CAB-4E93-83BE-825C50D7853D}" type="datetimeFigureOut">
              <a:rPr lang="sv-SE" smtClean="0"/>
              <a:t>2026-03-05</a:t>
            </a:fld>
            <a:endParaRPr lang="sv-SE"/>
          </a:p>
        </p:txBody>
      </p:sp>
      <p:sp>
        <p:nvSpPr>
          <p:cNvPr id="5" name="Platshållare för sidfot 4">
            <a:extLst>
              <a:ext uri="{FF2B5EF4-FFF2-40B4-BE49-F238E27FC236}">
                <a16:creationId xmlns:a16="http://schemas.microsoft.com/office/drawing/2014/main" id="{039028DE-AFE0-4DFD-918A-93E62D881D5D}"/>
              </a:ext>
            </a:extLst>
          </p:cNvPr>
          <p:cNvSpPr>
            <a:spLocks noGrp="1"/>
          </p:cNvSpPr>
          <p:nvPr>
            <p:ph type="ftr" sz="quarter" idx="3"/>
          </p:nvPr>
        </p:nvSpPr>
        <p:spPr>
          <a:xfrm>
            <a:off x="3028950" y="5297488"/>
            <a:ext cx="30861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4E5F329-81C0-4581-9666-D61C2F5953BC}"/>
              </a:ext>
            </a:extLst>
          </p:cNvPr>
          <p:cNvSpPr>
            <a:spLocks noGrp="1"/>
          </p:cNvSpPr>
          <p:nvPr>
            <p:ph type="sldNum" sz="quarter" idx="4"/>
          </p:nvPr>
        </p:nvSpPr>
        <p:spPr>
          <a:xfrm>
            <a:off x="6457950" y="5297488"/>
            <a:ext cx="20574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6E533D3E-5F46-4DDD-8144-0AD7C04A25D0}" type="slidenum">
              <a:rPr lang="sv-SE" smtClean="0"/>
              <a:t>‹#›</a:t>
            </a:fld>
            <a:endParaRPr lang="sv-SE"/>
          </a:p>
        </p:txBody>
      </p:sp>
    </p:spTree>
    <p:extLst>
      <p:ext uri="{BB962C8B-B14F-4D97-AF65-F5344CB8AC3E}">
        <p14:creationId xmlns:p14="http://schemas.microsoft.com/office/powerpoint/2010/main" val="90066405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43C1DD2-DDEE-4FBF-B94E-D02FDB68BA23}"/>
              </a:ext>
            </a:extLst>
          </p:cNvPr>
          <p:cNvSpPr>
            <a:spLocks noGrp="1"/>
          </p:cNvSpPr>
          <p:nvPr>
            <p:ph type="title"/>
          </p:nvPr>
        </p:nvSpPr>
        <p:spPr>
          <a:xfrm>
            <a:off x="628650" y="304800"/>
            <a:ext cx="7886700" cy="1104900"/>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3CE0252-53A7-404C-AE16-E6A8D9FA1470}"/>
              </a:ext>
            </a:extLst>
          </p:cNvPr>
          <p:cNvSpPr>
            <a:spLocks noGrp="1"/>
          </p:cNvSpPr>
          <p:nvPr>
            <p:ph type="body" idx="1"/>
          </p:nvPr>
        </p:nvSpPr>
        <p:spPr>
          <a:xfrm>
            <a:off x="628650" y="1520825"/>
            <a:ext cx="7886700" cy="36274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2B3B568-2A93-43AA-88FB-CD32D51775C4}"/>
              </a:ext>
            </a:extLst>
          </p:cNvPr>
          <p:cNvSpPr>
            <a:spLocks noGrp="1"/>
          </p:cNvSpPr>
          <p:nvPr>
            <p:ph type="dt" sz="half" idx="2"/>
          </p:nvPr>
        </p:nvSpPr>
        <p:spPr>
          <a:xfrm>
            <a:off x="628650" y="5297488"/>
            <a:ext cx="20574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350EE26F-D701-4F25-AD55-5009FF5A0AAB}" type="datetimeFigureOut">
              <a:rPr lang="sv-SE" smtClean="0"/>
              <a:t>2026-03-05</a:t>
            </a:fld>
            <a:endParaRPr lang="sv-SE"/>
          </a:p>
        </p:txBody>
      </p:sp>
      <p:sp>
        <p:nvSpPr>
          <p:cNvPr id="5" name="Platshållare för sidfot 4">
            <a:extLst>
              <a:ext uri="{FF2B5EF4-FFF2-40B4-BE49-F238E27FC236}">
                <a16:creationId xmlns:a16="http://schemas.microsoft.com/office/drawing/2014/main" id="{9F760F90-8A71-4154-A297-4DB17A13316F}"/>
              </a:ext>
            </a:extLst>
          </p:cNvPr>
          <p:cNvSpPr>
            <a:spLocks noGrp="1"/>
          </p:cNvSpPr>
          <p:nvPr>
            <p:ph type="ftr" sz="quarter" idx="3"/>
          </p:nvPr>
        </p:nvSpPr>
        <p:spPr>
          <a:xfrm>
            <a:off x="3028950" y="5297488"/>
            <a:ext cx="30861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DC310DD-D092-4C34-A0C6-2FA273CA36D1}"/>
              </a:ext>
            </a:extLst>
          </p:cNvPr>
          <p:cNvSpPr>
            <a:spLocks noGrp="1"/>
          </p:cNvSpPr>
          <p:nvPr>
            <p:ph type="sldNum" sz="quarter" idx="4"/>
          </p:nvPr>
        </p:nvSpPr>
        <p:spPr>
          <a:xfrm>
            <a:off x="6457950" y="5297488"/>
            <a:ext cx="20574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9EDF589C-C955-4C17-8BC6-2DA51684BA9A}" type="slidenum">
              <a:rPr lang="sv-SE" smtClean="0"/>
              <a:t>‹#›</a:t>
            </a:fld>
            <a:endParaRPr lang="sv-SE"/>
          </a:p>
        </p:txBody>
      </p:sp>
    </p:spTree>
    <p:extLst>
      <p:ext uri="{BB962C8B-B14F-4D97-AF65-F5344CB8AC3E}">
        <p14:creationId xmlns:p14="http://schemas.microsoft.com/office/powerpoint/2010/main" val="55532998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26.gi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772C4B30-5585-C389-BCA0-42DEE143A76B}"/>
              </a:ext>
            </a:extLst>
          </p:cNvPr>
          <p:cNvSpPr/>
          <p:nvPr/>
        </p:nvSpPr>
        <p:spPr>
          <a:xfrm>
            <a:off x="-13041" y="822"/>
            <a:ext cx="9216516" cy="5715000"/>
          </a:xfrm>
          <a:prstGeom prst="rect">
            <a:avLst/>
          </a:prstGeom>
          <a:solidFill>
            <a:srgbClr val="F8F8F8"/>
          </a:solidFill>
          <a:ln>
            <a:solidFill>
              <a:srgbClr val="F9F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lumMod val="95000"/>
                </a:schemeClr>
              </a:solidFill>
            </a:endParaRPr>
          </a:p>
        </p:txBody>
      </p:sp>
      <p:sp>
        <p:nvSpPr>
          <p:cNvPr id="2" name="Rubrik 1"/>
          <p:cNvSpPr>
            <a:spLocks noGrp="1"/>
          </p:cNvSpPr>
          <p:nvPr>
            <p:ph type="ctrTitle"/>
          </p:nvPr>
        </p:nvSpPr>
        <p:spPr>
          <a:xfrm>
            <a:off x="71754" y="1071612"/>
            <a:ext cx="9000491" cy="677108"/>
          </a:xfrm>
          <a:effectLst>
            <a:outerShdw blurRad="50800" dist="38100" dir="2700000" algn="tl" rotWithShape="0">
              <a:prstClr val="black">
                <a:alpha val="40000"/>
              </a:prstClr>
            </a:outerShdw>
          </a:effectLst>
        </p:spPr>
        <p:txBody>
          <a:bodyPr/>
          <a:lstStyle/>
          <a:p>
            <a:pPr algn="ctr"/>
            <a:r>
              <a:rPr lang="sv-SE" sz="4400" dirty="0">
                <a:solidFill>
                  <a:srgbClr val="C00000"/>
                </a:solidFill>
              </a:rPr>
              <a:t>SVENSK MINORITETSPOLITIK</a:t>
            </a:r>
            <a:endParaRPr lang="sv-SE" sz="4400" dirty="0">
              <a:solidFill>
                <a:schemeClr val="tx1">
                  <a:lumMod val="65000"/>
                  <a:lumOff val="35000"/>
                </a:schemeClr>
              </a:solidFill>
            </a:endParaRPr>
          </a:p>
        </p:txBody>
      </p:sp>
      <p:sp>
        <p:nvSpPr>
          <p:cNvPr id="7" name="Rubrik 1">
            <a:extLst>
              <a:ext uri="{FF2B5EF4-FFF2-40B4-BE49-F238E27FC236}">
                <a16:creationId xmlns:a16="http://schemas.microsoft.com/office/drawing/2014/main" id="{774B6967-618B-CBE7-37AD-2493199AA51F}"/>
              </a:ext>
            </a:extLst>
          </p:cNvPr>
          <p:cNvSpPr txBox="1">
            <a:spLocks/>
          </p:cNvSpPr>
          <p:nvPr/>
        </p:nvSpPr>
        <p:spPr>
          <a:xfrm>
            <a:off x="217518" y="1853013"/>
            <a:ext cx="8708962" cy="246221"/>
          </a:xfrm>
          <a:prstGeom prst="rect">
            <a:avLst/>
          </a:prstGeom>
          <a:effectLst/>
        </p:spPr>
        <p:txBody>
          <a:bodyPr vert="horz" wrap="square" lIns="0" tIns="0" rIns="0" bIns="0" rtlCol="0" anchor="t">
            <a:sp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algn="ctr"/>
            <a:r>
              <a:rPr lang="sv-SE" sz="1600" dirty="0">
                <a:solidFill>
                  <a:schemeClr val="tx1">
                    <a:lumMod val="65000"/>
                    <a:lumOff val="35000"/>
                  </a:schemeClr>
                </a:solidFill>
              </a:rPr>
              <a:t>Lagen (2009:724) om nationella minoriteter och minoritetsspråk</a:t>
            </a:r>
          </a:p>
        </p:txBody>
      </p:sp>
      <p:pic>
        <p:nvPicPr>
          <p:cNvPr id="3" name="Bildobjekt 2">
            <a:extLst>
              <a:ext uri="{FF2B5EF4-FFF2-40B4-BE49-F238E27FC236}">
                <a16:creationId xmlns:a16="http://schemas.microsoft.com/office/drawing/2014/main" id="{E9C06816-5539-9D68-D2A3-CF28D6F9C4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590" y="2605472"/>
            <a:ext cx="7380820" cy="1870971"/>
          </a:xfrm>
          <a:prstGeom prst="rect">
            <a:avLst/>
          </a:prstGeom>
        </p:spPr>
      </p:pic>
      <p:sp>
        <p:nvSpPr>
          <p:cNvPr id="5" name="textruta 4">
            <a:extLst>
              <a:ext uri="{FF2B5EF4-FFF2-40B4-BE49-F238E27FC236}">
                <a16:creationId xmlns:a16="http://schemas.microsoft.com/office/drawing/2014/main" id="{8A43E7E1-AFF5-E436-3973-6D0EDD192D72}"/>
              </a:ext>
            </a:extLst>
          </p:cNvPr>
          <p:cNvSpPr txBox="1"/>
          <p:nvPr/>
        </p:nvSpPr>
        <p:spPr>
          <a:xfrm>
            <a:off x="7452320" y="5341372"/>
            <a:ext cx="1176925" cy="215444"/>
          </a:xfrm>
          <a:prstGeom prst="rect">
            <a:avLst/>
          </a:prstGeom>
          <a:noFill/>
        </p:spPr>
        <p:txBody>
          <a:bodyPr wrap="none" rtlCol="0">
            <a:spAutoFit/>
          </a:bodyPr>
          <a:lstStyle/>
          <a:p>
            <a:r>
              <a:rPr lang="sv-SE" sz="800" dirty="0">
                <a:solidFill>
                  <a:schemeClr val="bg1">
                    <a:lumMod val="50000"/>
                  </a:schemeClr>
                </a:solidFill>
              </a:rPr>
              <a:t>Illustration: </a:t>
            </a:r>
            <a:r>
              <a:rPr lang="sv-SE" sz="800" dirty="0" err="1">
                <a:solidFill>
                  <a:schemeClr val="bg1">
                    <a:lumMod val="50000"/>
                  </a:schemeClr>
                </a:solidFill>
              </a:rPr>
              <a:t>Geektown</a:t>
            </a:r>
            <a:endParaRPr lang="sv-SE" sz="800" dirty="0">
              <a:solidFill>
                <a:schemeClr val="bg1">
                  <a:lumMod val="50000"/>
                </a:schemeClr>
              </a:solidFill>
            </a:endParaRPr>
          </a:p>
        </p:txBody>
      </p:sp>
    </p:spTree>
    <p:extLst>
      <p:ext uri="{BB962C8B-B14F-4D97-AF65-F5344CB8AC3E}">
        <p14:creationId xmlns:p14="http://schemas.microsoft.com/office/powerpoint/2010/main" val="1631163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Minoritetspolitiskt mål</a:t>
            </a:r>
          </a:p>
        </p:txBody>
      </p:sp>
      <p:sp>
        <p:nvSpPr>
          <p:cNvPr id="3" name="Platshållare för innehåll 2"/>
          <p:cNvSpPr>
            <a:spLocks noGrp="1"/>
          </p:cNvSpPr>
          <p:nvPr>
            <p:ph idx="1"/>
          </p:nvPr>
        </p:nvSpPr>
        <p:spPr>
          <a:xfrm>
            <a:off x="539750" y="1473501"/>
            <a:ext cx="4284278" cy="3292211"/>
          </a:xfrm>
        </p:spPr>
        <p:txBody>
          <a:bodyPr>
            <a:normAutofit/>
          </a:bodyPr>
          <a:lstStyle/>
          <a:p>
            <a:r>
              <a:rPr lang="sv-SE" dirty="0"/>
              <a:t>Ge skydd för de nationella minoriteterna</a:t>
            </a:r>
          </a:p>
          <a:p>
            <a:r>
              <a:rPr lang="sv-SE" dirty="0"/>
              <a:t>Stärka möjligheten till inflytande</a:t>
            </a:r>
          </a:p>
          <a:p>
            <a:r>
              <a:rPr lang="sv-SE" dirty="0"/>
              <a:t>Stödja de historiska minoritetsspråken så att de hålls levande</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10</a:t>
            </a:fld>
            <a:endParaRPr lang="sv-SE" dirty="0">
              <a:solidFill>
                <a:prstClr val="black">
                  <a:tint val="75000"/>
                </a:prstClr>
              </a:solidFill>
            </a:endParaRPr>
          </a:p>
        </p:txBody>
      </p:sp>
      <p:pic>
        <p:nvPicPr>
          <p:cNvPr id="6" name="Platshållare för bild 6">
            <a:extLst>
              <a:ext uri="{FF2B5EF4-FFF2-40B4-BE49-F238E27FC236}">
                <a16:creationId xmlns:a16="http://schemas.microsoft.com/office/drawing/2014/main" id="{A3265D4C-1E6A-4BFF-9519-8ED7C6F092FA}"/>
              </a:ext>
            </a:extLst>
          </p:cNvPr>
          <p:cNvPicPr>
            <a:picLocks noChangeAspect="1"/>
          </p:cNvPicPr>
          <p:nvPr/>
        </p:nvPicPr>
        <p:blipFill>
          <a:blip r:embed="rId3" cstate="print">
            <a:extLst>
              <a:ext uri="{28A0092B-C50C-407E-A947-70E740481C1C}">
                <a14:useLocalDpi xmlns:a14="http://schemas.microsoft.com/office/drawing/2010/main" val="0"/>
              </a:ext>
            </a:extLst>
          </a:blip>
          <a:srcRect l="13239" t="316" r="20851" b="-316"/>
          <a:stretch/>
        </p:blipFill>
        <p:spPr>
          <a:xfrm>
            <a:off x="5287438" y="1452397"/>
            <a:ext cx="3203209" cy="3240000"/>
          </a:xfrm>
          <a:prstGeom prst="ellipse">
            <a:avLst/>
          </a:prstGeom>
          <a:ln w="76200">
            <a:solidFill>
              <a:schemeClr val="bg1"/>
            </a:solidFill>
          </a:ln>
          <a:effectLst>
            <a:outerShdw sx="101000" sy="101000" algn="ctr" rotWithShape="0">
              <a:schemeClr val="tx2"/>
            </a:outerShdw>
          </a:effectLst>
        </p:spPr>
      </p:pic>
      <p:sp>
        <p:nvSpPr>
          <p:cNvPr id="8" name="textruta 7">
            <a:extLst>
              <a:ext uri="{FF2B5EF4-FFF2-40B4-BE49-F238E27FC236}">
                <a16:creationId xmlns:a16="http://schemas.microsoft.com/office/drawing/2014/main" id="{8CF62F26-307C-C52B-70DC-0BE3F7547E32}"/>
              </a:ext>
            </a:extLst>
          </p:cNvPr>
          <p:cNvSpPr txBox="1"/>
          <p:nvPr/>
        </p:nvSpPr>
        <p:spPr>
          <a:xfrm>
            <a:off x="7596336" y="5341372"/>
            <a:ext cx="1327608" cy="215444"/>
          </a:xfrm>
          <a:prstGeom prst="rect">
            <a:avLst/>
          </a:prstGeom>
          <a:noFill/>
        </p:spPr>
        <p:txBody>
          <a:bodyPr wrap="none" rtlCol="0">
            <a:spAutoFit/>
          </a:bodyPr>
          <a:lstStyle/>
          <a:p>
            <a:r>
              <a:rPr lang="sv-SE" sz="800" dirty="0">
                <a:solidFill>
                  <a:schemeClr val="bg1">
                    <a:lumMod val="50000"/>
                  </a:schemeClr>
                </a:solidFill>
              </a:rPr>
              <a:t>Foto: Susanne Kronholm</a:t>
            </a:r>
          </a:p>
        </p:txBody>
      </p:sp>
    </p:spTree>
    <p:extLst>
      <p:ext uri="{BB962C8B-B14F-4D97-AF65-F5344CB8AC3E}">
        <p14:creationId xmlns:p14="http://schemas.microsoft.com/office/powerpoint/2010/main" val="2001882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p:cNvSpPr/>
          <p:nvPr/>
        </p:nvSpPr>
        <p:spPr>
          <a:xfrm>
            <a:off x="0" y="1669368"/>
            <a:ext cx="7884368" cy="3027340"/>
          </a:xfrm>
          <a:prstGeom prst="rect">
            <a:avLst/>
          </a:prstGeom>
          <a:solidFill>
            <a:schemeClr val="bg1"/>
          </a:solidFill>
        </p:spPr>
        <p:txBody>
          <a:bodyPr wrap="square" lIns="540000" tIns="108000" rIns="144000" bIns="108000">
            <a:spAutoFit/>
          </a:bodyPr>
          <a:lstStyle/>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solidFill>
                  <a:prstClr val="black">
                    <a:lumMod val="75000"/>
                    <a:lumOff val="25000"/>
                  </a:prstClr>
                </a:solidFill>
              </a:rPr>
              <a:t>Geografiskt begränsade förvaltningsområden och endast tre minoritetsspråk berörda.</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solidFill>
                  <a:prstClr val="black">
                    <a:lumMod val="75000"/>
                    <a:lumOff val="25000"/>
                  </a:prstClr>
                </a:solidFill>
              </a:rPr>
              <a:t>Bristande implementering, särskilt lokalt.</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solidFill>
                  <a:prstClr val="black">
                    <a:lumMod val="75000"/>
                    <a:lumOff val="25000"/>
                  </a:prstClr>
                </a:solidFill>
              </a:rPr>
              <a:t>Minoriteternas behov beaktas inte tillräckligt och inflytandet är bristfälligt.  </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solidFill>
                  <a:prstClr val="black">
                    <a:lumMod val="75000"/>
                    <a:lumOff val="25000"/>
                  </a:prstClr>
                </a:solidFill>
              </a:rPr>
              <a:t>Saknas ett tydligt ansvar för uppföljning och samordning.</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solidFill>
                  <a:prstClr val="black">
                    <a:lumMod val="75000"/>
                    <a:lumOff val="25000"/>
                  </a:prstClr>
                </a:solidFill>
              </a:rPr>
              <a:t>Minoritetsspråken måste få betydligt mer stöd för att inte försvinna.</a:t>
            </a:r>
          </a:p>
        </p:txBody>
      </p:sp>
      <p:sp>
        <p:nvSpPr>
          <p:cNvPr id="2" name="Rubrik 1"/>
          <p:cNvSpPr>
            <a:spLocks noGrp="1"/>
          </p:cNvSpPr>
          <p:nvPr>
            <p:ph type="title"/>
          </p:nvPr>
        </p:nvSpPr>
        <p:spPr>
          <a:xfrm>
            <a:off x="539749" y="517524"/>
            <a:ext cx="8064501" cy="984885"/>
          </a:xfrm>
        </p:spPr>
        <p:txBody>
          <a:bodyPr/>
          <a:lstStyle/>
          <a:p>
            <a:r>
              <a:rPr lang="sv-SE"/>
              <a:t>Kritik av svensk minoritetspolitik </a:t>
            </a:r>
            <a:br>
              <a:rPr lang="sv-SE"/>
            </a:br>
            <a:r>
              <a:rPr lang="sv-SE"/>
              <a:t>2000–2009</a:t>
            </a:r>
            <a:endParaRPr lang="sv-SE"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11</a:t>
            </a:fld>
            <a:endParaRPr lang="sv-SE" dirty="0">
              <a:solidFill>
                <a:prstClr val="black">
                  <a:tint val="75000"/>
                </a:prstClr>
              </a:solidFill>
            </a:endParaRPr>
          </a:p>
        </p:txBody>
      </p:sp>
      <p:pic>
        <p:nvPicPr>
          <p:cNvPr id="3" name="Bildobjekt 2">
            <a:extLst>
              <a:ext uri="{FF2B5EF4-FFF2-40B4-BE49-F238E27FC236}">
                <a16:creationId xmlns:a16="http://schemas.microsoft.com/office/drawing/2014/main" id="{2300284A-68DF-102F-68E9-9468906CED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2837" y="607832"/>
            <a:ext cx="1116124" cy="995341"/>
          </a:xfrm>
          <a:prstGeom prst="ellipse">
            <a:avLst/>
          </a:prstGeom>
          <a:ln>
            <a:noFill/>
          </a:ln>
          <a:effectLst>
            <a:softEdge rad="112500"/>
          </a:effectLst>
        </p:spPr>
      </p:pic>
    </p:spTree>
    <p:extLst>
      <p:ext uri="{BB962C8B-B14F-4D97-AF65-F5344CB8AC3E}">
        <p14:creationId xmlns:p14="http://schemas.microsoft.com/office/powerpoint/2010/main" val="2444480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B029AC2B-BA71-CE4A-3EDC-5D2CDBD83C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214604">
            <a:off x="5057055" y="1397923"/>
            <a:ext cx="2864470" cy="4097281"/>
          </a:xfrm>
          <a:prstGeom prst="rect">
            <a:avLst/>
          </a:prstGeom>
        </p:spPr>
      </p:pic>
      <p:sp>
        <p:nvSpPr>
          <p:cNvPr id="3" name="Rubrik 2"/>
          <p:cNvSpPr>
            <a:spLocks noGrp="1"/>
          </p:cNvSpPr>
          <p:nvPr>
            <p:ph type="title"/>
          </p:nvPr>
        </p:nvSpPr>
        <p:spPr/>
        <p:txBody>
          <a:bodyPr/>
          <a:lstStyle/>
          <a:p>
            <a:r>
              <a:rPr lang="sv-SE" altLang="sv-SE" dirty="0"/>
              <a:t>Proposition 2008/09:158</a:t>
            </a:r>
            <a:br>
              <a:rPr lang="sv-SE" altLang="sv-SE" dirty="0"/>
            </a:br>
            <a:r>
              <a:rPr lang="sv-SE" altLang="sv-SE" dirty="0"/>
              <a:t>Från erkännande till egenmakt</a:t>
            </a:r>
            <a:endParaRPr lang="sv-SE" dirty="0"/>
          </a:p>
        </p:txBody>
      </p:sp>
      <p:sp>
        <p:nvSpPr>
          <p:cNvPr id="4" name="Platshållare för innehåll 3"/>
          <p:cNvSpPr>
            <a:spLocks noGrp="1"/>
          </p:cNvSpPr>
          <p:nvPr>
            <p:ph idx="1"/>
          </p:nvPr>
        </p:nvSpPr>
        <p:spPr>
          <a:xfrm>
            <a:off x="539750" y="1761992"/>
            <a:ext cx="4211638" cy="3435768"/>
          </a:xfrm>
        </p:spPr>
        <p:txBody>
          <a:bodyPr>
            <a:normAutofit/>
          </a:bodyPr>
          <a:lstStyle/>
          <a:p>
            <a:r>
              <a:rPr lang="sv-SE" altLang="sv-SE" dirty="0">
                <a:solidFill>
                  <a:schemeClr val="tx2"/>
                </a:solidFill>
              </a:rPr>
              <a:t>Minoritetspolitisk strategi</a:t>
            </a:r>
          </a:p>
          <a:p>
            <a:r>
              <a:rPr lang="sv-SE" altLang="sv-SE" dirty="0">
                <a:solidFill>
                  <a:schemeClr val="tx2"/>
                </a:solidFill>
              </a:rPr>
              <a:t>Minoritetspolitiska delområden</a:t>
            </a:r>
            <a:br>
              <a:rPr lang="sv-SE" altLang="sv-SE" dirty="0">
                <a:solidFill>
                  <a:schemeClr val="tx2"/>
                </a:solidFill>
              </a:rPr>
            </a:br>
            <a:r>
              <a:rPr lang="sv-SE" altLang="sv-SE" sz="1400" dirty="0">
                <a:solidFill>
                  <a:schemeClr val="tx2"/>
                </a:solidFill>
              </a:rPr>
              <a:t>- Diskriminering och utsatthet</a:t>
            </a:r>
            <a:br>
              <a:rPr lang="sv-SE" altLang="sv-SE" sz="1400" dirty="0">
                <a:solidFill>
                  <a:schemeClr val="tx2"/>
                </a:solidFill>
              </a:rPr>
            </a:br>
            <a:r>
              <a:rPr lang="sv-SE" altLang="sv-SE" sz="1400" dirty="0">
                <a:solidFill>
                  <a:schemeClr val="tx2"/>
                </a:solidFill>
              </a:rPr>
              <a:t>- Inflytande och delaktighet</a:t>
            </a:r>
            <a:br>
              <a:rPr lang="sv-SE" altLang="sv-SE" sz="1400" dirty="0">
                <a:solidFill>
                  <a:schemeClr val="tx2"/>
                </a:solidFill>
              </a:rPr>
            </a:br>
            <a:r>
              <a:rPr lang="sv-SE" altLang="sv-SE" sz="1400" dirty="0">
                <a:solidFill>
                  <a:schemeClr val="tx2"/>
                </a:solidFill>
              </a:rPr>
              <a:t>- Språk och kulturell identitet</a:t>
            </a:r>
          </a:p>
          <a:p>
            <a:pPr>
              <a:buFont typeface="Arial" charset="0"/>
              <a:buChar char="•"/>
            </a:pPr>
            <a:r>
              <a:rPr lang="sv-SE" altLang="sv-SE" dirty="0">
                <a:solidFill>
                  <a:srgbClr val="5A7684"/>
                </a:solidFill>
              </a:rPr>
              <a:t>Lagen (2009:724) om nationella minoriteter och minoritetsspråk</a:t>
            </a:r>
            <a:endParaRPr lang="sv-SE" altLang="sv-SE" sz="1200" dirty="0"/>
          </a:p>
          <a:p>
            <a:pPr marL="0" indent="0">
              <a:buNone/>
            </a:pPr>
            <a:endParaRPr lang="sv-SE" dirty="0"/>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12</a:t>
            </a:fld>
            <a:endParaRPr lang="sv-SE" dirty="0">
              <a:solidFill>
                <a:prstClr val="black">
                  <a:tint val="75000"/>
                </a:prstClr>
              </a:solidFill>
            </a:endParaRPr>
          </a:p>
        </p:txBody>
      </p:sp>
    </p:spTree>
    <p:extLst>
      <p:ext uri="{BB962C8B-B14F-4D97-AF65-F5344CB8AC3E}">
        <p14:creationId xmlns:p14="http://schemas.microsoft.com/office/powerpoint/2010/main" val="425226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8064501" cy="1477328"/>
          </a:xfrm>
        </p:spPr>
        <p:txBody>
          <a:bodyPr/>
          <a:lstStyle/>
          <a:p>
            <a:r>
              <a:rPr lang="sv-SE" dirty="0"/>
              <a:t>Lagen om nationella minoriteter och minoritetsspråk 1 januari 2010</a:t>
            </a:r>
            <a:br>
              <a:rPr lang="sv-SE" dirty="0"/>
            </a:br>
            <a:endParaRPr lang="sv-SE" dirty="0"/>
          </a:p>
        </p:txBody>
      </p:sp>
      <p:sp>
        <p:nvSpPr>
          <p:cNvPr id="3" name="Platshållare för innehåll 2"/>
          <p:cNvSpPr>
            <a:spLocks noGrp="1"/>
          </p:cNvSpPr>
          <p:nvPr>
            <p:ph idx="1"/>
          </p:nvPr>
        </p:nvSpPr>
        <p:spPr>
          <a:xfrm>
            <a:off x="539749" y="1741376"/>
            <a:ext cx="7704659" cy="3292211"/>
          </a:xfrm>
        </p:spPr>
        <p:txBody>
          <a:bodyPr>
            <a:noAutofit/>
          </a:bodyPr>
          <a:lstStyle/>
          <a:p>
            <a:r>
              <a:rPr lang="sv-SE" dirty="0"/>
              <a:t>Allmänna bestämmelser som gäller i hela landet för samtliga fem nationella minoriteter och minoritetsspråk</a:t>
            </a:r>
          </a:p>
          <a:p>
            <a:r>
              <a:rPr lang="sv-SE" dirty="0"/>
              <a:t>Förstärkt skydd för samiska, finska och meänkieli inom förvaltningsområden</a:t>
            </a:r>
          </a:p>
          <a:p>
            <a:r>
              <a:rPr lang="sv-SE" dirty="0"/>
              <a:t>Geografiskt obundna språk romani </a:t>
            </a:r>
            <a:r>
              <a:rPr lang="sv-SE" dirty="0" err="1"/>
              <a:t>chib</a:t>
            </a:r>
            <a:r>
              <a:rPr lang="sv-SE" dirty="0"/>
              <a:t> och jiddisch har lägre skyddsnivå</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13</a:t>
            </a:fld>
            <a:endParaRPr lang="sv-SE">
              <a:solidFill>
                <a:prstClr val="black">
                  <a:tint val="75000"/>
                </a:prstClr>
              </a:solidFill>
            </a:endParaRPr>
          </a:p>
        </p:txBody>
      </p:sp>
    </p:spTree>
    <p:extLst>
      <p:ext uri="{BB962C8B-B14F-4D97-AF65-F5344CB8AC3E}">
        <p14:creationId xmlns:p14="http://schemas.microsoft.com/office/powerpoint/2010/main" val="1450874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p:cNvSpPr/>
          <p:nvPr/>
        </p:nvSpPr>
        <p:spPr>
          <a:xfrm>
            <a:off x="2720" y="1669368"/>
            <a:ext cx="7917652" cy="3420846"/>
          </a:xfrm>
          <a:prstGeom prst="rect">
            <a:avLst/>
          </a:prstGeom>
          <a:noFill/>
        </p:spPr>
        <p:txBody>
          <a:bodyPr wrap="square" lIns="540000" tIns="108000" rIns="144000" bIns="108000">
            <a:spAutoFit/>
          </a:bodyPr>
          <a:lstStyle/>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t>Vidta åtgärder för att stärka utbildningen i och på samtliga nationella minoritetsspråk. </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t>Förbättra implementeringen av minoritetslagen på lokal nivå.</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t>Förtydliga lagstiftningen där det behövs och inför effektiva åtgärder för att säkerställa att lagen följs.</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t>Öka kunskapen om minoritetspolitiken och minoritetslagstiftningen.</a:t>
            </a:r>
          </a:p>
          <a:p>
            <a:pPr marL="285750" indent="-285750">
              <a:lnSpc>
                <a:spcPct val="120000"/>
              </a:lnSpc>
              <a:spcBef>
                <a:spcPts val="600"/>
              </a:spcBef>
              <a:spcAft>
                <a:spcPts val="400"/>
              </a:spcAft>
              <a:buClr>
                <a:srgbClr val="5A7684"/>
              </a:buClr>
              <a:buSzPct val="150000"/>
              <a:buFont typeface="Arial" panose="020B0604020202020204" pitchFamily="34" charset="0"/>
              <a:buChar char="•"/>
            </a:pPr>
            <a:r>
              <a:rPr lang="sv-SE" dirty="0"/>
              <a:t>Utveckla samråden med de nationella minoriteterna.</a:t>
            </a:r>
          </a:p>
          <a:p>
            <a:pPr marL="268288" indent="-268288">
              <a:lnSpc>
                <a:spcPct val="120000"/>
              </a:lnSpc>
              <a:spcBef>
                <a:spcPts val="600"/>
              </a:spcBef>
              <a:spcAft>
                <a:spcPts val="400"/>
              </a:spcAft>
              <a:buClr>
                <a:srgbClr val="5A7684"/>
              </a:buClr>
              <a:buSzPct val="150000"/>
              <a:buFont typeface="Arial" panose="020B0604020202020204" pitchFamily="34" charset="0"/>
              <a:buChar char="○"/>
            </a:pPr>
            <a:endParaRPr lang="sv-SE" sz="1400" dirty="0">
              <a:solidFill>
                <a:prstClr val="black">
                  <a:lumMod val="75000"/>
                  <a:lumOff val="25000"/>
                </a:prstClr>
              </a:solidFill>
            </a:endParaRPr>
          </a:p>
        </p:txBody>
      </p:sp>
      <p:sp>
        <p:nvSpPr>
          <p:cNvPr id="2" name="Rubrik 1"/>
          <p:cNvSpPr>
            <a:spLocks noGrp="1"/>
          </p:cNvSpPr>
          <p:nvPr>
            <p:ph type="title"/>
          </p:nvPr>
        </p:nvSpPr>
        <p:spPr>
          <a:xfrm>
            <a:off x="539749" y="517524"/>
            <a:ext cx="8064501" cy="984885"/>
          </a:xfrm>
        </p:spPr>
        <p:txBody>
          <a:bodyPr/>
          <a:lstStyle/>
          <a:p>
            <a:r>
              <a:rPr lang="sv-SE" dirty="0"/>
              <a:t>Fortsatt kritik av svensk </a:t>
            </a:r>
            <a:br>
              <a:rPr lang="sv-SE" dirty="0"/>
            </a:br>
            <a:r>
              <a:rPr lang="sv-SE" dirty="0"/>
              <a:t>minoritetspolitik 2010–2018</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14</a:t>
            </a:fld>
            <a:endParaRPr lang="sv-SE" dirty="0">
              <a:solidFill>
                <a:prstClr val="black">
                  <a:tint val="75000"/>
                </a:prstClr>
              </a:solidFill>
            </a:endParaRPr>
          </a:p>
        </p:txBody>
      </p:sp>
      <p:pic>
        <p:nvPicPr>
          <p:cNvPr id="5" name="Bildobjekt 4">
            <a:extLst>
              <a:ext uri="{FF2B5EF4-FFF2-40B4-BE49-F238E27FC236}">
                <a16:creationId xmlns:a16="http://schemas.microsoft.com/office/drawing/2014/main" id="{CE36E333-F7D2-7AB5-5044-4A0F253FE3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645093"/>
            <a:ext cx="1116124" cy="995341"/>
          </a:xfrm>
          <a:prstGeom prst="ellipse">
            <a:avLst/>
          </a:prstGeom>
          <a:ln>
            <a:noFill/>
          </a:ln>
          <a:effectLst>
            <a:softEdge rad="112500"/>
          </a:effectLst>
        </p:spPr>
      </p:pic>
    </p:spTree>
    <p:extLst>
      <p:ext uri="{BB962C8B-B14F-4D97-AF65-F5344CB8AC3E}">
        <p14:creationId xmlns:p14="http://schemas.microsoft.com/office/powerpoint/2010/main" val="296514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539749" y="517524"/>
            <a:ext cx="8064501" cy="984885"/>
          </a:xfrm>
        </p:spPr>
        <p:txBody>
          <a:bodyPr/>
          <a:lstStyle/>
          <a:p>
            <a:r>
              <a:rPr lang="sv-SE" altLang="sv-SE" dirty="0"/>
              <a:t>Proposition 2017/18:199 och </a:t>
            </a:r>
            <a:br>
              <a:rPr lang="sv-SE" altLang="sv-SE" dirty="0"/>
            </a:br>
            <a:r>
              <a:rPr lang="sv-SE" altLang="sv-SE" dirty="0"/>
              <a:t>skrivelse 2017/18:282</a:t>
            </a:r>
            <a:endParaRPr lang="sv-SE" dirty="0"/>
          </a:p>
        </p:txBody>
      </p:sp>
      <p:sp>
        <p:nvSpPr>
          <p:cNvPr id="4" name="Platshållare för innehåll 3"/>
          <p:cNvSpPr>
            <a:spLocks noGrp="1"/>
          </p:cNvSpPr>
          <p:nvPr>
            <p:ph idx="1"/>
          </p:nvPr>
        </p:nvSpPr>
        <p:spPr>
          <a:xfrm>
            <a:off x="539750" y="1761992"/>
            <a:ext cx="4428490" cy="3435768"/>
          </a:xfrm>
        </p:spPr>
        <p:txBody>
          <a:bodyPr>
            <a:normAutofit/>
          </a:bodyPr>
          <a:lstStyle/>
          <a:p>
            <a:r>
              <a:rPr lang="sv-SE" altLang="sv-SE" dirty="0"/>
              <a:t>Reviderad lag (2009:724) om nationella minoriteter och minoritetsspråk</a:t>
            </a:r>
          </a:p>
          <a:p>
            <a:r>
              <a:rPr lang="sv-SE" altLang="sv-SE" dirty="0"/>
              <a:t>Minoritetspolitisk strategi</a:t>
            </a:r>
          </a:p>
          <a:p>
            <a:r>
              <a:rPr lang="sv-SE" altLang="sv-SE" dirty="0"/>
              <a:t>Regeringens skrivelse 2017/18:282 </a:t>
            </a:r>
            <a:br>
              <a:rPr lang="sv-SE" altLang="sv-SE" dirty="0"/>
            </a:br>
            <a:r>
              <a:rPr lang="sv-SE" altLang="sv-SE" dirty="0"/>
              <a:t>Nystart för en stärkt minoritetspolitik</a:t>
            </a:r>
            <a:br>
              <a:rPr lang="sv-SE" altLang="sv-SE" sz="1600" dirty="0">
                <a:solidFill>
                  <a:srgbClr val="5A7684"/>
                </a:solidFill>
              </a:rPr>
            </a:br>
            <a:endParaRPr lang="sv-SE" dirty="0"/>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15</a:t>
            </a:fld>
            <a:endParaRPr lang="sv-SE" dirty="0">
              <a:solidFill>
                <a:prstClr val="black">
                  <a:tint val="75000"/>
                </a:prstClr>
              </a:solidFill>
            </a:endParaRPr>
          </a:p>
        </p:txBody>
      </p:sp>
      <p:pic>
        <p:nvPicPr>
          <p:cNvPr id="9" name="Bildobjekt 8">
            <a:extLst>
              <a:ext uri="{FF2B5EF4-FFF2-40B4-BE49-F238E27FC236}">
                <a16:creationId xmlns:a16="http://schemas.microsoft.com/office/drawing/2014/main" id="{351C4959-4B9E-4D0F-B68C-30794095B9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240" b="21020"/>
          <a:stretch/>
        </p:blipFill>
        <p:spPr>
          <a:xfrm rot="654860">
            <a:off x="5055079" y="1408320"/>
            <a:ext cx="3643010" cy="3998511"/>
          </a:xfrm>
          <a:prstGeom prst="rect">
            <a:avLst/>
          </a:prstGeom>
          <a:ln>
            <a:noFill/>
          </a:ln>
          <a:effectLst/>
        </p:spPr>
      </p:pic>
    </p:spTree>
    <p:extLst>
      <p:ext uri="{BB962C8B-B14F-4D97-AF65-F5344CB8AC3E}">
        <p14:creationId xmlns:p14="http://schemas.microsoft.com/office/powerpoint/2010/main" val="195554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517434BC-71B4-047A-391F-48DBDAC296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9301"/>
            <a:ext cx="9144000" cy="5565699"/>
          </a:xfrm>
          <a:prstGeom prst="rect">
            <a:avLst/>
          </a:prstGeom>
        </p:spPr>
      </p:pic>
      <p:sp>
        <p:nvSpPr>
          <p:cNvPr id="3" name="Rubrik 2"/>
          <p:cNvSpPr>
            <a:spLocks noGrp="1"/>
          </p:cNvSpPr>
          <p:nvPr>
            <p:ph type="title"/>
          </p:nvPr>
        </p:nvSpPr>
        <p:spPr>
          <a:xfrm>
            <a:off x="647959" y="265212"/>
            <a:ext cx="8064501" cy="692497"/>
          </a:xfrm>
          <a:effectLst>
            <a:outerShdw blurRad="50800" dist="38100" dir="2700000" algn="tl" rotWithShape="0">
              <a:prstClr val="black">
                <a:alpha val="40000"/>
              </a:prstClr>
            </a:outerShdw>
          </a:effectLst>
        </p:spPr>
        <p:txBody>
          <a:bodyPr/>
          <a:lstStyle/>
          <a:p>
            <a:r>
              <a:rPr lang="sv-SE" sz="2100" dirty="0">
                <a:solidFill>
                  <a:schemeClr val="tx1"/>
                </a:solidFill>
                <a:highlight>
                  <a:srgbClr val="C0C0C0"/>
                </a:highlight>
              </a:rPr>
              <a:t>Del 2 </a:t>
            </a:r>
            <a:r>
              <a:rPr lang="sv-SE" sz="2100" b="1" dirty="0">
                <a:solidFill>
                  <a:schemeClr val="tx1"/>
                </a:solidFill>
                <a:highlight>
                  <a:srgbClr val="C0C0C0"/>
                </a:highlight>
              </a:rPr>
              <a:t>Lagen om nationella minoriteter och minoritetsspråk</a:t>
            </a:r>
            <a:br>
              <a:rPr lang="sv-SE" sz="2400" b="1" dirty="0">
                <a:solidFill>
                  <a:schemeClr val="tx1"/>
                </a:solidFill>
                <a:highlight>
                  <a:srgbClr val="C0C0C0"/>
                </a:highlight>
              </a:rPr>
            </a:br>
            <a:r>
              <a:rPr lang="sv-SE" sz="2400" dirty="0">
                <a:solidFill>
                  <a:schemeClr val="tx1"/>
                </a:solidFill>
                <a:highlight>
                  <a:srgbClr val="C0C0C0"/>
                </a:highlight>
              </a:rPr>
              <a:t> </a:t>
            </a:r>
          </a:p>
        </p:txBody>
      </p:sp>
      <p:sp>
        <p:nvSpPr>
          <p:cNvPr id="2" name="textruta 1">
            <a:extLst>
              <a:ext uri="{FF2B5EF4-FFF2-40B4-BE49-F238E27FC236}">
                <a16:creationId xmlns:a16="http://schemas.microsoft.com/office/drawing/2014/main" id="{3142F24E-CAEB-9C84-5833-480158521EB5}"/>
              </a:ext>
            </a:extLst>
          </p:cNvPr>
          <p:cNvSpPr txBox="1"/>
          <p:nvPr/>
        </p:nvSpPr>
        <p:spPr>
          <a:xfrm>
            <a:off x="7452320" y="5341372"/>
            <a:ext cx="1406154" cy="215444"/>
          </a:xfrm>
          <a:prstGeom prst="rect">
            <a:avLst/>
          </a:prstGeom>
          <a:noFill/>
        </p:spPr>
        <p:txBody>
          <a:bodyPr wrap="none" rtlCol="0">
            <a:spAutoFit/>
          </a:bodyPr>
          <a:lstStyle/>
          <a:p>
            <a:r>
              <a:rPr lang="sv-SE" sz="800" dirty="0">
                <a:solidFill>
                  <a:schemeClr val="bg1">
                    <a:lumMod val="50000"/>
                  </a:schemeClr>
                </a:solidFill>
              </a:rPr>
              <a:t>Illustration: Rebecca Elfast</a:t>
            </a:r>
          </a:p>
        </p:txBody>
      </p:sp>
    </p:spTree>
    <p:extLst>
      <p:ext uri="{BB962C8B-B14F-4D97-AF65-F5344CB8AC3E}">
        <p14:creationId xmlns:p14="http://schemas.microsoft.com/office/powerpoint/2010/main" val="2897336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53696" y="547463"/>
            <a:ext cx="7236607" cy="492443"/>
          </a:xfrm>
        </p:spPr>
        <p:txBody>
          <a:bodyPr anchor="t">
            <a:noAutofit/>
          </a:bodyPr>
          <a:lstStyle/>
          <a:p>
            <a:pPr>
              <a:lnSpc>
                <a:spcPct val="90000"/>
              </a:lnSpc>
            </a:pPr>
            <a:r>
              <a:rPr lang="sv-SE" dirty="0"/>
              <a:t>Allmänna bestämmelser </a:t>
            </a:r>
            <a:br>
              <a:rPr lang="sv-SE" dirty="0"/>
            </a:br>
            <a:r>
              <a:rPr lang="sv-SE" sz="2400" dirty="0"/>
              <a:t>Gäller i hela landet och för samtliga minoriteter</a:t>
            </a:r>
            <a:br>
              <a:rPr lang="sv-SE" dirty="0"/>
            </a:br>
            <a:endParaRPr lang="sv-SE" dirty="0"/>
          </a:p>
        </p:txBody>
      </p:sp>
      <p:sp>
        <p:nvSpPr>
          <p:cNvPr id="4" name="Platshållare för bildnummer 3"/>
          <p:cNvSpPr>
            <a:spLocks noGrp="1"/>
          </p:cNvSpPr>
          <p:nvPr>
            <p:ph type="sldNum" sz="quarter" idx="12"/>
          </p:nvPr>
        </p:nvSpPr>
        <p:spPr>
          <a:xfrm>
            <a:off x="3649663" y="5296959"/>
            <a:ext cx="2133600" cy="304271"/>
          </a:xfrm>
        </p:spPr>
        <p:txBody>
          <a:bodyPr anchor="ctr">
            <a:normAutofit/>
          </a:bodyPr>
          <a:lstStyle/>
          <a:p>
            <a:pPr>
              <a:spcAft>
                <a:spcPts val="600"/>
              </a:spcAft>
            </a:pPr>
            <a:fld id="{555A968A-E0AF-44DF-8545-852B31FD1DE1}" type="slidenum">
              <a:rPr lang="sv-SE" smtClean="0">
                <a:solidFill>
                  <a:prstClr val="black">
                    <a:tint val="75000"/>
                  </a:prstClr>
                </a:solidFill>
              </a:rPr>
              <a:pPr>
                <a:spcAft>
                  <a:spcPts val="600"/>
                </a:spcAft>
              </a:pPr>
              <a:t>17</a:t>
            </a:fld>
            <a:endParaRPr lang="sv-SE">
              <a:solidFill>
                <a:prstClr val="black">
                  <a:tint val="75000"/>
                </a:prstClr>
              </a:solidFill>
            </a:endParaRPr>
          </a:p>
        </p:txBody>
      </p:sp>
      <p:pic>
        <p:nvPicPr>
          <p:cNvPr id="8" name="Bildobjekt 7">
            <a:extLst>
              <a:ext uri="{FF2B5EF4-FFF2-40B4-BE49-F238E27FC236}">
                <a16:creationId xmlns:a16="http://schemas.microsoft.com/office/drawing/2014/main" id="{85906800-0790-2318-1492-4666C988F393}"/>
              </a:ext>
            </a:extLst>
          </p:cNvPr>
          <p:cNvPicPr>
            <a:picLocks noChangeAspect="1"/>
          </p:cNvPicPr>
          <p:nvPr/>
        </p:nvPicPr>
        <p:blipFill>
          <a:blip r:embed="rId3" cstate="print">
            <a:extLst>
              <a:ext uri="{28A0092B-C50C-407E-A947-70E740481C1C}">
                <a14:useLocalDpi xmlns:a14="http://schemas.microsoft.com/office/drawing/2010/main" val="0"/>
              </a:ext>
            </a:extLst>
          </a:blip>
          <a:srcRect l="14653" r="14653"/>
          <a:stretch/>
        </p:blipFill>
        <p:spPr>
          <a:xfrm>
            <a:off x="6515984" y="2029500"/>
            <a:ext cx="1656002" cy="1656000"/>
          </a:xfrm>
          <a:prstGeom prst="ellipse">
            <a:avLst/>
          </a:prstGeom>
          <a:noFill/>
          <a:ln w="76200">
            <a:solidFill>
              <a:schemeClr val="bg1"/>
            </a:solidFill>
          </a:ln>
          <a:effectLst>
            <a:outerShdw sx="101000" sy="101000" algn="ctr" rotWithShape="0">
              <a:schemeClr val="tx2"/>
            </a:outerShdw>
          </a:effectLst>
        </p:spPr>
      </p:pic>
      <p:pic>
        <p:nvPicPr>
          <p:cNvPr id="11" name="Platshållare för bild 10">
            <a:extLst>
              <a:ext uri="{FF2B5EF4-FFF2-40B4-BE49-F238E27FC236}">
                <a16:creationId xmlns:a16="http://schemas.microsoft.com/office/drawing/2014/main" id="{7F42FF9C-5F95-B84A-70D3-E7A32BA1163F}"/>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14669" r="14669"/>
          <a:stretch>
            <a:fillRect/>
          </a:stretch>
        </p:blipFill>
        <p:spPr>
          <a:xfrm>
            <a:off x="1120786" y="2029500"/>
            <a:ext cx="1654827" cy="1656000"/>
          </a:xfrm>
        </p:spPr>
      </p:pic>
      <p:sp>
        <p:nvSpPr>
          <p:cNvPr id="15" name="Text Placeholder 6">
            <a:extLst>
              <a:ext uri="{FF2B5EF4-FFF2-40B4-BE49-F238E27FC236}">
                <a16:creationId xmlns:a16="http://schemas.microsoft.com/office/drawing/2014/main" id="{BF655D17-B2F8-DE67-6FF8-FEE04AE029A6}"/>
              </a:ext>
            </a:extLst>
          </p:cNvPr>
          <p:cNvSpPr>
            <a:spLocks noGrp="1"/>
          </p:cNvSpPr>
          <p:nvPr>
            <p:ph type="body" idx="1"/>
          </p:nvPr>
        </p:nvSpPr>
        <p:spPr>
          <a:xfrm>
            <a:off x="1056570" y="3942499"/>
            <a:ext cx="1702044" cy="266266"/>
          </a:xfrm>
          <a:effectLst/>
        </p:spPr>
        <p:txBody>
          <a:bodyPr>
            <a:noAutofit/>
          </a:bodyPr>
          <a:lstStyle/>
          <a:p>
            <a:r>
              <a:rPr lang="en-US" sz="1800" b="1" dirty="0">
                <a:solidFill>
                  <a:schemeClr val="tx2"/>
                </a:solidFill>
                <a:latin typeface="+mj-lt"/>
              </a:rPr>
              <a:t>INFORMATION</a:t>
            </a:r>
          </a:p>
        </p:txBody>
      </p:sp>
      <p:sp>
        <p:nvSpPr>
          <p:cNvPr id="17" name="Text Placeholder 7">
            <a:extLst>
              <a:ext uri="{FF2B5EF4-FFF2-40B4-BE49-F238E27FC236}">
                <a16:creationId xmlns:a16="http://schemas.microsoft.com/office/drawing/2014/main" id="{B2B01706-ED73-CB27-AD4B-CC43DD115AE5}"/>
              </a:ext>
            </a:extLst>
          </p:cNvPr>
          <p:cNvSpPr>
            <a:spLocks noGrp="1"/>
          </p:cNvSpPr>
          <p:nvPr>
            <p:ph type="body" idx="16"/>
          </p:nvPr>
        </p:nvSpPr>
        <p:spPr>
          <a:xfrm>
            <a:off x="3842809" y="3937620"/>
            <a:ext cx="1458380" cy="708072"/>
          </a:xfrm>
          <a:effectLst/>
        </p:spPr>
        <p:txBody>
          <a:bodyPr>
            <a:normAutofit/>
          </a:bodyPr>
          <a:lstStyle/>
          <a:p>
            <a:r>
              <a:rPr lang="en-US" sz="1800" b="1" dirty="0">
                <a:solidFill>
                  <a:schemeClr val="tx2"/>
                </a:solidFill>
                <a:latin typeface="+mj-lt"/>
              </a:rPr>
              <a:t>SPRÅK OCH KULTUR</a:t>
            </a:r>
          </a:p>
        </p:txBody>
      </p:sp>
      <p:sp>
        <p:nvSpPr>
          <p:cNvPr id="19" name="Text Placeholder 8">
            <a:extLst>
              <a:ext uri="{FF2B5EF4-FFF2-40B4-BE49-F238E27FC236}">
                <a16:creationId xmlns:a16="http://schemas.microsoft.com/office/drawing/2014/main" id="{3DC10007-1591-F45F-D8B2-2DE3CF8B5111}"/>
              </a:ext>
            </a:extLst>
          </p:cNvPr>
          <p:cNvSpPr>
            <a:spLocks noGrp="1"/>
          </p:cNvSpPr>
          <p:nvPr>
            <p:ph type="body" idx="17"/>
          </p:nvPr>
        </p:nvSpPr>
        <p:spPr>
          <a:xfrm>
            <a:off x="6614795" y="3942499"/>
            <a:ext cx="1458380" cy="349157"/>
          </a:xfrm>
          <a:effectLst/>
        </p:spPr>
        <p:txBody>
          <a:bodyPr>
            <a:normAutofit/>
          </a:bodyPr>
          <a:lstStyle/>
          <a:p>
            <a:r>
              <a:rPr lang="en-US" sz="1800" b="1" dirty="0">
                <a:solidFill>
                  <a:schemeClr val="tx2"/>
                </a:solidFill>
                <a:latin typeface="+mj-lt"/>
              </a:rPr>
              <a:t>INFLYTANDE</a:t>
            </a:r>
          </a:p>
        </p:txBody>
      </p:sp>
      <p:pic>
        <p:nvPicPr>
          <p:cNvPr id="20" name="Bildobjekt 19">
            <a:extLst>
              <a:ext uri="{FF2B5EF4-FFF2-40B4-BE49-F238E27FC236}">
                <a16:creationId xmlns:a16="http://schemas.microsoft.com/office/drawing/2014/main" id="{A578E7A5-7F3E-5231-6CC1-B8131CC7D56B}"/>
              </a:ext>
            </a:extLst>
          </p:cNvPr>
          <p:cNvPicPr>
            <a:picLocks noChangeAspect="1"/>
          </p:cNvPicPr>
          <p:nvPr/>
        </p:nvPicPr>
        <p:blipFill>
          <a:blip r:embed="rId5" cstate="print">
            <a:extLst>
              <a:ext uri="{28A0092B-C50C-407E-A947-70E740481C1C}">
                <a14:useLocalDpi xmlns:a14="http://schemas.microsoft.com/office/drawing/2010/main" val="0"/>
              </a:ext>
            </a:extLst>
          </a:blip>
          <a:srcRect l="26268" r="2981" b="-1"/>
          <a:stretch/>
        </p:blipFill>
        <p:spPr>
          <a:xfrm>
            <a:off x="3743998" y="2029500"/>
            <a:ext cx="1656002" cy="1656000"/>
          </a:xfrm>
          <a:prstGeom prst="ellipse">
            <a:avLst/>
          </a:prstGeom>
          <a:noFill/>
          <a:ln w="76200">
            <a:solidFill>
              <a:schemeClr val="bg1"/>
            </a:solidFill>
          </a:ln>
          <a:effectLst>
            <a:outerShdw sx="101000" sy="101000" algn="ctr" rotWithShape="0">
              <a:schemeClr val="tx2"/>
            </a:outerShdw>
          </a:effectLst>
        </p:spPr>
      </p:pic>
      <p:sp>
        <p:nvSpPr>
          <p:cNvPr id="3" name="textruta 2">
            <a:extLst>
              <a:ext uri="{FF2B5EF4-FFF2-40B4-BE49-F238E27FC236}">
                <a16:creationId xmlns:a16="http://schemas.microsoft.com/office/drawing/2014/main" id="{930D829C-69F6-A650-C80E-189413A54EA6}"/>
              </a:ext>
            </a:extLst>
          </p:cNvPr>
          <p:cNvSpPr txBox="1"/>
          <p:nvPr/>
        </p:nvSpPr>
        <p:spPr>
          <a:xfrm>
            <a:off x="7452320" y="5341372"/>
            <a:ext cx="1497526" cy="215444"/>
          </a:xfrm>
          <a:prstGeom prst="rect">
            <a:avLst/>
          </a:prstGeom>
          <a:noFill/>
        </p:spPr>
        <p:txBody>
          <a:bodyPr wrap="none" rtlCol="0">
            <a:spAutoFit/>
          </a:bodyPr>
          <a:lstStyle/>
          <a:p>
            <a:r>
              <a:rPr lang="sv-SE" sz="800" dirty="0">
                <a:solidFill>
                  <a:schemeClr val="bg1">
                    <a:lumMod val="50000"/>
                  </a:schemeClr>
                </a:solidFill>
              </a:rPr>
              <a:t>Illustrationer: Rebecca Elfast</a:t>
            </a:r>
          </a:p>
        </p:txBody>
      </p:sp>
    </p:spTree>
    <p:extLst>
      <p:ext uri="{BB962C8B-B14F-4D97-AF65-F5344CB8AC3E}">
        <p14:creationId xmlns:p14="http://schemas.microsoft.com/office/powerpoint/2010/main" val="105408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555A968A-E0AF-44DF-8545-852B31FD1DE1}" type="slidenum">
              <a:rPr lang="sv-SE" smtClean="0"/>
              <a:pPr/>
              <a:t>18</a:t>
            </a:fld>
            <a:endParaRPr lang="sv-SE"/>
          </a:p>
        </p:txBody>
      </p:sp>
      <p:sp>
        <p:nvSpPr>
          <p:cNvPr id="18" name="Rektangel 17"/>
          <p:cNvSpPr/>
          <p:nvPr/>
        </p:nvSpPr>
        <p:spPr>
          <a:xfrm>
            <a:off x="591838" y="1836260"/>
            <a:ext cx="7616566" cy="3145476"/>
          </a:xfrm>
          <a:prstGeom prst="rect">
            <a:avLst/>
          </a:prstGeom>
        </p:spPr>
        <p:txBody>
          <a:bodyPr wrap="square">
            <a:spAutoFit/>
          </a:bodyPr>
          <a:lstStyle/>
          <a:p>
            <a:pPr lvl="0">
              <a:lnSpc>
                <a:spcPct val="110000"/>
              </a:lnSpc>
              <a:spcBef>
                <a:spcPts val="600"/>
              </a:spcBef>
              <a:spcAft>
                <a:spcPts val="600"/>
              </a:spcAft>
            </a:pPr>
            <a:r>
              <a:rPr lang="sv-SE" b="1" dirty="0">
                <a:solidFill>
                  <a:schemeClr val="tx1">
                    <a:lumMod val="75000"/>
                    <a:lumOff val="25000"/>
                  </a:schemeClr>
                </a:solidFill>
              </a:rPr>
              <a:t>3 § </a:t>
            </a:r>
            <a:r>
              <a:rPr lang="sv-SE" dirty="0">
                <a:solidFill>
                  <a:schemeClr val="tx1">
                    <a:lumMod val="75000"/>
                    <a:lumOff val="25000"/>
                  </a:schemeClr>
                </a:solidFill>
              </a:rPr>
              <a:t>Kommuner och regioner ska informera de nationella minoriteterna om deras rättigheter och det allmännas ansvar enligt denna lag och de föreskrifter som denna lag hänvisar till. </a:t>
            </a:r>
          </a:p>
          <a:p>
            <a:pPr lvl="0">
              <a:lnSpc>
                <a:spcPct val="110000"/>
              </a:lnSpc>
              <a:spcBef>
                <a:spcPts val="600"/>
              </a:spcBef>
              <a:spcAft>
                <a:spcPts val="600"/>
              </a:spcAft>
            </a:pPr>
            <a:r>
              <a:rPr lang="sv-SE" dirty="0">
                <a:solidFill>
                  <a:schemeClr val="tx1">
                    <a:lumMod val="75000"/>
                    <a:lumOff val="25000"/>
                  </a:schemeClr>
                </a:solidFill>
              </a:rPr>
              <a:t>Detsamma gäller statliga förvaltningsmyndigheter vars verksamhet är av betydelse för de nationella minoriteterna eller minoritetsspråken.</a:t>
            </a:r>
          </a:p>
          <a:p>
            <a:pPr lvl="0">
              <a:lnSpc>
                <a:spcPct val="110000"/>
              </a:lnSpc>
              <a:spcBef>
                <a:spcPts val="600"/>
              </a:spcBef>
              <a:spcAft>
                <a:spcPts val="600"/>
              </a:spcAft>
            </a:pPr>
            <a:endParaRPr lang="sv-SE" dirty="0">
              <a:solidFill>
                <a:schemeClr val="tx1">
                  <a:lumMod val="75000"/>
                  <a:lumOff val="25000"/>
                </a:schemeClr>
              </a:solidFill>
            </a:endParaRPr>
          </a:p>
          <a:p>
            <a:pPr lvl="0">
              <a:lnSpc>
                <a:spcPct val="110000"/>
              </a:lnSpc>
              <a:spcBef>
                <a:spcPts val="600"/>
              </a:spcBef>
              <a:spcAft>
                <a:spcPts val="600"/>
              </a:spcAft>
            </a:pPr>
            <a:endParaRPr lang="sv-SE" dirty="0">
              <a:solidFill>
                <a:schemeClr val="tx1">
                  <a:lumMod val="75000"/>
                  <a:lumOff val="25000"/>
                </a:schemeClr>
              </a:solidFill>
            </a:endParaRPr>
          </a:p>
          <a:p>
            <a:pPr lvl="0">
              <a:lnSpc>
                <a:spcPct val="110000"/>
              </a:lnSpc>
              <a:spcBef>
                <a:spcPts val="600"/>
              </a:spcBef>
              <a:spcAft>
                <a:spcPts val="600"/>
              </a:spcAft>
            </a:pPr>
            <a:endParaRPr lang="sv-SE" dirty="0">
              <a:solidFill>
                <a:schemeClr val="tx1">
                  <a:lumMod val="75000"/>
                  <a:lumOff val="25000"/>
                </a:schemeClr>
              </a:solidFill>
            </a:endParaRPr>
          </a:p>
        </p:txBody>
      </p:sp>
      <p:sp>
        <p:nvSpPr>
          <p:cNvPr id="21" name="Rektangel 20"/>
          <p:cNvSpPr/>
          <p:nvPr/>
        </p:nvSpPr>
        <p:spPr>
          <a:xfrm>
            <a:off x="2349780" y="774961"/>
            <a:ext cx="4588454" cy="499689"/>
          </a:xfrm>
          <a:prstGeom prst="rect">
            <a:avLst/>
          </a:prstGeom>
        </p:spPr>
        <p:txBody>
          <a:bodyPr wrap="square" lIns="0" tIns="0" rIns="0" bIns="0">
            <a:spAutoFit/>
          </a:bodyPr>
          <a:lstStyle/>
          <a:p>
            <a:pPr lvl="0">
              <a:lnSpc>
                <a:spcPct val="110000"/>
              </a:lnSpc>
              <a:spcBef>
                <a:spcPts val="600"/>
              </a:spcBef>
              <a:spcAft>
                <a:spcPts val="600"/>
              </a:spcAft>
            </a:pPr>
            <a:r>
              <a:rPr lang="sv-SE" sz="3200" b="1" dirty="0">
                <a:solidFill>
                  <a:srgbClr val="5A7684"/>
                </a:solidFill>
                <a:latin typeface="+mj-lt"/>
              </a:rPr>
              <a:t>Rätt till information</a:t>
            </a:r>
          </a:p>
        </p:txBody>
      </p:sp>
      <p:pic>
        <p:nvPicPr>
          <p:cNvPr id="5" name="Bildobjekt 4">
            <a:extLst>
              <a:ext uri="{FF2B5EF4-FFF2-40B4-BE49-F238E27FC236}">
                <a16:creationId xmlns:a16="http://schemas.microsoft.com/office/drawing/2014/main" id="{0E58E5ED-0575-03A3-5477-B6FDA8DC53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38" y="452564"/>
            <a:ext cx="1527331" cy="1080000"/>
          </a:xfrm>
          <a:prstGeom prst="rect">
            <a:avLst/>
          </a:prstGeom>
        </p:spPr>
      </p:pic>
    </p:spTree>
    <p:extLst>
      <p:ext uri="{BB962C8B-B14F-4D97-AF65-F5344CB8AC3E}">
        <p14:creationId xmlns:p14="http://schemas.microsoft.com/office/powerpoint/2010/main" val="2981034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Frågor</a:t>
            </a:r>
          </a:p>
        </p:txBody>
      </p:sp>
      <p:sp>
        <p:nvSpPr>
          <p:cNvPr id="3" name="Platshållare för innehåll 2"/>
          <p:cNvSpPr>
            <a:spLocks noGrp="1"/>
          </p:cNvSpPr>
          <p:nvPr>
            <p:ph idx="1"/>
          </p:nvPr>
        </p:nvSpPr>
        <p:spPr>
          <a:xfrm>
            <a:off x="539750" y="1489349"/>
            <a:ext cx="5004358" cy="2664296"/>
          </a:xfrm>
        </p:spPr>
        <p:txBody>
          <a:bodyPr/>
          <a:lstStyle/>
          <a:p>
            <a:r>
              <a:rPr lang="sv-SE" altLang="sv-SE" dirty="0"/>
              <a:t>Hur arbetar ni i era respektive verksamheter vad gäller nationella minoriteters rätt till information?</a:t>
            </a:r>
          </a:p>
          <a:p>
            <a:r>
              <a:rPr lang="sv-SE" altLang="sv-SE" dirty="0"/>
              <a:t>Finns information översatt till minoritetsspråken?</a:t>
            </a:r>
          </a:p>
          <a:p>
            <a:r>
              <a:rPr lang="sv-SE" altLang="sv-SE" dirty="0"/>
              <a:t>Vad fungerar bra, mindre bra?</a:t>
            </a:r>
          </a:p>
          <a:p>
            <a:pPr>
              <a:buNone/>
            </a:pPr>
            <a:endParaRPr lang="sv-SE" altLang="sv-SE" i="1" dirty="0"/>
          </a:p>
          <a:p>
            <a:pPr>
              <a:buNone/>
            </a:pPr>
            <a:endParaRPr lang="sv-SE" altLang="sv-SE" i="1"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pPr/>
              <a:t>19</a:t>
            </a:fld>
            <a:endParaRPr lang="sv-SE" dirty="0"/>
          </a:p>
        </p:txBody>
      </p:sp>
      <p:pic>
        <p:nvPicPr>
          <p:cNvPr id="13" name="Bildobjekt 12">
            <a:extLst>
              <a:ext uri="{FF2B5EF4-FFF2-40B4-BE49-F238E27FC236}">
                <a16:creationId xmlns:a16="http://schemas.microsoft.com/office/drawing/2014/main" id="{22C9A0E8-0442-3945-1218-32589FFA80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3263" y="1021497"/>
            <a:ext cx="2545050" cy="36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22686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EED40F02-3A65-4C6F-E20E-EEA0D68BF8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sp>
        <p:nvSpPr>
          <p:cNvPr id="3" name="Rubrik 2"/>
          <p:cNvSpPr>
            <a:spLocks noGrp="1"/>
          </p:cNvSpPr>
          <p:nvPr>
            <p:ph type="title"/>
          </p:nvPr>
        </p:nvSpPr>
        <p:spPr>
          <a:xfrm>
            <a:off x="449993" y="265213"/>
            <a:ext cx="8064501" cy="815608"/>
          </a:xfrm>
          <a:effectLst>
            <a:outerShdw blurRad="50800" dist="38100" dir="2700000" algn="tl" rotWithShape="0">
              <a:prstClr val="black">
                <a:alpha val="40000"/>
              </a:prstClr>
            </a:outerShdw>
          </a:effectLst>
        </p:spPr>
        <p:txBody>
          <a:bodyPr/>
          <a:lstStyle/>
          <a:p>
            <a:pPr algn="ctr"/>
            <a:r>
              <a:rPr lang="sv-SE" sz="2100" dirty="0">
                <a:solidFill>
                  <a:schemeClr val="tx1"/>
                </a:solidFill>
                <a:highlight>
                  <a:srgbClr val="C0C0C0"/>
                </a:highlight>
              </a:rPr>
              <a:t>Del 1 </a:t>
            </a:r>
            <a:r>
              <a:rPr lang="sv-SE" sz="2100" b="1" dirty="0">
                <a:solidFill>
                  <a:schemeClr val="tx1"/>
                </a:solidFill>
                <a:highlight>
                  <a:srgbClr val="C0C0C0"/>
                </a:highlight>
              </a:rPr>
              <a:t>Bakgrund till minoritetspolitiken och minoritetslagen</a:t>
            </a:r>
            <a:br>
              <a:rPr lang="sv-SE" b="1" dirty="0">
                <a:solidFill>
                  <a:schemeClr val="tx1"/>
                </a:solidFill>
                <a:highlight>
                  <a:srgbClr val="C0C0C0"/>
                </a:highlight>
              </a:rPr>
            </a:br>
            <a:endParaRPr lang="sv-SE" dirty="0">
              <a:solidFill>
                <a:schemeClr val="tx1"/>
              </a:solidFill>
              <a:highlight>
                <a:srgbClr val="C0C0C0"/>
              </a:highlight>
            </a:endParaRP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2</a:t>
            </a:fld>
            <a:endParaRPr lang="sv-SE">
              <a:solidFill>
                <a:prstClr val="black">
                  <a:tint val="75000"/>
                </a:prstClr>
              </a:solidFill>
            </a:endParaRPr>
          </a:p>
        </p:txBody>
      </p:sp>
      <p:sp>
        <p:nvSpPr>
          <p:cNvPr id="2" name="textruta 1">
            <a:extLst>
              <a:ext uri="{FF2B5EF4-FFF2-40B4-BE49-F238E27FC236}">
                <a16:creationId xmlns:a16="http://schemas.microsoft.com/office/drawing/2014/main" id="{5E6D1C05-1BBD-AB89-EF0E-B030873F68CD}"/>
              </a:ext>
            </a:extLst>
          </p:cNvPr>
          <p:cNvSpPr txBox="1"/>
          <p:nvPr/>
        </p:nvSpPr>
        <p:spPr>
          <a:xfrm>
            <a:off x="7596336" y="5341372"/>
            <a:ext cx="1327608" cy="215444"/>
          </a:xfrm>
          <a:prstGeom prst="rect">
            <a:avLst/>
          </a:prstGeom>
          <a:noFill/>
        </p:spPr>
        <p:txBody>
          <a:bodyPr wrap="none" rtlCol="0">
            <a:spAutoFit/>
          </a:bodyPr>
          <a:lstStyle/>
          <a:p>
            <a:r>
              <a:rPr lang="sv-SE" sz="800" dirty="0">
                <a:solidFill>
                  <a:schemeClr val="bg1">
                    <a:lumMod val="50000"/>
                  </a:schemeClr>
                </a:solidFill>
              </a:rPr>
              <a:t>Foto: Susanne Kronholm</a:t>
            </a:r>
          </a:p>
        </p:txBody>
      </p:sp>
    </p:spTree>
    <p:extLst>
      <p:ext uri="{BB962C8B-B14F-4D97-AF65-F5344CB8AC3E}">
        <p14:creationId xmlns:p14="http://schemas.microsoft.com/office/powerpoint/2010/main" val="3585534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555A968A-E0AF-44DF-8545-852B31FD1DE1}" type="slidenum">
              <a:rPr lang="sv-SE" smtClean="0"/>
              <a:pPr/>
              <a:t>20</a:t>
            </a:fld>
            <a:endParaRPr lang="sv-SE"/>
          </a:p>
        </p:txBody>
      </p:sp>
      <p:sp>
        <p:nvSpPr>
          <p:cNvPr id="12" name="Rektangel 11"/>
          <p:cNvSpPr/>
          <p:nvPr/>
        </p:nvSpPr>
        <p:spPr>
          <a:xfrm>
            <a:off x="539552" y="1836667"/>
            <a:ext cx="7704856" cy="2533001"/>
          </a:xfrm>
          <a:prstGeom prst="rect">
            <a:avLst/>
          </a:prstGeom>
        </p:spPr>
        <p:txBody>
          <a:bodyPr wrap="square">
            <a:spAutoFit/>
          </a:bodyPr>
          <a:lstStyle/>
          <a:p>
            <a:pPr lvl="0">
              <a:lnSpc>
                <a:spcPct val="110000"/>
              </a:lnSpc>
              <a:spcBef>
                <a:spcPts val="600"/>
              </a:spcBef>
              <a:spcAft>
                <a:spcPts val="600"/>
              </a:spcAft>
            </a:pPr>
            <a:r>
              <a:rPr lang="sv-SE" b="1" dirty="0">
                <a:solidFill>
                  <a:schemeClr val="tx1">
                    <a:lumMod val="75000"/>
                    <a:lumOff val="25000"/>
                  </a:schemeClr>
                </a:solidFill>
              </a:rPr>
              <a:t>4 § </a:t>
            </a:r>
            <a:r>
              <a:rPr lang="sv-SE" dirty="0">
                <a:solidFill>
                  <a:schemeClr val="tx1">
                    <a:lumMod val="75000"/>
                    <a:lumOff val="25000"/>
                  </a:schemeClr>
                </a:solidFill>
              </a:rPr>
              <a:t>I språklagen (2009:600) anges att det allmänna har ett särskilt ansvar för att skydda och främja de nationella minoritetsspråken.</a:t>
            </a:r>
          </a:p>
          <a:p>
            <a:pPr lvl="0">
              <a:lnSpc>
                <a:spcPct val="110000"/>
              </a:lnSpc>
              <a:spcBef>
                <a:spcPts val="600"/>
              </a:spcBef>
              <a:spcAft>
                <a:spcPts val="600"/>
              </a:spcAft>
            </a:pPr>
            <a:r>
              <a:rPr lang="sv-SE" dirty="0">
                <a:solidFill>
                  <a:schemeClr val="tx1">
                    <a:lumMod val="75000"/>
                    <a:lumOff val="25000"/>
                  </a:schemeClr>
                </a:solidFill>
              </a:rPr>
              <a:t>Det allmänna ska även i övrigt främja de nationella minoriteternas möjlighet att behålla och utveckla sin kultur i Sverige. Barns utveckling av en kulturell identitet och användning av det egna minoritetsspråket ska främjas särskilt.</a:t>
            </a:r>
          </a:p>
          <a:p>
            <a:pPr lvl="0">
              <a:lnSpc>
                <a:spcPct val="110000"/>
              </a:lnSpc>
              <a:spcBef>
                <a:spcPts val="600"/>
              </a:spcBef>
              <a:spcAft>
                <a:spcPts val="600"/>
              </a:spcAft>
            </a:pPr>
            <a:endParaRPr lang="sv-SE" dirty="0">
              <a:solidFill>
                <a:schemeClr val="tx1">
                  <a:lumMod val="75000"/>
                  <a:lumOff val="25000"/>
                </a:schemeClr>
              </a:solidFill>
            </a:endParaRPr>
          </a:p>
        </p:txBody>
      </p:sp>
      <p:sp>
        <p:nvSpPr>
          <p:cNvPr id="21" name="Rektangel 20"/>
          <p:cNvSpPr/>
          <p:nvPr/>
        </p:nvSpPr>
        <p:spPr>
          <a:xfrm>
            <a:off x="2303748" y="792208"/>
            <a:ext cx="6177527" cy="499689"/>
          </a:xfrm>
          <a:prstGeom prst="rect">
            <a:avLst/>
          </a:prstGeom>
        </p:spPr>
        <p:txBody>
          <a:bodyPr wrap="square" lIns="0" tIns="0" rIns="0" bIns="0">
            <a:spAutoFit/>
          </a:bodyPr>
          <a:lstStyle/>
          <a:p>
            <a:pPr lvl="0">
              <a:lnSpc>
                <a:spcPct val="110000"/>
              </a:lnSpc>
              <a:spcBef>
                <a:spcPts val="600"/>
              </a:spcBef>
              <a:spcAft>
                <a:spcPts val="600"/>
              </a:spcAft>
            </a:pPr>
            <a:r>
              <a:rPr lang="sv-SE" sz="3200" b="1" dirty="0">
                <a:solidFill>
                  <a:srgbClr val="5A7684"/>
                </a:solidFill>
                <a:latin typeface="+mj-lt"/>
              </a:rPr>
              <a:t>Rätt till språk och kultur</a:t>
            </a:r>
          </a:p>
        </p:txBody>
      </p:sp>
      <p:pic>
        <p:nvPicPr>
          <p:cNvPr id="3" name="Bildobjekt 2">
            <a:extLst>
              <a:ext uri="{FF2B5EF4-FFF2-40B4-BE49-F238E27FC236}">
                <a16:creationId xmlns:a16="http://schemas.microsoft.com/office/drawing/2014/main" id="{150A6F3D-B423-39C6-6D42-5D5DC0D522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49" y="502053"/>
            <a:ext cx="1527331" cy="1080000"/>
          </a:xfrm>
          <a:prstGeom prst="rect">
            <a:avLst/>
          </a:prstGeom>
        </p:spPr>
      </p:pic>
    </p:spTree>
    <p:extLst>
      <p:ext uri="{BB962C8B-B14F-4D97-AF65-F5344CB8AC3E}">
        <p14:creationId xmlns:p14="http://schemas.microsoft.com/office/powerpoint/2010/main" val="2117337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Frågor</a:t>
            </a:r>
          </a:p>
        </p:txBody>
      </p:sp>
      <p:sp>
        <p:nvSpPr>
          <p:cNvPr id="3" name="Platshållare för innehåll 2"/>
          <p:cNvSpPr>
            <a:spLocks noGrp="1"/>
          </p:cNvSpPr>
          <p:nvPr>
            <p:ph idx="1"/>
          </p:nvPr>
        </p:nvSpPr>
        <p:spPr>
          <a:xfrm>
            <a:off x="539749" y="1489349"/>
            <a:ext cx="4926363" cy="2664296"/>
          </a:xfrm>
        </p:spPr>
        <p:txBody>
          <a:bodyPr>
            <a:normAutofit/>
          </a:bodyPr>
          <a:lstStyle/>
          <a:p>
            <a:r>
              <a:rPr lang="sv-SE" altLang="sv-SE" sz="1900" dirty="0"/>
              <a:t>Hur arbetar ni i era respektive verksamheter för att </a:t>
            </a:r>
            <a:r>
              <a:rPr lang="sv-SE" sz="1900" dirty="0"/>
              <a:t>skydda och främja de nationella minoritetsspråken och kulturerna</a:t>
            </a:r>
            <a:r>
              <a:rPr lang="sv-SE" altLang="sv-SE" sz="1900" dirty="0"/>
              <a:t>?</a:t>
            </a:r>
          </a:p>
          <a:p>
            <a:r>
              <a:rPr lang="sv-SE" sz="1900" dirty="0"/>
              <a:t>Hur arbetar ni för att särskilt främja barns utveckling av en kulturell identitet och användning av det egna minoritetsspråket?</a:t>
            </a:r>
            <a:endParaRPr lang="sv-SE" altLang="sv-SE" sz="1900" dirty="0"/>
          </a:p>
          <a:p>
            <a:r>
              <a:rPr lang="sv-SE" altLang="sv-SE" sz="1900" dirty="0"/>
              <a:t>Vad fungerar bra, mindre bra?</a:t>
            </a:r>
          </a:p>
          <a:p>
            <a:pPr>
              <a:buNone/>
            </a:pPr>
            <a:endParaRPr lang="sv-SE" altLang="sv-SE" i="1" dirty="0"/>
          </a:p>
          <a:p>
            <a:pPr>
              <a:buNone/>
            </a:pPr>
            <a:endParaRPr lang="sv-SE" altLang="sv-SE" i="1"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pPr/>
              <a:t>21</a:t>
            </a:fld>
            <a:endParaRPr lang="sv-SE" dirty="0"/>
          </a:p>
        </p:txBody>
      </p:sp>
      <p:pic>
        <p:nvPicPr>
          <p:cNvPr id="11" name="Bildobjekt 10">
            <a:extLst>
              <a:ext uri="{FF2B5EF4-FFF2-40B4-BE49-F238E27FC236}">
                <a16:creationId xmlns:a16="http://schemas.microsoft.com/office/drawing/2014/main" id="{36DFC43D-F21E-F7D6-AE27-491475A148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3263" y="1021497"/>
            <a:ext cx="2545050" cy="36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90921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555A968A-E0AF-44DF-8545-852B31FD1DE1}" type="slidenum">
              <a:rPr lang="sv-SE" smtClean="0"/>
              <a:pPr/>
              <a:t>22</a:t>
            </a:fld>
            <a:endParaRPr lang="sv-SE"/>
          </a:p>
        </p:txBody>
      </p:sp>
      <p:sp>
        <p:nvSpPr>
          <p:cNvPr id="15" name="Rektangel 14"/>
          <p:cNvSpPr/>
          <p:nvPr/>
        </p:nvSpPr>
        <p:spPr>
          <a:xfrm>
            <a:off x="584811" y="1830646"/>
            <a:ext cx="7659597" cy="2971070"/>
          </a:xfrm>
          <a:prstGeom prst="rect">
            <a:avLst/>
          </a:prstGeom>
        </p:spPr>
        <p:txBody>
          <a:bodyPr wrap="square">
            <a:spAutoFit/>
          </a:bodyPr>
          <a:lstStyle/>
          <a:p>
            <a:r>
              <a:rPr lang="sv-SE" b="1" dirty="0">
                <a:solidFill>
                  <a:schemeClr val="tx1">
                    <a:lumMod val="75000"/>
                    <a:lumOff val="25000"/>
                  </a:schemeClr>
                </a:solidFill>
              </a:rPr>
              <a:t>5 § </a:t>
            </a:r>
            <a:r>
              <a:rPr lang="sv-SE" dirty="0">
                <a:solidFill>
                  <a:schemeClr val="tx1">
                    <a:lumMod val="75000"/>
                    <a:lumOff val="25000"/>
                  </a:schemeClr>
                </a:solidFill>
              </a:rPr>
              <a:t>Förvaltningsmyndigheter ska ge de nationella minoriteterna möjlighet till inflytande i frågor som berör dem och så långt det är möjligt samråda med minoriteterna i sådana frågor.</a:t>
            </a:r>
          </a:p>
          <a:p>
            <a:br>
              <a:rPr lang="sv-SE" dirty="0">
                <a:solidFill>
                  <a:schemeClr val="tx1">
                    <a:lumMod val="75000"/>
                    <a:lumOff val="25000"/>
                  </a:schemeClr>
                </a:solidFill>
              </a:rPr>
            </a:br>
            <a:r>
              <a:rPr lang="sv-SE" dirty="0">
                <a:solidFill>
                  <a:schemeClr val="tx1">
                    <a:lumMod val="75000"/>
                    <a:lumOff val="25000"/>
                  </a:schemeClr>
                </a:solidFill>
              </a:rPr>
              <a:t>Samråd enligt första stycket ska ske genom att förvaltningsmyndigheten för en strukturerad dialog med de nationella minoriteterna i syfte att kunna beakta deras synpunkter och behov i myndighetens beslutsfattande.</a:t>
            </a:r>
          </a:p>
          <a:p>
            <a:endParaRPr lang="sv-SE" dirty="0">
              <a:solidFill>
                <a:schemeClr val="tx1">
                  <a:lumMod val="75000"/>
                  <a:lumOff val="25000"/>
                </a:schemeClr>
              </a:solidFill>
            </a:endParaRPr>
          </a:p>
          <a:p>
            <a:pPr lvl="0">
              <a:lnSpc>
                <a:spcPct val="110000"/>
              </a:lnSpc>
              <a:spcBef>
                <a:spcPts val="600"/>
              </a:spcBef>
              <a:spcAft>
                <a:spcPts val="600"/>
              </a:spcAft>
            </a:pPr>
            <a:r>
              <a:rPr lang="sv-SE" b="0" i="0" dirty="0">
                <a:solidFill>
                  <a:schemeClr val="tx1">
                    <a:lumMod val="75000"/>
                    <a:lumOff val="25000"/>
                  </a:schemeClr>
                </a:solidFill>
                <a:effectLst/>
                <a:latin typeface="Arial" panose="020B0604020202020204" pitchFamily="34" charset="0"/>
                <a:cs typeface="Arial" panose="020B0604020202020204" pitchFamily="34" charset="0"/>
              </a:rPr>
              <a:t>I lagen (2022:66) om konsultation i frågor som rör det samiska folket finns särskilda bestämmelser om konsultationer med det samiska folket. </a:t>
            </a:r>
            <a:endParaRPr lang="sv-SE"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1" name="Rektangel 20"/>
          <p:cNvSpPr/>
          <p:nvPr/>
        </p:nvSpPr>
        <p:spPr>
          <a:xfrm>
            <a:off x="2483768" y="822534"/>
            <a:ext cx="3564396" cy="499689"/>
          </a:xfrm>
          <a:prstGeom prst="rect">
            <a:avLst/>
          </a:prstGeom>
        </p:spPr>
        <p:txBody>
          <a:bodyPr wrap="square" lIns="0" tIns="0" rIns="0" bIns="0">
            <a:spAutoFit/>
          </a:bodyPr>
          <a:lstStyle/>
          <a:p>
            <a:pPr lvl="0">
              <a:lnSpc>
                <a:spcPct val="110000"/>
              </a:lnSpc>
              <a:spcBef>
                <a:spcPts val="600"/>
              </a:spcBef>
              <a:spcAft>
                <a:spcPts val="600"/>
              </a:spcAft>
            </a:pPr>
            <a:r>
              <a:rPr lang="sv-SE" sz="3200" b="1" dirty="0">
                <a:solidFill>
                  <a:srgbClr val="5A7684"/>
                </a:solidFill>
                <a:latin typeface="+mj-lt"/>
              </a:rPr>
              <a:t>Rätt till inflytande</a:t>
            </a:r>
          </a:p>
        </p:txBody>
      </p:sp>
      <p:pic>
        <p:nvPicPr>
          <p:cNvPr id="3" name="Bildobjekt 2">
            <a:extLst>
              <a:ext uri="{FF2B5EF4-FFF2-40B4-BE49-F238E27FC236}">
                <a16:creationId xmlns:a16="http://schemas.microsoft.com/office/drawing/2014/main" id="{697AFC79-4EF8-79A8-A153-73059A4113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547422"/>
            <a:ext cx="1527332" cy="1080000"/>
          </a:xfrm>
          <a:prstGeom prst="rect">
            <a:avLst/>
          </a:prstGeom>
        </p:spPr>
      </p:pic>
    </p:spTree>
    <p:extLst>
      <p:ext uri="{BB962C8B-B14F-4D97-AF65-F5344CB8AC3E}">
        <p14:creationId xmlns:p14="http://schemas.microsoft.com/office/powerpoint/2010/main" val="3199435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3D73CBE-38E4-4733-89F0-20A52F50D547}"/>
              </a:ext>
            </a:extLst>
          </p:cNvPr>
          <p:cNvSpPr>
            <a:spLocks noGrp="1"/>
          </p:cNvSpPr>
          <p:nvPr>
            <p:ph idx="1"/>
          </p:nvPr>
        </p:nvSpPr>
        <p:spPr>
          <a:xfrm>
            <a:off x="539552" y="1439808"/>
            <a:ext cx="7488833" cy="3001868"/>
          </a:xfrm>
        </p:spPr>
        <p:txBody>
          <a:bodyPr>
            <a:normAutofit/>
          </a:bodyPr>
          <a:lstStyle/>
          <a:p>
            <a:pPr marL="0" indent="0">
              <a:buNone/>
            </a:pPr>
            <a:r>
              <a:rPr lang="sv-SE" b="1" dirty="0"/>
              <a:t>5 a § </a:t>
            </a:r>
            <a:r>
              <a:rPr lang="sv-SE" dirty="0"/>
              <a:t>Förvaltningsmyndigheter ska särskilt främja barns och ungas möjligheter till inflytande och samråd i frågor som berör dem och anpassa formerna för detta till deras förutsättningar.</a:t>
            </a:r>
          </a:p>
          <a:p>
            <a:pPr marL="0" indent="0">
              <a:buNone/>
            </a:pPr>
            <a:endParaRPr lang="sv-SE" dirty="0"/>
          </a:p>
          <a:p>
            <a:endParaRPr lang="sv-SE" dirty="0"/>
          </a:p>
          <a:p>
            <a:endParaRPr lang="sv-SE" dirty="0"/>
          </a:p>
          <a:p>
            <a:pPr marL="0" indent="0">
              <a:buNone/>
            </a:pPr>
            <a:endParaRPr lang="sv-SE" dirty="0"/>
          </a:p>
        </p:txBody>
      </p:sp>
      <p:sp>
        <p:nvSpPr>
          <p:cNvPr id="4" name="Platshållare för bildnummer 3">
            <a:extLst>
              <a:ext uri="{FF2B5EF4-FFF2-40B4-BE49-F238E27FC236}">
                <a16:creationId xmlns:a16="http://schemas.microsoft.com/office/drawing/2014/main" id="{9D49C759-99A0-4B6E-91FD-9E61F357919B}"/>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23</a:t>
            </a:fld>
            <a:endParaRPr lang="sv-SE">
              <a:solidFill>
                <a:prstClr val="black">
                  <a:tint val="75000"/>
                </a:prstClr>
              </a:solidFill>
            </a:endParaRPr>
          </a:p>
        </p:txBody>
      </p:sp>
      <p:sp>
        <p:nvSpPr>
          <p:cNvPr id="26" name="Rektangel 25">
            <a:extLst>
              <a:ext uri="{FF2B5EF4-FFF2-40B4-BE49-F238E27FC236}">
                <a16:creationId xmlns:a16="http://schemas.microsoft.com/office/drawing/2014/main" id="{3BAEF4AD-0FAC-458E-B0EF-410384D3A896}"/>
              </a:ext>
            </a:extLst>
          </p:cNvPr>
          <p:cNvSpPr/>
          <p:nvPr/>
        </p:nvSpPr>
        <p:spPr>
          <a:xfrm>
            <a:off x="539552" y="530539"/>
            <a:ext cx="7200800" cy="499689"/>
          </a:xfrm>
          <a:prstGeom prst="rect">
            <a:avLst/>
          </a:prstGeom>
        </p:spPr>
        <p:txBody>
          <a:bodyPr wrap="square" lIns="0" tIns="0" rIns="0" bIns="0">
            <a:spAutoFit/>
          </a:bodyPr>
          <a:lstStyle/>
          <a:p>
            <a:pPr lvl="0">
              <a:lnSpc>
                <a:spcPct val="110000"/>
              </a:lnSpc>
              <a:spcBef>
                <a:spcPts val="600"/>
              </a:spcBef>
              <a:spcAft>
                <a:spcPts val="600"/>
              </a:spcAft>
            </a:pPr>
            <a:r>
              <a:rPr lang="sv-SE" sz="3200" b="1" dirty="0">
                <a:solidFill>
                  <a:srgbClr val="5A7684"/>
                </a:solidFill>
                <a:latin typeface="+mj-lt"/>
              </a:rPr>
              <a:t>Rätt till inflytande och delaktighet</a:t>
            </a:r>
          </a:p>
        </p:txBody>
      </p:sp>
    </p:spTree>
    <p:extLst>
      <p:ext uri="{BB962C8B-B14F-4D97-AF65-F5344CB8AC3E}">
        <p14:creationId xmlns:p14="http://schemas.microsoft.com/office/powerpoint/2010/main" val="1165235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3D73CBE-38E4-4733-89F0-20A52F50D547}"/>
              </a:ext>
            </a:extLst>
          </p:cNvPr>
          <p:cNvSpPr>
            <a:spLocks noGrp="1"/>
          </p:cNvSpPr>
          <p:nvPr>
            <p:ph idx="1"/>
          </p:nvPr>
        </p:nvSpPr>
        <p:spPr>
          <a:xfrm>
            <a:off x="539552" y="1412973"/>
            <a:ext cx="7632848" cy="3001868"/>
          </a:xfrm>
        </p:spPr>
        <p:txBody>
          <a:bodyPr>
            <a:normAutofit/>
          </a:bodyPr>
          <a:lstStyle/>
          <a:p>
            <a:pPr marL="0" indent="0">
              <a:buNone/>
            </a:pPr>
            <a:r>
              <a:rPr lang="sv-SE" b="1" dirty="0"/>
              <a:t>5 b § </a:t>
            </a:r>
            <a:r>
              <a:rPr lang="sv-SE" dirty="0"/>
              <a:t>Kommuner och regioner ska anta mål och riktlinjer för sitt minoritetspolitiska arbete. </a:t>
            </a:r>
          </a:p>
          <a:p>
            <a:pPr marL="0" indent="0">
              <a:buNone/>
            </a:pPr>
            <a:r>
              <a:rPr lang="sv-SE" dirty="0"/>
              <a:t>Uppgifter om mål och riktlinjer som har antagits enligt första stycket ska på begäran lämnas till den myndighet som har uppföljningsansvar enligt 20 §.</a:t>
            </a:r>
          </a:p>
          <a:p>
            <a:endParaRPr lang="sv-SE" dirty="0"/>
          </a:p>
          <a:p>
            <a:endParaRPr lang="sv-SE" dirty="0"/>
          </a:p>
          <a:p>
            <a:pPr marL="0" indent="0">
              <a:buNone/>
            </a:pPr>
            <a:endParaRPr lang="sv-SE" dirty="0"/>
          </a:p>
        </p:txBody>
      </p:sp>
      <p:sp>
        <p:nvSpPr>
          <p:cNvPr id="4" name="Platshållare för bildnummer 3">
            <a:extLst>
              <a:ext uri="{FF2B5EF4-FFF2-40B4-BE49-F238E27FC236}">
                <a16:creationId xmlns:a16="http://schemas.microsoft.com/office/drawing/2014/main" id="{9D49C759-99A0-4B6E-91FD-9E61F357919B}"/>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24</a:t>
            </a:fld>
            <a:endParaRPr lang="sv-SE">
              <a:solidFill>
                <a:prstClr val="black">
                  <a:tint val="75000"/>
                </a:prstClr>
              </a:solidFill>
            </a:endParaRPr>
          </a:p>
        </p:txBody>
      </p:sp>
      <p:sp>
        <p:nvSpPr>
          <p:cNvPr id="26" name="Rektangel 25">
            <a:extLst>
              <a:ext uri="{FF2B5EF4-FFF2-40B4-BE49-F238E27FC236}">
                <a16:creationId xmlns:a16="http://schemas.microsoft.com/office/drawing/2014/main" id="{3BAEF4AD-0FAC-458E-B0EF-410384D3A896}"/>
              </a:ext>
            </a:extLst>
          </p:cNvPr>
          <p:cNvSpPr/>
          <p:nvPr/>
        </p:nvSpPr>
        <p:spPr>
          <a:xfrm>
            <a:off x="539552" y="517240"/>
            <a:ext cx="7200801" cy="499689"/>
          </a:xfrm>
          <a:prstGeom prst="rect">
            <a:avLst/>
          </a:prstGeom>
        </p:spPr>
        <p:txBody>
          <a:bodyPr wrap="square" lIns="0" tIns="0" rIns="0" bIns="0">
            <a:spAutoFit/>
          </a:bodyPr>
          <a:lstStyle/>
          <a:p>
            <a:pPr lvl="0">
              <a:lnSpc>
                <a:spcPct val="110000"/>
              </a:lnSpc>
              <a:spcBef>
                <a:spcPts val="600"/>
              </a:spcBef>
              <a:spcAft>
                <a:spcPts val="600"/>
              </a:spcAft>
            </a:pPr>
            <a:r>
              <a:rPr lang="sv-SE" sz="3200" b="1" dirty="0">
                <a:solidFill>
                  <a:srgbClr val="5A7684"/>
                </a:solidFill>
                <a:latin typeface="+mj-lt"/>
              </a:rPr>
              <a:t>Rätt till inflytande och delaktighet</a:t>
            </a:r>
          </a:p>
        </p:txBody>
      </p:sp>
    </p:spTree>
    <p:extLst>
      <p:ext uri="{BB962C8B-B14F-4D97-AF65-F5344CB8AC3E}">
        <p14:creationId xmlns:p14="http://schemas.microsoft.com/office/powerpoint/2010/main" val="2873348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Frågor</a:t>
            </a:r>
          </a:p>
        </p:txBody>
      </p:sp>
      <p:sp>
        <p:nvSpPr>
          <p:cNvPr id="3" name="Platshållare för innehåll 2"/>
          <p:cNvSpPr>
            <a:spLocks noGrp="1"/>
          </p:cNvSpPr>
          <p:nvPr>
            <p:ph idx="1"/>
          </p:nvPr>
        </p:nvSpPr>
        <p:spPr>
          <a:xfrm>
            <a:off x="539750" y="1237320"/>
            <a:ext cx="5004358" cy="3867815"/>
          </a:xfrm>
        </p:spPr>
        <p:txBody>
          <a:bodyPr>
            <a:normAutofit/>
          </a:bodyPr>
          <a:lstStyle/>
          <a:p>
            <a:r>
              <a:rPr lang="sv-SE" altLang="sv-SE" sz="1600" dirty="0"/>
              <a:t>Vilka former för inflytande och dialog använder ni i ert arbete?</a:t>
            </a:r>
          </a:p>
          <a:p>
            <a:r>
              <a:rPr lang="sv-SE" sz="1600" dirty="0"/>
              <a:t>Hur arbetar ni för att särskilt främja barns och ungas möjligheter till inflytande och samråd? </a:t>
            </a:r>
          </a:p>
          <a:p>
            <a:r>
              <a:rPr lang="sv-SE" sz="1600" dirty="0"/>
              <a:t>Finns antagna mål och riktlinjer för det minoritetspolitiska arbetet?</a:t>
            </a:r>
          </a:p>
          <a:p>
            <a:r>
              <a:rPr lang="sv-SE" sz="1600" dirty="0"/>
              <a:t>Samråd och konsultation är två olika förfarande. Har ni erfarenhet/kännedom hur dessa två förfaranden skiljer sig åt?</a:t>
            </a:r>
          </a:p>
          <a:p>
            <a:r>
              <a:rPr lang="sv-SE" altLang="sv-SE" sz="1600" dirty="0"/>
              <a:t>Vad fungerar bra, mindre bra? </a:t>
            </a:r>
          </a:p>
          <a:p>
            <a:endParaRPr lang="sv-SE" altLang="sv-SE" sz="2000" dirty="0">
              <a:solidFill>
                <a:srgbClr val="FF0000"/>
              </a:solidFill>
            </a:endParaRPr>
          </a:p>
          <a:p>
            <a:pPr marL="0" indent="0">
              <a:buNone/>
            </a:pPr>
            <a:endParaRPr lang="sv-SE" altLang="sv-SE" i="1" dirty="0"/>
          </a:p>
          <a:p>
            <a:pPr marL="0" indent="0">
              <a:buNone/>
            </a:pPr>
            <a:endParaRPr lang="sv-SE" altLang="sv-SE" dirty="0"/>
          </a:p>
          <a:p>
            <a:pPr marL="0" indent="0">
              <a:buNone/>
            </a:pPr>
            <a:endParaRPr lang="sv-SE" altLang="sv-SE"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pPr/>
              <a:t>25</a:t>
            </a:fld>
            <a:endParaRPr lang="sv-SE" dirty="0"/>
          </a:p>
        </p:txBody>
      </p:sp>
      <p:pic>
        <p:nvPicPr>
          <p:cNvPr id="9" name="Bildobjekt 8">
            <a:extLst>
              <a:ext uri="{FF2B5EF4-FFF2-40B4-BE49-F238E27FC236}">
                <a16:creationId xmlns:a16="http://schemas.microsoft.com/office/drawing/2014/main" id="{54402D2F-9D0F-470F-663B-5EEDA988C0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1386" y="1057500"/>
            <a:ext cx="2545050" cy="36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26419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5"/>
            <a:ext cx="8352731" cy="829716"/>
          </a:xfrm>
        </p:spPr>
        <p:txBody>
          <a:bodyPr/>
          <a:lstStyle/>
          <a:p>
            <a:r>
              <a:rPr lang="sv-SE" dirty="0"/>
              <a:t>Förstärkt skydd inom förvaltningsområden</a:t>
            </a:r>
            <a:br>
              <a:rPr lang="sv-SE" dirty="0"/>
            </a:br>
            <a:r>
              <a:rPr lang="sv-SE" sz="1800" dirty="0"/>
              <a:t>Finska, meänkieli och samiska</a:t>
            </a:r>
            <a:br>
              <a:rPr lang="sv-SE" dirty="0"/>
            </a:br>
            <a:endParaRPr lang="sv-SE" dirty="0">
              <a:solidFill>
                <a:srgbClr val="FF0000"/>
              </a:solidFill>
            </a:endParaRPr>
          </a:p>
        </p:txBody>
      </p:sp>
      <p:sp>
        <p:nvSpPr>
          <p:cNvPr id="3" name="Platshållare för innehåll 2"/>
          <p:cNvSpPr>
            <a:spLocks noGrp="1"/>
          </p:cNvSpPr>
          <p:nvPr>
            <p:ph idx="1"/>
          </p:nvPr>
        </p:nvSpPr>
        <p:spPr>
          <a:xfrm>
            <a:off x="539750" y="1491257"/>
            <a:ext cx="4298950" cy="3706503"/>
          </a:xfrm>
        </p:spPr>
        <p:txBody>
          <a:bodyPr>
            <a:normAutofit/>
          </a:bodyPr>
          <a:lstStyle/>
          <a:p>
            <a:r>
              <a:rPr lang="sv-SE" dirty="0"/>
              <a:t>Service på språken  </a:t>
            </a:r>
          </a:p>
          <a:p>
            <a:r>
              <a:rPr lang="sv-SE" dirty="0"/>
              <a:t>Bemöta den enskilde på minoritetsspråken   </a:t>
            </a:r>
          </a:p>
          <a:p>
            <a:r>
              <a:rPr lang="sv-SE" dirty="0"/>
              <a:t>Tillgång till personal med kunskaper i språken  </a:t>
            </a:r>
          </a:p>
          <a:p>
            <a:r>
              <a:rPr lang="sv-SE" dirty="0"/>
              <a:t>Skollagen: Förskola helt eller till väsentlig del på minoritetsspråken   </a:t>
            </a:r>
          </a:p>
          <a:p>
            <a:r>
              <a:rPr lang="sv-SE" dirty="0"/>
              <a:t>Socialtjänstlagen: Äldreomsorg helt eller till väsentlig del på minoritetsspråken samt kulturerna</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26</a:t>
            </a:fld>
            <a:endParaRPr lang="sv-SE" dirty="0"/>
          </a:p>
        </p:txBody>
      </p:sp>
      <p:grpSp>
        <p:nvGrpSpPr>
          <p:cNvPr id="11" name="Grupp 10">
            <a:extLst>
              <a:ext uri="{FF2B5EF4-FFF2-40B4-BE49-F238E27FC236}">
                <a16:creationId xmlns:a16="http://schemas.microsoft.com/office/drawing/2014/main" id="{C0C17EE4-F7A7-BE21-4E24-C63FE0125D0F}"/>
              </a:ext>
            </a:extLst>
          </p:cNvPr>
          <p:cNvGrpSpPr/>
          <p:nvPr/>
        </p:nvGrpSpPr>
        <p:grpSpPr>
          <a:xfrm>
            <a:off x="5112060" y="1417340"/>
            <a:ext cx="3564396" cy="3420380"/>
            <a:chOff x="4625123" y="1184294"/>
            <a:chExt cx="4459350" cy="4363978"/>
          </a:xfrm>
        </p:grpSpPr>
        <p:pic>
          <p:nvPicPr>
            <p:cNvPr id="6" name="Bildobjekt 5">
              <a:extLst>
                <a:ext uri="{FF2B5EF4-FFF2-40B4-BE49-F238E27FC236}">
                  <a16:creationId xmlns:a16="http://schemas.microsoft.com/office/drawing/2014/main" id="{1AB39B5D-7F20-51E5-6694-7ED6FB8FCF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5123" y="1184294"/>
              <a:ext cx="2605971" cy="2537990"/>
            </a:xfrm>
            <a:prstGeom prst="rect">
              <a:avLst/>
            </a:prstGeom>
          </p:spPr>
        </p:pic>
        <p:pic>
          <p:nvPicPr>
            <p:cNvPr id="8" name="Bildobjekt 7">
              <a:extLst>
                <a:ext uri="{FF2B5EF4-FFF2-40B4-BE49-F238E27FC236}">
                  <a16:creationId xmlns:a16="http://schemas.microsoft.com/office/drawing/2014/main" id="{EC7DD37B-62DE-2B19-AD26-FFD429C782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5476" y="2798784"/>
              <a:ext cx="2605972" cy="2749488"/>
            </a:xfrm>
            <a:prstGeom prst="rect">
              <a:avLst/>
            </a:prstGeom>
          </p:spPr>
        </p:pic>
        <p:pic>
          <p:nvPicPr>
            <p:cNvPr id="10" name="Bildobjekt 9">
              <a:extLst>
                <a:ext uri="{FF2B5EF4-FFF2-40B4-BE49-F238E27FC236}">
                  <a16:creationId xmlns:a16="http://schemas.microsoft.com/office/drawing/2014/main" id="{AB141D8A-6698-88FD-3730-EAA487C3EC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0528" y="1457986"/>
              <a:ext cx="2693945" cy="2623668"/>
            </a:xfrm>
            <a:prstGeom prst="rect">
              <a:avLst/>
            </a:prstGeom>
          </p:spPr>
        </p:pic>
      </p:grpSp>
      <p:sp>
        <p:nvSpPr>
          <p:cNvPr id="13" name="textruta 12">
            <a:extLst>
              <a:ext uri="{FF2B5EF4-FFF2-40B4-BE49-F238E27FC236}">
                <a16:creationId xmlns:a16="http://schemas.microsoft.com/office/drawing/2014/main" id="{F4DB7D75-AFC4-55A7-4275-C840383F2F24}"/>
              </a:ext>
            </a:extLst>
          </p:cNvPr>
          <p:cNvSpPr txBox="1"/>
          <p:nvPr/>
        </p:nvSpPr>
        <p:spPr>
          <a:xfrm>
            <a:off x="7452320" y="5341372"/>
            <a:ext cx="1176925" cy="215444"/>
          </a:xfrm>
          <a:prstGeom prst="rect">
            <a:avLst/>
          </a:prstGeom>
          <a:noFill/>
        </p:spPr>
        <p:txBody>
          <a:bodyPr wrap="none" rtlCol="0">
            <a:spAutoFit/>
          </a:bodyPr>
          <a:lstStyle/>
          <a:p>
            <a:r>
              <a:rPr lang="sv-SE" sz="800" dirty="0">
                <a:solidFill>
                  <a:schemeClr val="bg1">
                    <a:lumMod val="50000"/>
                  </a:schemeClr>
                </a:solidFill>
              </a:rPr>
              <a:t>Illustration: </a:t>
            </a:r>
            <a:r>
              <a:rPr lang="sv-SE" sz="800" dirty="0" err="1">
                <a:solidFill>
                  <a:schemeClr val="bg1">
                    <a:lumMod val="50000"/>
                  </a:schemeClr>
                </a:solidFill>
              </a:rPr>
              <a:t>Geektown</a:t>
            </a:r>
            <a:endParaRPr lang="sv-SE" sz="800" dirty="0">
              <a:solidFill>
                <a:schemeClr val="bg1">
                  <a:lumMod val="50000"/>
                </a:schemeClr>
              </a:solidFill>
            </a:endParaRPr>
          </a:p>
        </p:txBody>
      </p:sp>
    </p:spTree>
    <p:extLst>
      <p:ext uri="{BB962C8B-B14F-4D97-AF65-F5344CB8AC3E}">
        <p14:creationId xmlns:p14="http://schemas.microsoft.com/office/powerpoint/2010/main" val="1076235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203848" y="517525"/>
            <a:ext cx="5328592" cy="769441"/>
          </a:xfrm>
        </p:spPr>
        <p:txBody>
          <a:bodyPr/>
          <a:lstStyle/>
          <a:p>
            <a:r>
              <a:rPr lang="sv-SE" dirty="0"/>
              <a:t>Förvaltningsområden </a:t>
            </a:r>
            <a:br>
              <a:rPr lang="sv-SE" dirty="0"/>
            </a:br>
            <a:r>
              <a:rPr lang="sv-SE" sz="1800" dirty="0"/>
              <a:t>Finska, meänkieli och samiska</a:t>
            </a:r>
          </a:p>
        </p:txBody>
      </p:sp>
      <p:sp>
        <p:nvSpPr>
          <p:cNvPr id="3" name="Platshållare för bildnummer 2"/>
          <p:cNvSpPr>
            <a:spLocks noGrp="1"/>
          </p:cNvSpPr>
          <p:nvPr>
            <p:ph type="sldNum" sz="quarter" idx="12"/>
          </p:nvPr>
        </p:nvSpPr>
        <p:spPr/>
        <p:txBody>
          <a:bodyPr/>
          <a:lstStyle/>
          <a:p>
            <a:fld id="{555A968A-E0AF-44DF-8545-852B31FD1DE1}" type="slidenum">
              <a:rPr lang="sv-SE" smtClean="0"/>
              <a:pPr/>
              <a:t>27</a:t>
            </a:fld>
            <a:endParaRPr lang="sv-SE"/>
          </a:p>
        </p:txBody>
      </p:sp>
      <p:pic>
        <p:nvPicPr>
          <p:cNvPr id="5" name="Bild 6" descr="http://www.minoritet.se/519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2975750"/>
            <a:ext cx="1140166" cy="1537934"/>
          </a:xfrm>
          <a:prstGeom prst="rect">
            <a:avLst/>
          </a:prstGeom>
          <a:noFill/>
          <a:ln>
            <a:noFill/>
          </a:ln>
        </p:spPr>
      </p:pic>
      <p:sp>
        <p:nvSpPr>
          <p:cNvPr id="7" name="Rektangel 6"/>
          <p:cNvSpPr/>
          <p:nvPr/>
        </p:nvSpPr>
        <p:spPr>
          <a:xfrm>
            <a:off x="4868428" y="3648630"/>
            <a:ext cx="395233" cy="2936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4853503" y="3143604"/>
            <a:ext cx="395234" cy="2936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4853504" y="2641776"/>
            <a:ext cx="395233" cy="30427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p:cNvSpPr txBox="1"/>
          <p:nvPr/>
        </p:nvSpPr>
        <p:spPr>
          <a:xfrm>
            <a:off x="5335669" y="3547963"/>
            <a:ext cx="2232248" cy="461665"/>
          </a:xfrm>
          <a:prstGeom prst="rect">
            <a:avLst/>
          </a:prstGeom>
          <a:noFill/>
        </p:spPr>
        <p:txBody>
          <a:bodyPr wrap="square" rtlCol="0">
            <a:spAutoFit/>
          </a:bodyPr>
          <a:lstStyle/>
          <a:p>
            <a:r>
              <a:rPr lang="sv-SE" sz="1200" dirty="0"/>
              <a:t>Förvaltningsområde för samiska (27 kommuner)</a:t>
            </a:r>
          </a:p>
        </p:txBody>
      </p:sp>
      <p:sp>
        <p:nvSpPr>
          <p:cNvPr id="12" name="textruta 11"/>
          <p:cNvSpPr txBox="1"/>
          <p:nvPr/>
        </p:nvSpPr>
        <p:spPr>
          <a:xfrm>
            <a:off x="5335669" y="3050127"/>
            <a:ext cx="2088232" cy="461665"/>
          </a:xfrm>
          <a:prstGeom prst="rect">
            <a:avLst/>
          </a:prstGeom>
          <a:noFill/>
        </p:spPr>
        <p:txBody>
          <a:bodyPr wrap="square" rtlCol="0">
            <a:spAutoFit/>
          </a:bodyPr>
          <a:lstStyle/>
          <a:p>
            <a:r>
              <a:rPr lang="sv-SE" sz="1200" dirty="0"/>
              <a:t>Förvaltningsområde för meänkieli (9 kommuner)</a:t>
            </a:r>
          </a:p>
        </p:txBody>
      </p:sp>
      <p:sp>
        <p:nvSpPr>
          <p:cNvPr id="13" name="textruta 12"/>
          <p:cNvSpPr txBox="1"/>
          <p:nvPr/>
        </p:nvSpPr>
        <p:spPr>
          <a:xfrm>
            <a:off x="5335669" y="2550464"/>
            <a:ext cx="2093754" cy="461665"/>
          </a:xfrm>
          <a:prstGeom prst="rect">
            <a:avLst/>
          </a:prstGeom>
          <a:noFill/>
        </p:spPr>
        <p:txBody>
          <a:bodyPr wrap="square" rtlCol="0">
            <a:spAutoFit/>
          </a:bodyPr>
          <a:lstStyle/>
          <a:p>
            <a:r>
              <a:rPr lang="sv-SE" sz="1200" dirty="0"/>
              <a:t>Förvaltningsområde för finska (66 kommuner)</a:t>
            </a:r>
          </a:p>
        </p:txBody>
      </p:sp>
      <p:sp>
        <p:nvSpPr>
          <p:cNvPr id="8" name="textruta 7"/>
          <p:cNvSpPr txBox="1"/>
          <p:nvPr/>
        </p:nvSpPr>
        <p:spPr>
          <a:xfrm>
            <a:off x="4752020" y="1804673"/>
            <a:ext cx="3366875" cy="584775"/>
          </a:xfrm>
          <a:prstGeom prst="rect">
            <a:avLst/>
          </a:prstGeom>
          <a:noFill/>
        </p:spPr>
        <p:txBody>
          <a:bodyPr wrap="square" rtlCol="0">
            <a:spAutoFit/>
          </a:bodyPr>
          <a:lstStyle/>
          <a:p>
            <a:r>
              <a:rPr lang="sv-SE" sz="1600" dirty="0"/>
              <a:t>År 2026:</a:t>
            </a:r>
          </a:p>
          <a:p>
            <a:r>
              <a:rPr lang="sv-SE" sz="1600" dirty="0"/>
              <a:t>85 kommuner och 15 regioner </a:t>
            </a:r>
          </a:p>
        </p:txBody>
      </p:sp>
      <p:pic>
        <p:nvPicPr>
          <p:cNvPr id="14" name="Bildobjekt 13">
            <a:extLst>
              <a:ext uri="{FF2B5EF4-FFF2-40B4-BE49-F238E27FC236}">
                <a16:creationId xmlns:a16="http://schemas.microsoft.com/office/drawing/2014/main" id="{6F5C1414-3F9D-F30C-076B-57B911EDDD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497" y="104957"/>
            <a:ext cx="3183213" cy="5305772"/>
          </a:xfrm>
          <a:prstGeom prst="rect">
            <a:avLst/>
          </a:prstGeom>
        </p:spPr>
      </p:pic>
      <p:cxnSp>
        <p:nvCxnSpPr>
          <p:cNvPr id="15" name="Rak pilkoppling 14">
            <a:extLst>
              <a:ext uri="{FF2B5EF4-FFF2-40B4-BE49-F238E27FC236}">
                <a16:creationId xmlns:a16="http://schemas.microsoft.com/office/drawing/2014/main" id="{90D8FE17-C2D8-1FCB-5292-5859A4D4D475}"/>
              </a:ext>
            </a:extLst>
          </p:cNvPr>
          <p:cNvCxnSpPr/>
          <p:nvPr/>
        </p:nvCxnSpPr>
        <p:spPr>
          <a:xfrm>
            <a:off x="2231740" y="3710722"/>
            <a:ext cx="540060" cy="10236"/>
          </a:xfrm>
          <a:prstGeom prst="straightConnector1">
            <a:avLst/>
          </a:prstGeom>
          <a:ln>
            <a:tailEnd type="triangle"/>
          </a:ln>
          <a:effectLst>
            <a:outerShdw blurRad="50800" dist="38100" algn="l"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66370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36BFCB2-2F5A-4A51-A537-79D1392633D0}"/>
              </a:ext>
            </a:extLst>
          </p:cNvPr>
          <p:cNvSpPr>
            <a:spLocks noGrp="1"/>
          </p:cNvSpPr>
          <p:nvPr>
            <p:ph type="title"/>
          </p:nvPr>
        </p:nvSpPr>
        <p:spPr/>
        <p:txBody>
          <a:bodyPr/>
          <a:lstStyle/>
          <a:p>
            <a:r>
              <a:rPr lang="sv-SE" dirty="0"/>
              <a:t>Inträde/utträde förvaltningsområde</a:t>
            </a:r>
          </a:p>
        </p:txBody>
      </p:sp>
      <p:sp>
        <p:nvSpPr>
          <p:cNvPr id="4" name="Platshållare för innehåll 3">
            <a:extLst>
              <a:ext uri="{FF2B5EF4-FFF2-40B4-BE49-F238E27FC236}">
                <a16:creationId xmlns:a16="http://schemas.microsoft.com/office/drawing/2014/main" id="{C4CFDF1F-82C0-44B4-A947-B3ACACDA5F82}"/>
              </a:ext>
            </a:extLst>
          </p:cNvPr>
          <p:cNvSpPr>
            <a:spLocks noGrp="1"/>
          </p:cNvSpPr>
          <p:nvPr>
            <p:ph idx="1"/>
          </p:nvPr>
        </p:nvSpPr>
        <p:spPr>
          <a:xfrm>
            <a:off x="539750" y="1333500"/>
            <a:ext cx="7560642" cy="3771636"/>
          </a:xfrm>
        </p:spPr>
        <p:txBody>
          <a:bodyPr>
            <a:noAutofit/>
          </a:bodyPr>
          <a:lstStyle/>
          <a:p>
            <a:pPr marL="0" indent="0">
              <a:buNone/>
            </a:pPr>
            <a:r>
              <a:rPr lang="sv-SE" b="1" dirty="0"/>
              <a:t>7 § </a:t>
            </a:r>
            <a:r>
              <a:rPr lang="sv-SE" dirty="0"/>
              <a:t>Andra kommuner än de som anges i lagen kan efter ansökan få ingå i förvaltningsområde för finska, meänkieli eller samiska. Beslut fattas av regeringen.</a:t>
            </a:r>
          </a:p>
          <a:p>
            <a:pPr marL="0" indent="0">
              <a:buNone/>
            </a:pPr>
            <a:r>
              <a:rPr lang="sv-SE" dirty="0"/>
              <a:t>En kommun som ingår i ett förvaltningsområde efter beslut av regeringen kan ansöka hos regeringen om utträde ur förvaltningsområdet. Regeringen får besluta om utträde endast om det finns synnerliga skäl.</a:t>
            </a:r>
          </a:p>
        </p:txBody>
      </p:sp>
      <p:sp>
        <p:nvSpPr>
          <p:cNvPr id="5" name="Platshållare för bildnummer 4">
            <a:extLst>
              <a:ext uri="{FF2B5EF4-FFF2-40B4-BE49-F238E27FC236}">
                <a16:creationId xmlns:a16="http://schemas.microsoft.com/office/drawing/2014/main" id="{D42D60BF-16DC-4308-A657-1066EAC0E76E}"/>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28</a:t>
            </a:fld>
            <a:endParaRPr lang="sv-SE" dirty="0">
              <a:solidFill>
                <a:prstClr val="black">
                  <a:tint val="75000"/>
                </a:prstClr>
              </a:solidFill>
            </a:endParaRPr>
          </a:p>
        </p:txBody>
      </p:sp>
    </p:spTree>
    <p:extLst>
      <p:ext uri="{BB962C8B-B14F-4D97-AF65-F5344CB8AC3E}">
        <p14:creationId xmlns:p14="http://schemas.microsoft.com/office/powerpoint/2010/main" val="4179467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8064501" cy="984885"/>
          </a:xfrm>
        </p:spPr>
        <p:txBody>
          <a:bodyPr/>
          <a:lstStyle/>
          <a:p>
            <a:r>
              <a:rPr lang="sv-SE" dirty="0"/>
              <a:t>Enskildas rätt att använda språken inom förvaltningsområden</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29</a:t>
            </a:fld>
            <a:endParaRPr lang="sv-SE"/>
          </a:p>
        </p:txBody>
      </p:sp>
      <p:sp>
        <p:nvSpPr>
          <p:cNvPr id="15" name="textruta 14"/>
          <p:cNvSpPr txBox="1"/>
          <p:nvPr/>
        </p:nvSpPr>
        <p:spPr>
          <a:xfrm>
            <a:off x="539749" y="1735276"/>
            <a:ext cx="7812671" cy="1831271"/>
          </a:xfrm>
          <a:prstGeom prst="rect">
            <a:avLst/>
          </a:prstGeom>
          <a:noFill/>
        </p:spPr>
        <p:txBody>
          <a:bodyPr wrap="square" rtlCol="0">
            <a:spAutoFit/>
          </a:bodyPr>
          <a:lstStyle/>
          <a:p>
            <a:pPr>
              <a:spcAft>
                <a:spcPts val="600"/>
              </a:spcAft>
            </a:pPr>
            <a:r>
              <a:rPr lang="sv-SE" b="1" dirty="0">
                <a:solidFill>
                  <a:schemeClr val="tx1">
                    <a:lumMod val="75000"/>
                    <a:lumOff val="25000"/>
                  </a:schemeClr>
                </a:solidFill>
              </a:rPr>
              <a:t>8 § </a:t>
            </a:r>
            <a:r>
              <a:rPr lang="sv-SE" dirty="0">
                <a:solidFill>
                  <a:schemeClr val="tx1">
                    <a:lumMod val="75000"/>
                    <a:lumOff val="25000"/>
                  </a:schemeClr>
                </a:solidFill>
              </a:rPr>
              <a:t>Enskilda har rätt att använda finska, meänkieli respektive samiska vid muntliga och skriftliga kontakter med en förvaltningsmyndighet då den enskilde är part eller ställföreträdare för part. Myndigheten är då skyldig att ge muntligt svar på språken.</a:t>
            </a:r>
          </a:p>
          <a:p>
            <a:pPr>
              <a:spcAft>
                <a:spcPts val="600"/>
              </a:spcAft>
            </a:pPr>
            <a:r>
              <a:rPr lang="sv-SE" dirty="0">
                <a:solidFill>
                  <a:schemeClr val="tx1">
                    <a:lumMod val="75000"/>
                    <a:lumOff val="25000"/>
                  </a:schemeClr>
                </a:solidFill>
              </a:rPr>
              <a:t>Myndigheter ska även i övrigt sträva efter att bemöta den enskilde på språken.</a:t>
            </a:r>
          </a:p>
        </p:txBody>
      </p:sp>
      <p:sp>
        <p:nvSpPr>
          <p:cNvPr id="8" name="textruta 7"/>
          <p:cNvSpPr txBox="1"/>
          <p:nvPr/>
        </p:nvSpPr>
        <p:spPr>
          <a:xfrm>
            <a:off x="539749" y="3787504"/>
            <a:ext cx="7812671" cy="1554272"/>
          </a:xfrm>
          <a:prstGeom prst="rect">
            <a:avLst/>
          </a:prstGeom>
          <a:noFill/>
        </p:spPr>
        <p:txBody>
          <a:bodyPr wrap="square" rtlCol="0">
            <a:spAutoFit/>
          </a:bodyPr>
          <a:lstStyle/>
          <a:p>
            <a:pPr>
              <a:spcAft>
                <a:spcPts val="600"/>
              </a:spcAft>
            </a:pPr>
            <a:r>
              <a:rPr lang="sv-SE" b="1" dirty="0">
                <a:solidFill>
                  <a:schemeClr val="tx1">
                    <a:lumMod val="75000"/>
                    <a:lumOff val="25000"/>
                  </a:schemeClr>
                </a:solidFill>
              </a:rPr>
              <a:t>9 § </a:t>
            </a:r>
            <a:r>
              <a:rPr lang="sv-SE" dirty="0">
                <a:solidFill>
                  <a:schemeClr val="tx1">
                    <a:lumMod val="75000"/>
                    <a:lumOff val="25000"/>
                  </a:schemeClr>
                </a:solidFill>
              </a:rPr>
              <a:t>Enskilda har också rätt att använda finska, meänkieli respektive samiska vid muntliga och skriftliga kontakter med en förvaltningsmyndighet även utanför förvaltningsområdena, om det finns tillgång till personal som behärskar språken.</a:t>
            </a:r>
          </a:p>
          <a:p>
            <a:pPr>
              <a:spcAft>
                <a:spcPts val="600"/>
              </a:spcAft>
            </a:pPr>
            <a:endParaRPr lang="sv-SE" dirty="0">
              <a:solidFill>
                <a:schemeClr val="tx1">
                  <a:lumMod val="75000"/>
                  <a:lumOff val="25000"/>
                </a:schemeClr>
              </a:solidFill>
            </a:endParaRPr>
          </a:p>
        </p:txBody>
      </p:sp>
    </p:spTree>
    <p:extLst>
      <p:ext uri="{BB962C8B-B14F-4D97-AF65-F5344CB8AC3E}">
        <p14:creationId xmlns:p14="http://schemas.microsoft.com/office/powerpoint/2010/main" val="3049963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4267505" y="1722848"/>
            <a:ext cx="4084915" cy="1958485"/>
          </a:xfrm>
          <a:prstGeom prst="rect">
            <a:avLst/>
          </a:prstGeom>
        </p:spPr>
        <p:txBody>
          <a:bodyPr wrap="square" lIns="108000" tIns="0" rIns="0" bIns="0">
            <a:spAutoFit/>
          </a:bodyPr>
          <a:lstStyle/>
          <a:p>
            <a:pPr marL="180975" indent="-180975">
              <a:lnSpc>
                <a:spcPct val="110000"/>
              </a:lnSpc>
              <a:spcBef>
                <a:spcPts val="600"/>
              </a:spcBef>
              <a:spcAft>
                <a:spcPts val="600"/>
              </a:spcAft>
              <a:buFont typeface="Arial" panose="020B0604020202020204" pitchFamily="34" charset="0"/>
              <a:buChar char="•"/>
            </a:pPr>
            <a:r>
              <a:rPr lang="sv-SE" dirty="0">
                <a:solidFill>
                  <a:prstClr val="black">
                    <a:lumMod val="75000"/>
                    <a:lumOff val="25000"/>
                  </a:prstClr>
                </a:solidFill>
              </a:rPr>
              <a:t>Att skydda nationella minoriteters fortlevnad är nödvändigt för stabilitet, demokratisk säkerhet och fred.</a:t>
            </a:r>
          </a:p>
          <a:p>
            <a:pPr marL="180975" indent="-180975">
              <a:lnSpc>
                <a:spcPct val="110000"/>
              </a:lnSpc>
              <a:spcBef>
                <a:spcPts val="600"/>
              </a:spcBef>
              <a:spcAft>
                <a:spcPts val="600"/>
              </a:spcAft>
              <a:buFont typeface="Arial" panose="020B0604020202020204" pitchFamily="34" charset="0"/>
              <a:buChar char="•"/>
            </a:pPr>
            <a:r>
              <a:rPr lang="sv-SE" dirty="0">
                <a:solidFill>
                  <a:prstClr val="black">
                    <a:lumMod val="75000"/>
                    <a:lumOff val="25000"/>
                  </a:prstClr>
                </a:solidFill>
              </a:rPr>
              <a:t>Rätten att använda minoritetsspråk är en omistlig rättighet utifrån de mänskliga rättigheterna.</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3</a:t>
            </a:fld>
            <a:endParaRPr lang="sv-SE">
              <a:solidFill>
                <a:prstClr val="black">
                  <a:tint val="75000"/>
                </a:prstClr>
              </a:solidFill>
            </a:endParaRPr>
          </a:p>
        </p:txBody>
      </p:sp>
      <p:pic>
        <p:nvPicPr>
          <p:cNvPr id="3" name="Bildobjekt 2">
            <a:extLst>
              <a:ext uri="{FF2B5EF4-FFF2-40B4-BE49-F238E27FC236}">
                <a16:creationId xmlns:a16="http://schemas.microsoft.com/office/drawing/2014/main" id="{55175E08-280B-EDB2-4423-4AE01D6E2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27" y="1345332"/>
            <a:ext cx="3552825" cy="3168352"/>
          </a:xfrm>
          <a:prstGeom prst="ellipse">
            <a:avLst/>
          </a:prstGeom>
          <a:ln>
            <a:noFill/>
          </a:ln>
          <a:effectLst>
            <a:softEdge rad="112500"/>
          </a:effectLst>
        </p:spPr>
      </p:pic>
      <p:sp>
        <p:nvSpPr>
          <p:cNvPr id="5" name="Rubrik 1">
            <a:extLst>
              <a:ext uri="{FF2B5EF4-FFF2-40B4-BE49-F238E27FC236}">
                <a16:creationId xmlns:a16="http://schemas.microsoft.com/office/drawing/2014/main" id="{441F5FB6-281F-CBF5-D311-2B2E8F1E8078}"/>
              </a:ext>
            </a:extLst>
          </p:cNvPr>
          <p:cNvSpPr txBox="1">
            <a:spLocks/>
          </p:cNvSpPr>
          <p:nvPr/>
        </p:nvSpPr>
        <p:spPr>
          <a:xfrm>
            <a:off x="539749" y="517524"/>
            <a:ext cx="8064501" cy="492443"/>
          </a:xfrm>
          <a:prstGeom prst="rect">
            <a:avLst/>
          </a:prstGeom>
        </p:spPr>
        <p:txBody>
          <a:bodyPr/>
          <a:lstStyle>
            <a:lvl1pPr algn="l" defTabSz="914400" rtl="0" eaLnBrk="1" latinLnBrk="0" hangingPunct="1">
              <a:spcBef>
                <a:spcPct val="0"/>
              </a:spcBef>
              <a:buNone/>
              <a:defRPr lang="sv-SE" sz="3200" b="1" kern="1200" dirty="0">
                <a:solidFill>
                  <a:schemeClr val="tx2"/>
                </a:solidFill>
                <a:latin typeface="+mj-lt"/>
                <a:ea typeface="+mj-ea"/>
                <a:cs typeface="+mj-cs"/>
              </a:defRPr>
            </a:lvl1pPr>
          </a:lstStyle>
          <a:p>
            <a:r>
              <a:rPr lang="sv-SE" dirty="0"/>
              <a:t>Europarådet</a:t>
            </a:r>
          </a:p>
        </p:txBody>
      </p:sp>
    </p:spTree>
    <p:extLst>
      <p:ext uri="{BB962C8B-B14F-4D97-AF65-F5344CB8AC3E}">
        <p14:creationId xmlns:p14="http://schemas.microsoft.com/office/powerpoint/2010/main" val="26805711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8064501" cy="984885"/>
          </a:xfrm>
        </p:spPr>
        <p:txBody>
          <a:bodyPr/>
          <a:lstStyle/>
          <a:p>
            <a:r>
              <a:rPr lang="sv-SE" dirty="0"/>
              <a:t>Enskildas rätt att använda finska, meänkieli och samiska</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30</a:t>
            </a:fld>
            <a:endParaRPr lang="sv-SE"/>
          </a:p>
        </p:txBody>
      </p:sp>
      <p:sp>
        <p:nvSpPr>
          <p:cNvPr id="15" name="textruta 14"/>
          <p:cNvSpPr txBox="1"/>
          <p:nvPr/>
        </p:nvSpPr>
        <p:spPr>
          <a:xfrm>
            <a:off x="539749" y="1741376"/>
            <a:ext cx="7560643" cy="1831271"/>
          </a:xfrm>
          <a:prstGeom prst="rect">
            <a:avLst/>
          </a:prstGeom>
          <a:noFill/>
        </p:spPr>
        <p:txBody>
          <a:bodyPr wrap="square" rtlCol="0">
            <a:spAutoFit/>
          </a:bodyPr>
          <a:lstStyle/>
          <a:p>
            <a:pPr>
              <a:spcAft>
                <a:spcPts val="600"/>
              </a:spcAft>
            </a:pPr>
            <a:r>
              <a:rPr lang="sv-SE" b="1" dirty="0">
                <a:solidFill>
                  <a:schemeClr val="tx1">
                    <a:lumMod val="75000"/>
                    <a:lumOff val="25000"/>
                  </a:schemeClr>
                </a:solidFill>
              </a:rPr>
              <a:t>10 § </a:t>
            </a:r>
            <a:r>
              <a:rPr lang="sv-SE" dirty="0">
                <a:solidFill>
                  <a:schemeClr val="tx1">
                    <a:lumMod val="75000"/>
                    <a:lumOff val="25000"/>
                  </a:schemeClr>
                </a:solidFill>
              </a:rPr>
              <a:t>Enskilda har alltid rätt att använda finska, meänkieli och samiska vid sina skriftliga kontakter med Riksdagens ombudsmän och Diskrimineringsombudsmannen. </a:t>
            </a:r>
          </a:p>
          <a:p>
            <a:pPr>
              <a:spcAft>
                <a:spcPts val="600"/>
              </a:spcAft>
            </a:pPr>
            <a:r>
              <a:rPr lang="sv-SE" dirty="0">
                <a:solidFill>
                  <a:schemeClr val="tx1">
                    <a:lumMod val="75000"/>
                    <a:lumOff val="25000"/>
                  </a:schemeClr>
                </a:solidFill>
              </a:rPr>
              <a:t>Detsamma gäller vid enskildas skriftliga kontakter med Justitiekanslern, Försäkringskassan, Skatteverket och Arbetsförmedlingen i ärenden i vilka den enskilde är part eller ställföreträdare för part. </a:t>
            </a:r>
          </a:p>
        </p:txBody>
      </p:sp>
    </p:spTree>
    <p:extLst>
      <p:ext uri="{BB962C8B-B14F-4D97-AF65-F5344CB8AC3E}">
        <p14:creationId xmlns:p14="http://schemas.microsoft.com/office/powerpoint/2010/main" val="4206702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8064501" cy="984885"/>
          </a:xfrm>
        </p:spPr>
        <p:txBody>
          <a:bodyPr/>
          <a:lstStyle/>
          <a:p>
            <a:r>
              <a:rPr lang="sv-SE" dirty="0"/>
              <a:t>Enskildas rätt att använda språken inom förvaltningsområdena</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31</a:t>
            </a:fld>
            <a:endParaRPr lang="sv-SE" dirty="0"/>
          </a:p>
        </p:txBody>
      </p:sp>
      <p:sp>
        <p:nvSpPr>
          <p:cNvPr id="8" name="textruta 7"/>
          <p:cNvSpPr txBox="1"/>
          <p:nvPr/>
        </p:nvSpPr>
        <p:spPr>
          <a:xfrm>
            <a:off x="539748" y="1741376"/>
            <a:ext cx="7812671" cy="1277273"/>
          </a:xfrm>
          <a:prstGeom prst="rect">
            <a:avLst/>
          </a:prstGeom>
          <a:noFill/>
        </p:spPr>
        <p:txBody>
          <a:bodyPr wrap="square" rtlCol="0">
            <a:spAutoFit/>
          </a:bodyPr>
          <a:lstStyle/>
          <a:p>
            <a:pPr>
              <a:spcAft>
                <a:spcPts val="600"/>
              </a:spcAft>
            </a:pPr>
            <a:r>
              <a:rPr lang="sv-SE" b="1" dirty="0">
                <a:solidFill>
                  <a:schemeClr val="tx1">
                    <a:lumMod val="75000"/>
                    <a:lumOff val="25000"/>
                  </a:schemeClr>
                </a:solidFill>
              </a:rPr>
              <a:t>11 § </a:t>
            </a:r>
            <a:r>
              <a:rPr lang="sv-SE" dirty="0">
                <a:solidFill>
                  <a:schemeClr val="tx1">
                    <a:lumMod val="75000"/>
                    <a:lumOff val="25000"/>
                  </a:schemeClr>
                </a:solidFill>
              </a:rPr>
              <a:t>Förvaltningsmyndigheter ska verka för att det finns tillgång till personal med kunskaper i språken där detta behövs i enskildas kontakter med myndigheten.</a:t>
            </a:r>
          </a:p>
          <a:p>
            <a:pPr>
              <a:spcAft>
                <a:spcPts val="600"/>
              </a:spcAft>
            </a:pPr>
            <a:endParaRPr lang="sv-SE" dirty="0">
              <a:solidFill>
                <a:schemeClr val="tx1">
                  <a:lumMod val="75000"/>
                  <a:lumOff val="25000"/>
                </a:schemeClr>
              </a:solidFill>
            </a:endParaRPr>
          </a:p>
        </p:txBody>
      </p:sp>
      <p:sp>
        <p:nvSpPr>
          <p:cNvPr id="9" name="textruta 8"/>
          <p:cNvSpPr txBox="1"/>
          <p:nvPr/>
        </p:nvSpPr>
        <p:spPr>
          <a:xfrm>
            <a:off x="539749" y="2982645"/>
            <a:ext cx="7812670" cy="1246495"/>
          </a:xfrm>
          <a:prstGeom prst="rect">
            <a:avLst/>
          </a:prstGeom>
          <a:noFill/>
        </p:spPr>
        <p:txBody>
          <a:bodyPr wrap="square" rtlCol="0">
            <a:spAutoFit/>
          </a:bodyPr>
          <a:lstStyle/>
          <a:p>
            <a:pPr>
              <a:spcAft>
                <a:spcPts val="600"/>
              </a:spcAft>
            </a:pPr>
            <a:r>
              <a:rPr lang="sv-SE" altLang="sv-SE" b="1" dirty="0">
                <a:solidFill>
                  <a:schemeClr val="tx1">
                    <a:lumMod val="75000"/>
                    <a:lumOff val="25000"/>
                  </a:schemeClr>
                </a:solidFill>
              </a:rPr>
              <a:t>12 § </a:t>
            </a:r>
            <a:r>
              <a:rPr lang="sv-SE" altLang="sv-SE" dirty="0">
                <a:solidFill>
                  <a:schemeClr val="tx1">
                    <a:lumMod val="75000"/>
                    <a:lumOff val="25000"/>
                  </a:schemeClr>
                </a:solidFill>
              </a:rPr>
              <a:t>Förvaltningsmyndigheter får bestämma särskilda tider och särskild plats för att ta emot besök av enskilda som talar finska, meänkieli respektive</a:t>
            </a:r>
            <a:r>
              <a:rPr lang="sv-SE" altLang="sv-SE" b="1" dirty="0">
                <a:solidFill>
                  <a:schemeClr val="tx1">
                    <a:lumMod val="75000"/>
                    <a:lumOff val="25000"/>
                  </a:schemeClr>
                </a:solidFill>
              </a:rPr>
              <a:t> </a:t>
            </a:r>
            <a:r>
              <a:rPr lang="sv-SE" altLang="sv-SE" dirty="0">
                <a:solidFill>
                  <a:schemeClr val="tx1">
                    <a:lumMod val="75000"/>
                    <a:lumOff val="25000"/>
                  </a:schemeClr>
                </a:solidFill>
              </a:rPr>
              <a:t>samiska, samt ha särskilda telefontider</a:t>
            </a:r>
            <a:r>
              <a:rPr lang="sv-SE" altLang="sv-SE" dirty="0"/>
              <a:t>.</a:t>
            </a:r>
          </a:p>
          <a:p>
            <a:pPr>
              <a:spcAft>
                <a:spcPts val="600"/>
              </a:spcAft>
            </a:pPr>
            <a:endParaRPr lang="sv-SE" sz="1600" dirty="0">
              <a:solidFill>
                <a:schemeClr val="tx1">
                  <a:lumMod val="75000"/>
                  <a:lumOff val="25000"/>
                </a:schemeClr>
              </a:solidFill>
            </a:endParaRPr>
          </a:p>
        </p:txBody>
      </p:sp>
    </p:spTree>
    <p:extLst>
      <p:ext uri="{BB962C8B-B14F-4D97-AF65-F5344CB8AC3E}">
        <p14:creationId xmlns:p14="http://schemas.microsoft.com/office/powerpoint/2010/main" val="39927808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5"/>
            <a:ext cx="8352731" cy="492443"/>
          </a:xfrm>
        </p:spPr>
        <p:txBody>
          <a:bodyPr/>
          <a:lstStyle/>
          <a:p>
            <a:r>
              <a:rPr lang="sv-SE" dirty="0"/>
              <a:t>Frågor</a:t>
            </a:r>
            <a:endParaRPr lang="sv-SE" dirty="0">
              <a:solidFill>
                <a:srgbClr val="FF0000"/>
              </a:solidFill>
            </a:endParaRPr>
          </a:p>
        </p:txBody>
      </p:sp>
      <p:sp>
        <p:nvSpPr>
          <p:cNvPr id="3" name="Platshållare för innehåll 2"/>
          <p:cNvSpPr>
            <a:spLocks noGrp="1"/>
          </p:cNvSpPr>
          <p:nvPr>
            <p:ph idx="1"/>
          </p:nvPr>
        </p:nvSpPr>
        <p:spPr>
          <a:xfrm>
            <a:off x="539749" y="1419249"/>
            <a:ext cx="5243513" cy="3706503"/>
          </a:xfrm>
        </p:spPr>
        <p:txBody>
          <a:bodyPr>
            <a:normAutofit/>
          </a:bodyPr>
          <a:lstStyle/>
          <a:p>
            <a:r>
              <a:rPr lang="sv-SE" altLang="sv-SE" dirty="0"/>
              <a:t>Hur organiseras e</a:t>
            </a:r>
            <a:r>
              <a:rPr lang="sv-SE" dirty="0"/>
              <a:t>nskildas rätt att använda finska, meänkieli respektive samiska </a:t>
            </a:r>
            <a:r>
              <a:rPr lang="sv-SE" altLang="sv-SE" dirty="0"/>
              <a:t>i er verksamhet?</a:t>
            </a:r>
          </a:p>
          <a:p>
            <a:r>
              <a:rPr lang="sv-SE" altLang="sv-SE" dirty="0"/>
              <a:t>Hur arbetar ni för att </a:t>
            </a:r>
            <a:r>
              <a:rPr lang="sv-SE" dirty="0"/>
              <a:t>bemöta enskilda på språken?</a:t>
            </a:r>
            <a:endParaRPr lang="sv-SE" altLang="sv-SE" dirty="0"/>
          </a:p>
          <a:p>
            <a:r>
              <a:rPr lang="sv-SE" altLang="sv-SE" dirty="0"/>
              <a:t>Att </a:t>
            </a:r>
            <a:r>
              <a:rPr lang="sv-SE" altLang="sv-SE" i="1" dirty="0"/>
              <a:t>verka för </a:t>
            </a:r>
            <a:r>
              <a:rPr lang="sv-SE" altLang="sv-SE" dirty="0"/>
              <a:t>innebär att</a:t>
            </a:r>
            <a:r>
              <a:rPr lang="sv-SE" altLang="sv-SE" i="1" dirty="0"/>
              <a:t> aktivt </a:t>
            </a:r>
            <a:r>
              <a:rPr lang="sv-SE" altLang="sv-SE" dirty="0"/>
              <a:t>beakta behovet av personal och vid behov </a:t>
            </a:r>
            <a:r>
              <a:rPr lang="sv-SE" altLang="sv-SE" i="1" dirty="0"/>
              <a:t>aktivt</a:t>
            </a:r>
            <a:r>
              <a:rPr lang="sv-SE" altLang="sv-SE" dirty="0"/>
              <a:t> söka efter sådan personal. Hur gör ni för att ”aktivt verka för”?</a:t>
            </a:r>
          </a:p>
          <a:p>
            <a:endParaRPr lang="sv-SE" altLang="sv-SE"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pPr/>
              <a:t>32</a:t>
            </a:fld>
            <a:endParaRPr lang="sv-SE" dirty="0"/>
          </a:p>
        </p:txBody>
      </p:sp>
      <p:pic>
        <p:nvPicPr>
          <p:cNvPr id="9" name="Bildobjekt 8">
            <a:extLst>
              <a:ext uri="{FF2B5EF4-FFF2-40B4-BE49-F238E27FC236}">
                <a16:creationId xmlns:a16="http://schemas.microsoft.com/office/drawing/2014/main" id="{1B46B298-2F0D-6519-4327-EC438BAEB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401" y="1181174"/>
            <a:ext cx="2545051" cy="35483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2665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a:xfrm>
            <a:off x="3649663" y="5296959"/>
            <a:ext cx="2133600" cy="304271"/>
          </a:xfrm>
        </p:spPr>
        <p:txBody>
          <a:bodyPr anchor="ctr">
            <a:normAutofit/>
          </a:bodyPr>
          <a:lstStyle/>
          <a:p>
            <a:pPr>
              <a:spcAft>
                <a:spcPts val="600"/>
              </a:spcAft>
            </a:pPr>
            <a:fld id="{555A968A-E0AF-44DF-8545-852B31FD1DE1}" type="slidenum">
              <a:rPr lang="sv-SE" smtClean="0"/>
              <a:pPr>
                <a:spcAft>
                  <a:spcPts val="600"/>
                </a:spcAft>
              </a:pPr>
              <a:t>33</a:t>
            </a:fld>
            <a:endParaRPr lang="sv-SE"/>
          </a:p>
        </p:txBody>
      </p:sp>
      <p:pic>
        <p:nvPicPr>
          <p:cNvPr id="7" name="Platshållare för bild 6">
            <a:extLst>
              <a:ext uri="{FF2B5EF4-FFF2-40B4-BE49-F238E27FC236}">
                <a16:creationId xmlns:a16="http://schemas.microsoft.com/office/drawing/2014/main" id="{B1CCA4BC-84ED-2502-6D54-9FDF51A9C539}"/>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r="-2" b="4514"/>
          <a:stretch/>
        </p:blipFill>
        <p:spPr>
          <a:xfrm>
            <a:off x="-39400" y="0"/>
            <a:ext cx="9183400" cy="5787344"/>
          </a:xfrm>
          <a:noFill/>
        </p:spPr>
      </p:pic>
      <p:sp>
        <p:nvSpPr>
          <p:cNvPr id="2" name="Rubrik 1"/>
          <p:cNvSpPr>
            <a:spLocks noGrp="1"/>
          </p:cNvSpPr>
          <p:nvPr>
            <p:ph type="title"/>
          </p:nvPr>
        </p:nvSpPr>
        <p:spPr>
          <a:xfrm>
            <a:off x="899592" y="4441676"/>
            <a:ext cx="8064501" cy="430887"/>
          </a:xfrm>
        </p:spPr>
        <p:txBody>
          <a:bodyPr anchor="t">
            <a:normAutofit/>
          </a:bodyPr>
          <a:lstStyle/>
          <a:p>
            <a:r>
              <a:rPr lang="sv-SE" dirty="0"/>
              <a:t>Domstolar 13–16 §§</a:t>
            </a:r>
          </a:p>
        </p:txBody>
      </p:sp>
    </p:spTree>
    <p:extLst>
      <p:ext uri="{BB962C8B-B14F-4D97-AF65-F5344CB8AC3E}">
        <p14:creationId xmlns:p14="http://schemas.microsoft.com/office/powerpoint/2010/main" val="1891018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552" y="517525"/>
            <a:ext cx="8388932" cy="984885"/>
          </a:xfrm>
        </p:spPr>
        <p:txBody>
          <a:bodyPr/>
          <a:lstStyle/>
          <a:p>
            <a:r>
              <a:rPr lang="sv-SE" dirty="0"/>
              <a:t>Förskola och viss annan pedagogisk verksamhet</a:t>
            </a:r>
            <a:endParaRPr lang="sv-SE" dirty="0">
              <a:solidFill>
                <a:srgbClr val="FF0000"/>
              </a:solidFill>
            </a:endParaRPr>
          </a:p>
        </p:txBody>
      </p:sp>
      <p:sp>
        <p:nvSpPr>
          <p:cNvPr id="3" name="Platshållare för innehåll 2"/>
          <p:cNvSpPr>
            <a:spLocks noGrp="1"/>
          </p:cNvSpPr>
          <p:nvPr>
            <p:ph idx="1"/>
          </p:nvPr>
        </p:nvSpPr>
        <p:spPr>
          <a:xfrm>
            <a:off x="539552" y="1921396"/>
            <a:ext cx="4335151" cy="3132348"/>
          </a:xfrm>
        </p:spPr>
        <p:txBody>
          <a:bodyPr>
            <a:normAutofit/>
          </a:bodyPr>
          <a:lstStyle/>
          <a:p>
            <a:pPr marL="0" indent="0">
              <a:buNone/>
            </a:pPr>
            <a:r>
              <a:rPr lang="sv-SE" b="1" dirty="0"/>
              <a:t>17 § </a:t>
            </a:r>
            <a:r>
              <a:rPr lang="sv-SE" dirty="0"/>
              <a:t>Rätten för enskilda att i vissa fall erbjudas förskola och viss annan pedagogisk verksamhet på finska, meänkieli eller samiska regleras i 8 kap. 12 b § och 25 kap. 5 a § skollagen (2010:800). </a:t>
            </a:r>
            <a:endParaRPr lang="sv-SE" sz="1600" dirty="0"/>
          </a:p>
          <a:p>
            <a:endParaRPr lang="sv-SE" altLang="sv-SE"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pPr/>
              <a:t>34</a:t>
            </a:fld>
            <a:endParaRPr lang="sv-SE" dirty="0"/>
          </a:p>
        </p:txBody>
      </p:sp>
      <p:pic>
        <p:nvPicPr>
          <p:cNvPr id="6" name="Platshållare för bild 6">
            <a:extLst>
              <a:ext uri="{FF2B5EF4-FFF2-40B4-BE49-F238E27FC236}">
                <a16:creationId xmlns:a16="http://schemas.microsoft.com/office/drawing/2014/main" id="{AE2714B3-1505-42E8-B1E6-4143AE9D7D9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5364250" y="1540271"/>
            <a:ext cx="3240000" cy="3240000"/>
          </a:xfrm>
        </p:spPr>
      </p:pic>
      <p:sp>
        <p:nvSpPr>
          <p:cNvPr id="7" name="textruta 6">
            <a:extLst>
              <a:ext uri="{FF2B5EF4-FFF2-40B4-BE49-F238E27FC236}">
                <a16:creationId xmlns:a16="http://schemas.microsoft.com/office/drawing/2014/main" id="{AFB115AF-FE14-10F3-A8CE-F166092186B8}"/>
              </a:ext>
            </a:extLst>
          </p:cNvPr>
          <p:cNvSpPr txBox="1"/>
          <p:nvPr/>
        </p:nvSpPr>
        <p:spPr>
          <a:xfrm>
            <a:off x="7452320" y="5341372"/>
            <a:ext cx="1327608" cy="215444"/>
          </a:xfrm>
          <a:prstGeom prst="rect">
            <a:avLst/>
          </a:prstGeom>
          <a:noFill/>
        </p:spPr>
        <p:txBody>
          <a:bodyPr wrap="none" rtlCol="0">
            <a:spAutoFit/>
          </a:bodyPr>
          <a:lstStyle/>
          <a:p>
            <a:r>
              <a:rPr lang="sv-SE" sz="800" dirty="0">
                <a:solidFill>
                  <a:schemeClr val="bg1">
                    <a:lumMod val="50000"/>
                  </a:schemeClr>
                </a:solidFill>
              </a:rPr>
              <a:t>Foto: Susanne Kronholm</a:t>
            </a:r>
          </a:p>
        </p:txBody>
      </p:sp>
    </p:spTree>
    <p:extLst>
      <p:ext uri="{BB962C8B-B14F-4D97-AF65-F5344CB8AC3E}">
        <p14:creationId xmlns:p14="http://schemas.microsoft.com/office/powerpoint/2010/main" val="4201775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EF4C2E-1884-45F7-8181-188CE2A0F768}"/>
              </a:ext>
            </a:extLst>
          </p:cNvPr>
          <p:cNvSpPr>
            <a:spLocks noGrp="1"/>
          </p:cNvSpPr>
          <p:nvPr>
            <p:ph type="title"/>
          </p:nvPr>
        </p:nvSpPr>
        <p:spPr>
          <a:xfrm>
            <a:off x="539749" y="517524"/>
            <a:ext cx="8064501" cy="923330"/>
          </a:xfrm>
        </p:spPr>
        <p:txBody>
          <a:bodyPr/>
          <a:lstStyle/>
          <a:p>
            <a:r>
              <a:rPr lang="sv-SE" dirty="0"/>
              <a:t>Förskola på nationella minoritetsspråk</a:t>
            </a:r>
            <a:br>
              <a:rPr lang="sv-SE" dirty="0"/>
            </a:br>
            <a:r>
              <a:rPr lang="sv-SE" sz="2800" dirty="0"/>
              <a:t>Skollagen 8 kap.</a:t>
            </a:r>
          </a:p>
        </p:txBody>
      </p:sp>
      <p:sp>
        <p:nvSpPr>
          <p:cNvPr id="3" name="Platshållare för innehåll 2">
            <a:extLst>
              <a:ext uri="{FF2B5EF4-FFF2-40B4-BE49-F238E27FC236}">
                <a16:creationId xmlns:a16="http://schemas.microsoft.com/office/drawing/2014/main" id="{65533735-6074-42C2-823E-0739C0760388}"/>
              </a:ext>
            </a:extLst>
          </p:cNvPr>
          <p:cNvSpPr>
            <a:spLocks noGrp="1"/>
          </p:cNvSpPr>
          <p:nvPr>
            <p:ph idx="1"/>
          </p:nvPr>
        </p:nvSpPr>
        <p:spPr>
          <a:xfrm>
            <a:off x="539750" y="1741376"/>
            <a:ext cx="7488634" cy="3291839"/>
          </a:xfrm>
        </p:spPr>
        <p:txBody>
          <a:bodyPr>
            <a:normAutofit/>
          </a:bodyPr>
          <a:lstStyle/>
          <a:p>
            <a:pPr marL="0" indent="0">
              <a:buNone/>
            </a:pPr>
            <a:r>
              <a:rPr lang="sv-SE" b="1" dirty="0"/>
              <a:t>12 b § </a:t>
            </a:r>
            <a:r>
              <a:rPr lang="sv-SE" dirty="0"/>
              <a:t>En hemkommun som ingår i ett förvaltningsområde enligt lagen (2009:724) om nationella minoriteter och minoritetsspråk ska erbjuda barn, vars vårdnadshavare begär det, plats i förskola där hela eller en väsentlig del av utbildningen bedrivs på finska, meänkieli respektive samiska.</a:t>
            </a:r>
          </a:p>
          <a:p>
            <a:pPr marL="0" indent="0">
              <a:buNone/>
            </a:pPr>
            <a:r>
              <a:rPr lang="sv-SE" dirty="0"/>
              <a:t>Vårdnadshavare som ansöker om förskoleplats för sitt barn ska tillfrågas om de önskar plats i sådan förskola som avses i första stycket.</a:t>
            </a:r>
          </a:p>
        </p:txBody>
      </p:sp>
      <p:sp>
        <p:nvSpPr>
          <p:cNvPr id="4" name="Platshållare för bildnummer 3">
            <a:extLst>
              <a:ext uri="{FF2B5EF4-FFF2-40B4-BE49-F238E27FC236}">
                <a16:creationId xmlns:a16="http://schemas.microsoft.com/office/drawing/2014/main" id="{C09C6B75-8887-4A9D-AD66-D3EC8EE41362}"/>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35</a:t>
            </a:fld>
            <a:endParaRPr lang="sv-SE">
              <a:solidFill>
                <a:prstClr val="black">
                  <a:tint val="75000"/>
                </a:prstClr>
              </a:solidFill>
            </a:endParaRPr>
          </a:p>
        </p:txBody>
      </p:sp>
    </p:spTree>
    <p:extLst>
      <p:ext uri="{BB962C8B-B14F-4D97-AF65-F5344CB8AC3E}">
        <p14:creationId xmlns:p14="http://schemas.microsoft.com/office/powerpoint/2010/main" val="4281559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5C0251-5FD5-4AF1-A3CB-A1F882FABDA4}"/>
              </a:ext>
            </a:extLst>
          </p:cNvPr>
          <p:cNvSpPr>
            <a:spLocks noGrp="1"/>
          </p:cNvSpPr>
          <p:nvPr>
            <p:ph type="title"/>
          </p:nvPr>
        </p:nvSpPr>
        <p:spPr>
          <a:xfrm>
            <a:off x="539749" y="517524"/>
            <a:ext cx="8064501" cy="923330"/>
          </a:xfrm>
        </p:spPr>
        <p:txBody>
          <a:bodyPr/>
          <a:lstStyle/>
          <a:p>
            <a:r>
              <a:rPr lang="sv-SE" dirty="0"/>
              <a:t>Viss annan pedagogisk verksamhet</a:t>
            </a:r>
            <a:br>
              <a:rPr lang="sv-SE" dirty="0"/>
            </a:br>
            <a:r>
              <a:rPr lang="sv-SE" sz="2800" dirty="0"/>
              <a:t>Skollagen 25 kap.</a:t>
            </a:r>
            <a:endParaRPr lang="sv-SE" dirty="0"/>
          </a:p>
        </p:txBody>
      </p:sp>
      <p:sp>
        <p:nvSpPr>
          <p:cNvPr id="3" name="Platshållare för bildnummer 2">
            <a:extLst>
              <a:ext uri="{FF2B5EF4-FFF2-40B4-BE49-F238E27FC236}">
                <a16:creationId xmlns:a16="http://schemas.microsoft.com/office/drawing/2014/main" id="{B4162B54-EE21-49A3-8EFC-86F84F4747F0}"/>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36</a:t>
            </a:fld>
            <a:endParaRPr lang="sv-SE">
              <a:solidFill>
                <a:prstClr val="black">
                  <a:tint val="75000"/>
                </a:prstClr>
              </a:solidFill>
            </a:endParaRPr>
          </a:p>
        </p:txBody>
      </p:sp>
      <p:sp>
        <p:nvSpPr>
          <p:cNvPr id="4" name="Platshållare för innehåll 2">
            <a:extLst>
              <a:ext uri="{FF2B5EF4-FFF2-40B4-BE49-F238E27FC236}">
                <a16:creationId xmlns:a16="http://schemas.microsoft.com/office/drawing/2014/main" id="{E99028FC-22D6-4A18-980C-90A9CD1D298F}"/>
              </a:ext>
            </a:extLst>
          </p:cNvPr>
          <p:cNvSpPr txBox="1">
            <a:spLocks/>
          </p:cNvSpPr>
          <p:nvPr/>
        </p:nvSpPr>
        <p:spPr>
          <a:xfrm>
            <a:off x="539749" y="1597360"/>
            <a:ext cx="7596647" cy="3507776"/>
          </a:xfrm>
          <a:prstGeom prst="rect">
            <a:avLst/>
          </a:prstGeom>
        </p:spPr>
        <p:txBody>
          <a:bodyPr>
            <a:normAutofit lnSpcReduction="10000"/>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sv-SE" b="1" dirty="0"/>
              <a:t>5 a § </a:t>
            </a:r>
            <a:r>
              <a:rPr lang="sv-SE" sz="1600" dirty="0"/>
              <a:t>En kommun som ingår i ett förvaltningsområde enligt lagen (2009:724) om nationella minoriteter och minoritetsspråk och som tillhandahåller sådan verksamhet som avses i 2 eller 5 § ska sträva efter att erbjuda barn, vars vårdnadshavare begär det, plats i sådan verksamhet där hela eller en väsentlig del av verksamheten bedrivs på finska, meänkieli respektive samiska.</a:t>
            </a:r>
          </a:p>
          <a:p>
            <a:pPr marL="0" indent="0">
              <a:buFont typeface="Arial" panose="020B0604020202020204" pitchFamily="34" charset="0"/>
              <a:buNone/>
            </a:pPr>
            <a:r>
              <a:rPr lang="sv-SE" sz="1600" dirty="0"/>
              <a:t>Om kommunen erbjuder verksamhet enligt 2 eller 5 § ska vårdnadshavare som ansöker om sådan verksamhet tillfrågas om de önskar plats i verksamhet som bedrivs på finska, meänkieli respektive samiska.</a:t>
            </a:r>
          </a:p>
          <a:p>
            <a:pPr marL="0" indent="0">
              <a:buFont typeface="Arial" panose="020B0604020202020204" pitchFamily="34" charset="0"/>
              <a:buNone/>
            </a:pPr>
            <a:r>
              <a:rPr lang="sv-SE" sz="1600" dirty="0"/>
              <a:t>Om en kommun som ingår i ett förvaltningsområde anordnar öppen förskola, enligt 3 § ska kommunen, om det finns sådan efterfrågan, sträva efter att erbjuda hela eller en väsentlig del av verksamheten på finska, meänkieli respektive samiska.</a:t>
            </a:r>
          </a:p>
        </p:txBody>
      </p:sp>
    </p:spTree>
    <p:extLst>
      <p:ext uri="{BB962C8B-B14F-4D97-AF65-F5344CB8AC3E}">
        <p14:creationId xmlns:p14="http://schemas.microsoft.com/office/powerpoint/2010/main" val="4241537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5C0251-5FD5-4AF1-A3CB-A1F882FABDA4}"/>
              </a:ext>
            </a:extLst>
          </p:cNvPr>
          <p:cNvSpPr>
            <a:spLocks noGrp="1"/>
          </p:cNvSpPr>
          <p:nvPr>
            <p:ph type="title"/>
          </p:nvPr>
        </p:nvSpPr>
        <p:spPr>
          <a:xfrm>
            <a:off x="539749" y="517524"/>
            <a:ext cx="8064501" cy="492443"/>
          </a:xfrm>
        </p:spPr>
        <p:txBody>
          <a:bodyPr vert="horz" lIns="0" tIns="0" rIns="0" bIns="0" rtlCol="0" anchor="t">
            <a:normAutofit/>
          </a:bodyPr>
          <a:lstStyle/>
          <a:p>
            <a:r>
              <a:rPr lang="sv-SE" b="1" kern="1200" dirty="0">
                <a:latin typeface="+mj-lt"/>
                <a:ea typeface="+mj-ea"/>
                <a:cs typeface="+mj-cs"/>
              </a:rPr>
              <a:t>Frågor</a:t>
            </a:r>
          </a:p>
        </p:txBody>
      </p:sp>
      <p:sp>
        <p:nvSpPr>
          <p:cNvPr id="5" name="Platshållare för innehåll 2">
            <a:extLst>
              <a:ext uri="{FF2B5EF4-FFF2-40B4-BE49-F238E27FC236}">
                <a16:creationId xmlns:a16="http://schemas.microsoft.com/office/drawing/2014/main" id="{B5D5CA59-DD17-0473-974B-D02F5A6FA04E}"/>
              </a:ext>
            </a:extLst>
          </p:cNvPr>
          <p:cNvSpPr txBox="1">
            <a:spLocks/>
          </p:cNvSpPr>
          <p:nvPr/>
        </p:nvSpPr>
        <p:spPr>
          <a:xfrm>
            <a:off x="539749" y="1333500"/>
            <a:ext cx="5243513" cy="3771636"/>
          </a:xfrm>
          <a:prstGeom prst="rect">
            <a:avLst/>
          </a:prstGeom>
        </p:spPr>
        <p:txBody>
          <a:bodyPr vert="horz" lIns="0" tIns="0" rIns="0" bIns="0" rtlCol="0">
            <a:normAutofit/>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sv-SE" altLang="sv-SE" i="0" baseline="0" dirty="0"/>
              <a:t>På vilket sätt tillfrågas vårdnadshavare om de önskar plats i förskola där hela eller en väsentlig del av utbildningen bedrivs på finska, meänkieli respektive samiska?</a:t>
            </a:r>
          </a:p>
          <a:p>
            <a:pPr>
              <a:defRPr/>
            </a:pPr>
            <a:r>
              <a:rPr lang="sv-SE" dirty="0"/>
              <a:t>På vilka sätt verkar ni för att det finns språkkunnig personal i finska, meänkieli respektive samiska? </a:t>
            </a:r>
          </a:p>
          <a:p>
            <a:pPr>
              <a:defRPr/>
            </a:pPr>
            <a:r>
              <a:rPr lang="sv-SE" altLang="sv-SE" sz="1800" dirty="0"/>
              <a:t>Vad fungerar bra, mindre bra?</a:t>
            </a:r>
            <a:endParaRPr lang="sv-SE" dirty="0"/>
          </a:p>
          <a:p>
            <a:pPr>
              <a:defRPr/>
            </a:pPr>
            <a:endParaRPr lang="sv-SE" altLang="sv-SE" i="0" baseline="0" dirty="0"/>
          </a:p>
          <a:p>
            <a:pPr>
              <a:defRPr/>
            </a:pPr>
            <a:endParaRPr lang="sv-SE" altLang="sv-SE" i="0" baseline="0" dirty="0"/>
          </a:p>
        </p:txBody>
      </p:sp>
      <p:sp>
        <p:nvSpPr>
          <p:cNvPr id="3" name="Platshållare för bildnummer 2">
            <a:extLst>
              <a:ext uri="{FF2B5EF4-FFF2-40B4-BE49-F238E27FC236}">
                <a16:creationId xmlns:a16="http://schemas.microsoft.com/office/drawing/2014/main" id="{B4162B54-EE21-49A3-8EFC-86F84F4747F0}"/>
              </a:ext>
            </a:extLst>
          </p:cNvPr>
          <p:cNvSpPr>
            <a:spLocks noGrp="1"/>
          </p:cNvSpPr>
          <p:nvPr>
            <p:ph type="sldNum" sz="quarter" idx="12"/>
          </p:nvPr>
        </p:nvSpPr>
        <p:spPr>
          <a:xfrm>
            <a:off x="3649663" y="5296959"/>
            <a:ext cx="2133600" cy="304271"/>
          </a:xfrm>
        </p:spPr>
        <p:txBody>
          <a:bodyPr vert="horz" lIns="91440" tIns="45720" rIns="91440" bIns="45720" rtlCol="0" anchor="ctr">
            <a:normAutofit/>
          </a:bodyPr>
          <a:lstStyle/>
          <a:p>
            <a:pPr>
              <a:spcAft>
                <a:spcPts val="600"/>
              </a:spcAft>
            </a:pPr>
            <a:fld id="{555A968A-E0AF-44DF-8545-852B31FD1DE1}" type="slidenum">
              <a:rPr lang="sv-SE" smtClean="0">
                <a:solidFill>
                  <a:prstClr val="black">
                    <a:tint val="75000"/>
                  </a:prstClr>
                </a:solidFill>
              </a:rPr>
              <a:pPr>
                <a:spcAft>
                  <a:spcPts val="600"/>
                </a:spcAft>
              </a:pPr>
              <a:t>37</a:t>
            </a:fld>
            <a:endParaRPr lang="sv-SE">
              <a:solidFill>
                <a:prstClr val="black">
                  <a:tint val="75000"/>
                </a:prstClr>
              </a:solidFill>
            </a:endParaRPr>
          </a:p>
        </p:txBody>
      </p:sp>
      <p:sp>
        <p:nvSpPr>
          <p:cNvPr id="4" name="Platshållare för innehåll 2">
            <a:extLst>
              <a:ext uri="{FF2B5EF4-FFF2-40B4-BE49-F238E27FC236}">
                <a16:creationId xmlns:a16="http://schemas.microsoft.com/office/drawing/2014/main" id="{E99028FC-22D6-4A18-980C-90A9CD1D298F}"/>
              </a:ext>
            </a:extLst>
          </p:cNvPr>
          <p:cNvSpPr txBox="1">
            <a:spLocks/>
          </p:cNvSpPr>
          <p:nvPr/>
        </p:nvSpPr>
        <p:spPr>
          <a:xfrm>
            <a:off x="539750" y="1597360"/>
            <a:ext cx="7596646" cy="3507776"/>
          </a:xfrm>
          <a:prstGeom prst="rect">
            <a:avLst/>
          </a:prstGeom>
        </p:spPr>
        <p:txBody>
          <a:bodyPr>
            <a:normAutofit/>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sv-SE" sz="1600" dirty="0"/>
          </a:p>
        </p:txBody>
      </p:sp>
      <p:pic>
        <p:nvPicPr>
          <p:cNvPr id="8" name="Bildobjekt 7">
            <a:extLst>
              <a:ext uri="{FF2B5EF4-FFF2-40B4-BE49-F238E27FC236}">
                <a16:creationId xmlns:a16="http://schemas.microsoft.com/office/drawing/2014/main" id="{3C7A1975-1568-4651-783F-4B0A2809C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405" y="1009967"/>
            <a:ext cx="2545051" cy="36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72207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7992691" cy="984885"/>
          </a:xfrm>
        </p:spPr>
        <p:txBody>
          <a:bodyPr/>
          <a:lstStyle/>
          <a:p>
            <a:r>
              <a:rPr lang="sv-SE" dirty="0"/>
              <a:t>Service och omvårdnad inom äldreomsorgen</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38</a:t>
            </a:fld>
            <a:endParaRPr lang="sv-SE"/>
          </a:p>
        </p:txBody>
      </p:sp>
      <p:sp>
        <p:nvSpPr>
          <p:cNvPr id="15" name="textruta 14"/>
          <p:cNvSpPr txBox="1"/>
          <p:nvPr/>
        </p:nvSpPr>
        <p:spPr>
          <a:xfrm>
            <a:off x="539749" y="1756469"/>
            <a:ext cx="3744219" cy="1754326"/>
          </a:xfrm>
          <a:prstGeom prst="rect">
            <a:avLst/>
          </a:prstGeom>
          <a:noFill/>
        </p:spPr>
        <p:txBody>
          <a:bodyPr wrap="square" rtlCol="0">
            <a:spAutoFit/>
          </a:bodyPr>
          <a:lstStyle/>
          <a:p>
            <a:pPr>
              <a:spcAft>
                <a:spcPts val="600"/>
              </a:spcAft>
            </a:pPr>
            <a:r>
              <a:rPr lang="sv-SE" b="1" dirty="0">
                <a:solidFill>
                  <a:schemeClr val="tx1">
                    <a:lumMod val="75000"/>
                    <a:lumOff val="25000"/>
                  </a:schemeClr>
                </a:solidFill>
              </a:rPr>
              <a:t>18 § </a:t>
            </a:r>
            <a:r>
              <a:rPr lang="sv-SE" dirty="0"/>
              <a:t>Rätten för enskilda att i vissa fall erbjudas omvårdnad inom ramen för äldreomsorgen på de nationella minoritetsspråken regleras i 8 kap. 6-9 §§ socialtjänstlagen (2025:400). </a:t>
            </a:r>
            <a:endParaRPr lang="sv-SE" dirty="0">
              <a:solidFill>
                <a:schemeClr val="tx1">
                  <a:lumMod val="75000"/>
                  <a:lumOff val="25000"/>
                </a:schemeClr>
              </a:solidFill>
            </a:endParaRPr>
          </a:p>
        </p:txBody>
      </p:sp>
      <p:pic>
        <p:nvPicPr>
          <p:cNvPr id="6" name="Platshållare för bild 6">
            <a:extLst>
              <a:ext uri="{FF2B5EF4-FFF2-40B4-BE49-F238E27FC236}">
                <a16:creationId xmlns:a16="http://schemas.microsoft.com/office/drawing/2014/main" id="{8FAC117E-831A-4BC7-AC5A-9D1EB91711BC}"/>
              </a:ext>
            </a:extLst>
          </p:cNvPr>
          <p:cNvPicPr>
            <a:picLocks noChangeAspect="1"/>
          </p:cNvPicPr>
          <p:nvPr/>
        </p:nvPicPr>
        <p:blipFill>
          <a:blip r:embed="rId3" cstate="print">
            <a:extLst>
              <a:ext uri="{28A0092B-C50C-407E-A947-70E740481C1C}">
                <a14:useLocalDpi xmlns:a14="http://schemas.microsoft.com/office/drawing/2010/main" val="0"/>
              </a:ext>
            </a:extLst>
          </a:blip>
          <a:srcRect l="14027" t="214" r="14730" b="-214"/>
          <a:stretch/>
        </p:blipFill>
        <p:spPr>
          <a:xfrm>
            <a:off x="5223504" y="1492727"/>
            <a:ext cx="3308936" cy="3240000"/>
          </a:xfrm>
          <a:prstGeom prst="ellipse">
            <a:avLst/>
          </a:prstGeom>
          <a:ln w="76200">
            <a:solidFill>
              <a:schemeClr val="bg1"/>
            </a:solidFill>
          </a:ln>
          <a:effectLst>
            <a:outerShdw sx="101000" sy="101000" algn="ctr" rotWithShape="0">
              <a:schemeClr val="tx2"/>
            </a:outerShdw>
          </a:effectLst>
        </p:spPr>
      </p:pic>
      <p:sp>
        <p:nvSpPr>
          <p:cNvPr id="3" name="textruta 2">
            <a:extLst>
              <a:ext uri="{FF2B5EF4-FFF2-40B4-BE49-F238E27FC236}">
                <a16:creationId xmlns:a16="http://schemas.microsoft.com/office/drawing/2014/main" id="{0A1D30C3-F58D-9F32-5BF0-E420E96E5BF4}"/>
              </a:ext>
            </a:extLst>
          </p:cNvPr>
          <p:cNvSpPr txBox="1"/>
          <p:nvPr/>
        </p:nvSpPr>
        <p:spPr>
          <a:xfrm>
            <a:off x="7452320" y="5341372"/>
            <a:ext cx="1327608" cy="215444"/>
          </a:xfrm>
          <a:prstGeom prst="rect">
            <a:avLst/>
          </a:prstGeom>
          <a:noFill/>
        </p:spPr>
        <p:txBody>
          <a:bodyPr wrap="none" rtlCol="0">
            <a:spAutoFit/>
          </a:bodyPr>
          <a:lstStyle/>
          <a:p>
            <a:r>
              <a:rPr lang="sv-SE" sz="800" dirty="0">
                <a:solidFill>
                  <a:schemeClr val="bg1">
                    <a:lumMod val="50000"/>
                  </a:schemeClr>
                </a:solidFill>
              </a:rPr>
              <a:t>Foto: Susanne Kronholm</a:t>
            </a:r>
          </a:p>
        </p:txBody>
      </p:sp>
    </p:spTree>
    <p:extLst>
      <p:ext uri="{BB962C8B-B14F-4D97-AF65-F5344CB8AC3E}">
        <p14:creationId xmlns:p14="http://schemas.microsoft.com/office/powerpoint/2010/main" val="2739950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93B480-04D7-BCCD-E267-3599DBF5FB23}"/>
              </a:ext>
            </a:extLst>
          </p:cNvPr>
          <p:cNvSpPr>
            <a:spLocks noGrp="1"/>
          </p:cNvSpPr>
          <p:nvPr>
            <p:ph type="title"/>
          </p:nvPr>
        </p:nvSpPr>
        <p:spPr>
          <a:xfrm>
            <a:off x="539749" y="517524"/>
            <a:ext cx="8064501" cy="923330"/>
          </a:xfrm>
        </p:spPr>
        <p:txBody>
          <a:bodyPr/>
          <a:lstStyle/>
          <a:p>
            <a:r>
              <a:rPr lang="sv-SE" dirty="0"/>
              <a:t>Socialtjänstlagen (2025:400)</a:t>
            </a:r>
            <a:br>
              <a:rPr lang="sv-SE" dirty="0"/>
            </a:br>
            <a:r>
              <a:rPr lang="sv-SE" sz="2800" dirty="0"/>
              <a:t>Socialtjänstlagen 8 kap.</a:t>
            </a:r>
          </a:p>
        </p:txBody>
      </p:sp>
      <p:sp>
        <p:nvSpPr>
          <p:cNvPr id="3" name="Platshållare för innehåll 2">
            <a:extLst>
              <a:ext uri="{FF2B5EF4-FFF2-40B4-BE49-F238E27FC236}">
                <a16:creationId xmlns:a16="http://schemas.microsoft.com/office/drawing/2014/main" id="{20B248E8-58D6-874C-E845-E5E39006A783}"/>
              </a:ext>
            </a:extLst>
          </p:cNvPr>
          <p:cNvSpPr>
            <a:spLocks noGrp="1"/>
          </p:cNvSpPr>
          <p:nvPr>
            <p:ph idx="1"/>
          </p:nvPr>
        </p:nvSpPr>
        <p:spPr>
          <a:xfrm>
            <a:off x="539750" y="1813384"/>
            <a:ext cx="8064500" cy="3291752"/>
          </a:xfrm>
        </p:spPr>
        <p:txBody>
          <a:bodyPr/>
          <a:lstStyle/>
          <a:p>
            <a:pPr marL="0" indent="0">
              <a:buNone/>
            </a:pPr>
            <a:r>
              <a:rPr lang="sv-SE" b="1" dirty="0"/>
              <a:t>5 § </a:t>
            </a:r>
            <a:r>
              <a:rPr lang="sv-SE" dirty="0"/>
              <a:t>Kommunen ska arbeta för att det ska finnas tillgång till personal med kunskaper i finska, jiddisch, meänkieli, romani </a:t>
            </a:r>
            <a:r>
              <a:rPr lang="sv-SE" dirty="0" err="1"/>
              <a:t>chib</a:t>
            </a:r>
            <a:r>
              <a:rPr lang="sv-SE" dirty="0"/>
              <a:t> eller samiska där detta behövs i omvårdnaden om äldre personer.</a:t>
            </a:r>
          </a:p>
          <a:p>
            <a:endParaRPr lang="sv-SE" dirty="0"/>
          </a:p>
        </p:txBody>
      </p:sp>
      <p:sp>
        <p:nvSpPr>
          <p:cNvPr id="4" name="Platshållare för bildnummer 3">
            <a:extLst>
              <a:ext uri="{FF2B5EF4-FFF2-40B4-BE49-F238E27FC236}">
                <a16:creationId xmlns:a16="http://schemas.microsoft.com/office/drawing/2014/main" id="{BE3AF003-F15E-8D14-5A99-CD337A2FA350}"/>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39</a:t>
            </a:fld>
            <a:endParaRPr lang="sv-SE">
              <a:solidFill>
                <a:prstClr val="black">
                  <a:tint val="75000"/>
                </a:prstClr>
              </a:solidFill>
            </a:endParaRPr>
          </a:p>
        </p:txBody>
      </p:sp>
    </p:spTree>
    <p:extLst>
      <p:ext uri="{BB962C8B-B14F-4D97-AF65-F5344CB8AC3E}">
        <p14:creationId xmlns:p14="http://schemas.microsoft.com/office/powerpoint/2010/main" val="3448155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Konventioner som grund för minoritetspolitiken</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4</a:t>
            </a:fld>
            <a:endParaRPr lang="sv-SE">
              <a:solidFill>
                <a:prstClr val="black">
                  <a:tint val="75000"/>
                </a:prstClr>
              </a:solidFill>
            </a:endParaRPr>
          </a:p>
        </p:txBody>
      </p:sp>
      <p:sp>
        <p:nvSpPr>
          <p:cNvPr id="15" name="Rektangel med rundade hörn på samma sida 14"/>
          <p:cNvSpPr/>
          <p:nvPr/>
        </p:nvSpPr>
        <p:spPr>
          <a:xfrm rot="5400000">
            <a:off x="2519965" y="-433825"/>
            <a:ext cx="288147" cy="5328089"/>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72000" rIns="0" bIns="0" rtlCol="0" anchor="ctr"/>
          <a:lstStyle/>
          <a:p>
            <a:pPr algn="r"/>
            <a:endParaRPr lang="sv-SE" sz="1600" b="1" dirty="0">
              <a:solidFill>
                <a:prstClr val="white"/>
              </a:solidFill>
            </a:endParaRPr>
          </a:p>
        </p:txBody>
      </p:sp>
      <p:sp>
        <p:nvSpPr>
          <p:cNvPr id="16" name="Rektangel med rundade hörn på samma sida 15"/>
          <p:cNvSpPr/>
          <p:nvPr/>
        </p:nvSpPr>
        <p:spPr>
          <a:xfrm rot="5400000">
            <a:off x="2845554" y="171881"/>
            <a:ext cx="285047" cy="5976156"/>
          </a:xfrm>
          <a:prstGeom prst="round2SameRect">
            <a:avLst>
              <a:gd name="adj1" fmla="val 4999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72000" rIns="0" bIns="0" rtlCol="0" anchor="ctr"/>
          <a:lstStyle/>
          <a:p>
            <a:pPr algn="r"/>
            <a:endParaRPr lang="sv-SE" sz="1600" b="1" dirty="0">
              <a:solidFill>
                <a:prstClr val="white"/>
              </a:solidFill>
            </a:endParaRPr>
          </a:p>
        </p:txBody>
      </p:sp>
      <p:sp>
        <p:nvSpPr>
          <p:cNvPr id="17" name="textruta 16"/>
          <p:cNvSpPr txBox="1"/>
          <p:nvPr/>
        </p:nvSpPr>
        <p:spPr>
          <a:xfrm>
            <a:off x="539749" y="2353444"/>
            <a:ext cx="4860343" cy="288147"/>
          </a:xfrm>
          <a:prstGeom prst="rect">
            <a:avLst/>
          </a:prstGeom>
          <a:noFill/>
        </p:spPr>
        <p:txBody>
          <a:bodyPr wrap="square" lIns="0" tIns="72000" rIns="0" bIns="0" rtlCol="0">
            <a:spAutoFit/>
          </a:bodyPr>
          <a:lstStyle/>
          <a:p>
            <a:pPr>
              <a:spcAft>
                <a:spcPts val="600"/>
              </a:spcAft>
            </a:pPr>
            <a:r>
              <a:rPr lang="sv-SE" sz="1400" dirty="0">
                <a:solidFill>
                  <a:prstClr val="black">
                    <a:lumMod val="75000"/>
                    <a:lumOff val="25000"/>
                  </a:prstClr>
                </a:solidFill>
              </a:rPr>
              <a:t>Den europeiska stadgan om landsdels- eller minoritetsspråk.</a:t>
            </a:r>
          </a:p>
        </p:txBody>
      </p:sp>
      <p:sp>
        <p:nvSpPr>
          <p:cNvPr id="18" name="textruta 17"/>
          <p:cNvSpPr txBox="1"/>
          <p:nvPr/>
        </p:nvSpPr>
        <p:spPr>
          <a:xfrm>
            <a:off x="539749" y="3325437"/>
            <a:ext cx="5148374" cy="288147"/>
          </a:xfrm>
          <a:prstGeom prst="rect">
            <a:avLst/>
          </a:prstGeom>
          <a:noFill/>
        </p:spPr>
        <p:txBody>
          <a:bodyPr wrap="square" lIns="0" tIns="72000" rIns="0" bIns="0" rtlCol="0">
            <a:spAutoFit/>
          </a:bodyPr>
          <a:lstStyle/>
          <a:p>
            <a:pPr>
              <a:spcAft>
                <a:spcPts val="600"/>
              </a:spcAft>
            </a:pPr>
            <a:r>
              <a:rPr lang="sv-SE" sz="1400" dirty="0">
                <a:solidFill>
                  <a:prstClr val="black">
                    <a:lumMod val="75000"/>
                    <a:lumOff val="25000"/>
                  </a:prstClr>
                </a:solidFill>
              </a:rPr>
              <a:t>Europarådets ramkonvention om skydd för nationella minoriteter.</a:t>
            </a:r>
          </a:p>
        </p:txBody>
      </p:sp>
      <p:sp>
        <p:nvSpPr>
          <p:cNvPr id="19" name="Rektangel med rundade hörn på samma sida 18"/>
          <p:cNvSpPr/>
          <p:nvPr/>
        </p:nvSpPr>
        <p:spPr>
          <a:xfrm rot="5400000">
            <a:off x="3115585" y="805167"/>
            <a:ext cx="285043" cy="6516219"/>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72000" rIns="0" bIns="0" rtlCol="0" anchor="ctr"/>
          <a:lstStyle/>
          <a:p>
            <a:pPr algn="r"/>
            <a:endParaRPr lang="sv-SE" sz="1600" b="1" dirty="0">
              <a:solidFill>
                <a:prstClr val="white"/>
              </a:solidFill>
            </a:endParaRPr>
          </a:p>
        </p:txBody>
      </p:sp>
      <p:sp>
        <p:nvSpPr>
          <p:cNvPr id="20" name="textruta 19"/>
          <p:cNvSpPr txBox="1"/>
          <p:nvPr/>
        </p:nvSpPr>
        <p:spPr>
          <a:xfrm>
            <a:off x="539749" y="4225537"/>
            <a:ext cx="6118663" cy="288147"/>
          </a:xfrm>
          <a:prstGeom prst="rect">
            <a:avLst/>
          </a:prstGeom>
          <a:noFill/>
        </p:spPr>
        <p:txBody>
          <a:bodyPr wrap="none" lIns="0" tIns="72000" rIns="0" bIns="0" rtlCol="0">
            <a:spAutoFit/>
          </a:bodyPr>
          <a:lstStyle/>
          <a:p>
            <a:pPr>
              <a:spcAft>
                <a:spcPts val="600"/>
              </a:spcAft>
            </a:pPr>
            <a:r>
              <a:rPr lang="sv-SE" sz="1400" dirty="0">
                <a:solidFill>
                  <a:prstClr val="black">
                    <a:lumMod val="75000"/>
                    <a:lumOff val="25000"/>
                  </a:prstClr>
                </a:solidFill>
              </a:rPr>
              <a:t>Sverige ratificerade konventionerna. En minoritetspolitik antogs av riksdagen.</a:t>
            </a:r>
          </a:p>
        </p:txBody>
      </p:sp>
      <p:sp>
        <p:nvSpPr>
          <p:cNvPr id="3" name="textruta 2">
            <a:extLst>
              <a:ext uri="{FF2B5EF4-FFF2-40B4-BE49-F238E27FC236}">
                <a16:creationId xmlns:a16="http://schemas.microsoft.com/office/drawing/2014/main" id="{3F2C39C2-969C-1B28-50F6-72215087034C}"/>
              </a:ext>
            </a:extLst>
          </p:cNvPr>
          <p:cNvSpPr txBox="1"/>
          <p:nvPr/>
        </p:nvSpPr>
        <p:spPr>
          <a:xfrm>
            <a:off x="431540" y="2047917"/>
            <a:ext cx="2304256" cy="338554"/>
          </a:xfrm>
          <a:prstGeom prst="rect">
            <a:avLst/>
          </a:prstGeom>
          <a:noFill/>
        </p:spPr>
        <p:txBody>
          <a:bodyPr wrap="square" rtlCol="0">
            <a:spAutoFit/>
          </a:bodyPr>
          <a:lstStyle/>
          <a:p>
            <a:r>
              <a:rPr lang="sv-SE" sz="1600" b="1" dirty="0">
                <a:solidFill>
                  <a:schemeClr val="bg1"/>
                </a:solidFill>
              </a:rPr>
              <a:t>Språkstadgan 1992</a:t>
            </a:r>
          </a:p>
        </p:txBody>
      </p:sp>
      <p:sp>
        <p:nvSpPr>
          <p:cNvPr id="5" name="textruta 4">
            <a:extLst>
              <a:ext uri="{FF2B5EF4-FFF2-40B4-BE49-F238E27FC236}">
                <a16:creationId xmlns:a16="http://schemas.microsoft.com/office/drawing/2014/main" id="{EC02C56F-1702-5010-C9D0-60AF6B5E44A0}"/>
              </a:ext>
            </a:extLst>
          </p:cNvPr>
          <p:cNvSpPr txBox="1"/>
          <p:nvPr/>
        </p:nvSpPr>
        <p:spPr>
          <a:xfrm>
            <a:off x="431540" y="2969319"/>
            <a:ext cx="2473754" cy="338554"/>
          </a:xfrm>
          <a:prstGeom prst="rect">
            <a:avLst/>
          </a:prstGeom>
          <a:noFill/>
        </p:spPr>
        <p:txBody>
          <a:bodyPr wrap="none" rtlCol="0">
            <a:spAutoFit/>
          </a:bodyPr>
          <a:lstStyle/>
          <a:p>
            <a:r>
              <a:rPr lang="sv-SE" sz="1600" b="1" dirty="0">
                <a:solidFill>
                  <a:schemeClr val="bg1"/>
                </a:solidFill>
              </a:rPr>
              <a:t>Ramkonventionen 1995</a:t>
            </a:r>
          </a:p>
        </p:txBody>
      </p:sp>
      <p:sp>
        <p:nvSpPr>
          <p:cNvPr id="7" name="textruta 6">
            <a:extLst>
              <a:ext uri="{FF2B5EF4-FFF2-40B4-BE49-F238E27FC236}">
                <a16:creationId xmlns:a16="http://schemas.microsoft.com/office/drawing/2014/main" id="{C4F969EA-2CDE-DA2A-0D87-01066D41BB08}"/>
              </a:ext>
            </a:extLst>
          </p:cNvPr>
          <p:cNvSpPr txBox="1"/>
          <p:nvPr/>
        </p:nvSpPr>
        <p:spPr>
          <a:xfrm>
            <a:off x="424975" y="3887098"/>
            <a:ext cx="3071675" cy="338554"/>
          </a:xfrm>
          <a:prstGeom prst="rect">
            <a:avLst/>
          </a:prstGeom>
          <a:noFill/>
        </p:spPr>
        <p:txBody>
          <a:bodyPr wrap="none" rtlCol="0">
            <a:spAutoFit/>
          </a:bodyPr>
          <a:lstStyle/>
          <a:p>
            <a:r>
              <a:rPr lang="sv-SE" sz="1600" b="1" dirty="0">
                <a:solidFill>
                  <a:schemeClr val="bg1"/>
                </a:solidFill>
              </a:rPr>
              <a:t>Svensk minoritetspolitik 2000</a:t>
            </a:r>
          </a:p>
        </p:txBody>
      </p:sp>
    </p:spTree>
    <p:extLst>
      <p:ext uri="{BB962C8B-B14F-4D97-AF65-F5344CB8AC3E}">
        <p14:creationId xmlns:p14="http://schemas.microsoft.com/office/powerpoint/2010/main" val="14501555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463A4B-C90D-A35E-B204-8040D7E34FBD}"/>
              </a:ext>
            </a:extLst>
          </p:cNvPr>
          <p:cNvSpPr>
            <a:spLocks noGrp="1"/>
          </p:cNvSpPr>
          <p:nvPr>
            <p:ph type="title"/>
          </p:nvPr>
        </p:nvSpPr>
        <p:spPr>
          <a:xfrm>
            <a:off x="539749" y="517524"/>
            <a:ext cx="8316727" cy="1415772"/>
          </a:xfrm>
        </p:spPr>
        <p:txBody>
          <a:bodyPr/>
          <a:lstStyle/>
          <a:p>
            <a:r>
              <a:rPr lang="sv-SE" dirty="0"/>
              <a:t>Äldreomsorg inom ett förvaltningsområde</a:t>
            </a:r>
            <a:br>
              <a:rPr lang="sv-SE" sz="3000" dirty="0"/>
            </a:br>
            <a:r>
              <a:rPr lang="sv-SE" sz="2800" dirty="0"/>
              <a:t>Socialtjänstlagen 8 kap.</a:t>
            </a:r>
          </a:p>
        </p:txBody>
      </p:sp>
      <p:sp>
        <p:nvSpPr>
          <p:cNvPr id="3" name="Platshållare för innehåll 2">
            <a:extLst>
              <a:ext uri="{FF2B5EF4-FFF2-40B4-BE49-F238E27FC236}">
                <a16:creationId xmlns:a16="http://schemas.microsoft.com/office/drawing/2014/main" id="{F3448386-AC2D-1D74-7F89-87B389F16E9F}"/>
              </a:ext>
            </a:extLst>
          </p:cNvPr>
          <p:cNvSpPr>
            <a:spLocks noGrp="1"/>
          </p:cNvSpPr>
          <p:nvPr>
            <p:ph idx="1"/>
          </p:nvPr>
        </p:nvSpPr>
        <p:spPr>
          <a:xfrm>
            <a:off x="539750" y="1834000"/>
            <a:ext cx="8064500" cy="3363760"/>
          </a:xfrm>
        </p:spPr>
        <p:txBody>
          <a:bodyPr>
            <a:normAutofit/>
          </a:bodyPr>
          <a:lstStyle/>
          <a:p>
            <a:pPr marL="0" indent="0">
              <a:buNone/>
            </a:pPr>
            <a:r>
              <a:rPr lang="sv-SE" b="1" dirty="0"/>
              <a:t>6 § </a:t>
            </a:r>
            <a:r>
              <a:rPr lang="sv-SE" dirty="0"/>
              <a:t>En kommun som ingår i ett förvaltningsområde enligt lagen (2009:724) om nationella minoriteter och minoritetsspråk ska erbjuda den som begär det möjlighet att få hela eller en väsentlig del av den omvårdnad som erbjuds inom ramen för äldreomsorgen av personal som behärskar finska, meänkieli eller samiska.</a:t>
            </a:r>
          </a:p>
        </p:txBody>
      </p:sp>
      <p:sp>
        <p:nvSpPr>
          <p:cNvPr id="4" name="Platshållare för bildnummer 3">
            <a:extLst>
              <a:ext uri="{FF2B5EF4-FFF2-40B4-BE49-F238E27FC236}">
                <a16:creationId xmlns:a16="http://schemas.microsoft.com/office/drawing/2014/main" id="{86782DFD-E281-A5A9-87EA-2CD23BCD482E}"/>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40</a:t>
            </a:fld>
            <a:endParaRPr lang="sv-SE">
              <a:solidFill>
                <a:prstClr val="black">
                  <a:tint val="75000"/>
                </a:prstClr>
              </a:solidFill>
            </a:endParaRPr>
          </a:p>
        </p:txBody>
      </p:sp>
    </p:spTree>
    <p:extLst>
      <p:ext uri="{BB962C8B-B14F-4D97-AF65-F5344CB8AC3E}">
        <p14:creationId xmlns:p14="http://schemas.microsoft.com/office/powerpoint/2010/main" val="2658835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EBC676-122F-E0FD-A2C0-C563522DFA58}"/>
              </a:ext>
            </a:extLst>
          </p:cNvPr>
          <p:cNvSpPr>
            <a:spLocks noGrp="1"/>
          </p:cNvSpPr>
          <p:nvPr>
            <p:ph type="title"/>
          </p:nvPr>
        </p:nvSpPr>
        <p:spPr>
          <a:xfrm>
            <a:off x="539749" y="517524"/>
            <a:ext cx="8064501" cy="923330"/>
          </a:xfrm>
        </p:spPr>
        <p:txBody>
          <a:bodyPr/>
          <a:lstStyle/>
          <a:p>
            <a:r>
              <a:rPr lang="sv-SE" dirty="0"/>
              <a:t>Äldreomsorg utanför förvaltningsområde</a:t>
            </a:r>
            <a:br>
              <a:rPr lang="sv-SE" dirty="0"/>
            </a:br>
            <a:r>
              <a:rPr lang="sv-SE" sz="2800" dirty="0"/>
              <a:t>Socialtjänstlagen 8 kap.</a:t>
            </a:r>
          </a:p>
        </p:txBody>
      </p:sp>
      <p:sp>
        <p:nvSpPr>
          <p:cNvPr id="3" name="Platshållare för innehåll 2">
            <a:extLst>
              <a:ext uri="{FF2B5EF4-FFF2-40B4-BE49-F238E27FC236}">
                <a16:creationId xmlns:a16="http://schemas.microsoft.com/office/drawing/2014/main" id="{88393282-034A-FC81-7029-4474FC32EA56}"/>
              </a:ext>
            </a:extLst>
          </p:cNvPr>
          <p:cNvSpPr>
            <a:spLocks noGrp="1"/>
          </p:cNvSpPr>
          <p:nvPr>
            <p:ph idx="1"/>
          </p:nvPr>
        </p:nvSpPr>
        <p:spPr>
          <a:xfrm>
            <a:off x="539750" y="1834000"/>
            <a:ext cx="8064500" cy="3399764"/>
          </a:xfrm>
        </p:spPr>
        <p:txBody>
          <a:bodyPr>
            <a:normAutofit/>
          </a:bodyPr>
          <a:lstStyle/>
          <a:p>
            <a:pPr marL="0" indent="0">
              <a:buNone/>
            </a:pPr>
            <a:r>
              <a:rPr lang="sv-SE" b="1" dirty="0"/>
              <a:t>7 §</a:t>
            </a:r>
            <a:r>
              <a:rPr lang="sv-SE" dirty="0"/>
              <a:t> En kommun som inte ingår i något förvaltningsområde enligt lagen (2009:724) om nationella minoriteter och minoritetsspråk ska erbjuda den som begär det möjlighet att få hela eller en väsentlig del av den omvårdnad som erbjuds inom ramen för äldreomsorgen av personal som behärskar finska, jiddisch, meänkieli, romani </a:t>
            </a:r>
            <a:r>
              <a:rPr lang="sv-SE" dirty="0" err="1"/>
              <a:t>chib</a:t>
            </a:r>
            <a:r>
              <a:rPr lang="sv-SE" dirty="0"/>
              <a:t> eller samiska, om kommunen har tillgång till personal med sådana språkkunskaper. Detsamma gäller för en kommun som ingår i ett förvaltningsområde för ett visst minoritetsspråk vad gäller övriga minoritetsspråk.</a:t>
            </a:r>
          </a:p>
          <a:p>
            <a:pPr marL="0" indent="0">
              <a:buNone/>
            </a:pPr>
            <a:endParaRPr lang="sv-SE" dirty="0"/>
          </a:p>
        </p:txBody>
      </p:sp>
      <p:sp>
        <p:nvSpPr>
          <p:cNvPr id="4" name="Platshållare för bildnummer 3">
            <a:extLst>
              <a:ext uri="{FF2B5EF4-FFF2-40B4-BE49-F238E27FC236}">
                <a16:creationId xmlns:a16="http://schemas.microsoft.com/office/drawing/2014/main" id="{B9E88291-87A5-3953-B954-2A26A8ECE553}"/>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41</a:t>
            </a:fld>
            <a:endParaRPr lang="sv-SE">
              <a:solidFill>
                <a:prstClr val="black">
                  <a:tint val="75000"/>
                </a:prstClr>
              </a:solidFill>
            </a:endParaRPr>
          </a:p>
        </p:txBody>
      </p:sp>
    </p:spTree>
    <p:extLst>
      <p:ext uri="{BB962C8B-B14F-4D97-AF65-F5344CB8AC3E}">
        <p14:creationId xmlns:p14="http://schemas.microsoft.com/office/powerpoint/2010/main" val="3118444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43EC3D-F0A2-80B2-13C7-BBDD8A7D0802}"/>
              </a:ext>
            </a:extLst>
          </p:cNvPr>
          <p:cNvSpPr>
            <a:spLocks noGrp="1"/>
          </p:cNvSpPr>
          <p:nvPr>
            <p:ph type="title"/>
          </p:nvPr>
        </p:nvSpPr>
        <p:spPr>
          <a:xfrm>
            <a:off x="539749" y="517524"/>
            <a:ext cx="8064501" cy="923330"/>
          </a:xfrm>
        </p:spPr>
        <p:txBody>
          <a:bodyPr/>
          <a:lstStyle/>
          <a:p>
            <a:r>
              <a:rPr lang="sv-SE" dirty="0"/>
              <a:t>Kulturell identitet</a:t>
            </a:r>
            <a:br>
              <a:rPr lang="sv-SE" dirty="0"/>
            </a:br>
            <a:r>
              <a:rPr lang="sv-SE" sz="2800" dirty="0"/>
              <a:t>Socialtjänstlagen 8 kap.</a:t>
            </a:r>
          </a:p>
        </p:txBody>
      </p:sp>
      <p:sp>
        <p:nvSpPr>
          <p:cNvPr id="3" name="Platshållare för innehåll 2">
            <a:extLst>
              <a:ext uri="{FF2B5EF4-FFF2-40B4-BE49-F238E27FC236}">
                <a16:creationId xmlns:a16="http://schemas.microsoft.com/office/drawing/2014/main" id="{ED4AC7A0-39B4-91F0-3681-8E45352BF49C}"/>
              </a:ext>
            </a:extLst>
          </p:cNvPr>
          <p:cNvSpPr>
            <a:spLocks noGrp="1"/>
          </p:cNvSpPr>
          <p:nvPr>
            <p:ph idx="1"/>
          </p:nvPr>
        </p:nvSpPr>
        <p:spPr>
          <a:xfrm>
            <a:off x="539750" y="1813384"/>
            <a:ext cx="8064500" cy="2291196"/>
          </a:xfrm>
        </p:spPr>
        <p:txBody>
          <a:bodyPr/>
          <a:lstStyle/>
          <a:p>
            <a:pPr marL="0" indent="0">
              <a:buNone/>
            </a:pPr>
            <a:r>
              <a:rPr lang="sv-SE" b="1" dirty="0"/>
              <a:t>8 § </a:t>
            </a:r>
            <a:r>
              <a:rPr lang="sv-SE" dirty="0"/>
              <a:t>Kommunen ska inom ramen för äldreomsorg som erbjuds enligt 6 och 7 §§ beakta äldre personers behov av att upprätthålla sin kulturella identitet.</a:t>
            </a:r>
            <a:br>
              <a:rPr lang="sv-SE" dirty="0"/>
            </a:br>
            <a:endParaRPr lang="sv-SE" dirty="0"/>
          </a:p>
        </p:txBody>
      </p:sp>
      <p:sp>
        <p:nvSpPr>
          <p:cNvPr id="4" name="Platshållare för bildnummer 3">
            <a:extLst>
              <a:ext uri="{FF2B5EF4-FFF2-40B4-BE49-F238E27FC236}">
                <a16:creationId xmlns:a16="http://schemas.microsoft.com/office/drawing/2014/main" id="{FB63897D-8ED1-BD29-A4E6-D01E104F4385}"/>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42</a:t>
            </a:fld>
            <a:endParaRPr lang="sv-SE">
              <a:solidFill>
                <a:prstClr val="black">
                  <a:tint val="75000"/>
                </a:prstClr>
              </a:solidFill>
            </a:endParaRPr>
          </a:p>
        </p:txBody>
      </p:sp>
    </p:spTree>
    <p:extLst>
      <p:ext uri="{BB962C8B-B14F-4D97-AF65-F5344CB8AC3E}">
        <p14:creationId xmlns:p14="http://schemas.microsoft.com/office/powerpoint/2010/main" val="3969103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9507A-DC27-07B9-0B85-B22C4DF9D1C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86129F7-1C66-E4E6-25C7-163EB2150DD2}"/>
              </a:ext>
            </a:extLst>
          </p:cNvPr>
          <p:cNvSpPr>
            <a:spLocks noGrp="1"/>
          </p:cNvSpPr>
          <p:nvPr>
            <p:ph type="title"/>
          </p:nvPr>
        </p:nvSpPr>
        <p:spPr>
          <a:xfrm>
            <a:off x="539749" y="517524"/>
            <a:ext cx="8064501" cy="923330"/>
          </a:xfrm>
        </p:spPr>
        <p:txBody>
          <a:bodyPr/>
          <a:lstStyle/>
          <a:p>
            <a:r>
              <a:rPr lang="sv-SE" dirty="0"/>
              <a:t>Informationsplikt</a:t>
            </a:r>
            <a:br>
              <a:rPr lang="sv-SE" dirty="0"/>
            </a:br>
            <a:r>
              <a:rPr lang="sv-SE" sz="2800" dirty="0"/>
              <a:t>Socialtjänstlagen 8 kap.</a:t>
            </a:r>
          </a:p>
        </p:txBody>
      </p:sp>
      <p:sp>
        <p:nvSpPr>
          <p:cNvPr id="3" name="Platshållare för innehåll 2">
            <a:extLst>
              <a:ext uri="{FF2B5EF4-FFF2-40B4-BE49-F238E27FC236}">
                <a16:creationId xmlns:a16="http://schemas.microsoft.com/office/drawing/2014/main" id="{11987490-F0B5-F5F0-6617-33A13DBDE4D9}"/>
              </a:ext>
            </a:extLst>
          </p:cNvPr>
          <p:cNvSpPr>
            <a:spLocks noGrp="1"/>
          </p:cNvSpPr>
          <p:nvPr>
            <p:ph idx="1"/>
          </p:nvPr>
        </p:nvSpPr>
        <p:spPr>
          <a:xfrm>
            <a:off x="539750" y="1813384"/>
            <a:ext cx="8064500" cy="3291752"/>
          </a:xfrm>
        </p:spPr>
        <p:txBody>
          <a:bodyPr/>
          <a:lstStyle/>
          <a:p>
            <a:pPr marL="0" indent="0">
              <a:buNone/>
            </a:pPr>
            <a:r>
              <a:rPr lang="sv-SE" b="1" dirty="0"/>
              <a:t>9 § </a:t>
            </a:r>
            <a:r>
              <a:rPr lang="sv-SE" dirty="0"/>
              <a:t>Kommunen ska informera den som ansöker om insatser inom ramen för äldreomsorgen om möjligheterna att få omvårdnad av personal som behärskar något av de angivna minoritetsspråken enligt 6 och 7 §§.</a:t>
            </a:r>
          </a:p>
        </p:txBody>
      </p:sp>
      <p:sp>
        <p:nvSpPr>
          <p:cNvPr id="4" name="Platshållare för bildnummer 3">
            <a:extLst>
              <a:ext uri="{FF2B5EF4-FFF2-40B4-BE49-F238E27FC236}">
                <a16:creationId xmlns:a16="http://schemas.microsoft.com/office/drawing/2014/main" id="{4D5A4D20-185A-072F-C169-EAEB9996384E}"/>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43</a:t>
            </a:fld>
            <a:endParaRPr lang="sv-SE">
              <a:solidFill>
                <a:prstClr val="black">
                  <a:tint val="75000"/>
                </a:prstClr>
              </a:solidFill>
            </a:endParaRPr>
          </a:p>
        </p:txBody>
      </p:sp>
    </p:spTree>
    <p:extLst>
      <p:ext uri="{BB962C8B-B14F-4D97-AF65-F5344CB8AC3E}">
        <p14:creationId xmlns:p14="http://schemas.microsoft.com/office/powerpoint/2010/main" val="674393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C735032-29B3-4A84-9CA1-1D1AE22C3A2A}"/>
              </a:ext>
            </a:extLst>
          </p:cNvPr>
          <p:cNvSpPr>
            <a:spLocks noGrp="1"/>
          </p:cNvSpPr>
          <p:nvPr>
            <p:ph type="title"/>
          </p:nvPr>
        </p:nvSpPr>
        <p:spPr>
          <a:xfrm>
            <a:off x="539749" y="517524"/>
            <a:ext cx="8064501" cy="492443"/>
          </a:xfrm>
        </p:spPr>
        <p:txBody>
          <a:bodyPr/>
          <a:lstStyle/>
          <a:p>
            <a:r>
              <a:rPr lang="sv-SE" dirty="0"/>
              <a:t>Frågor</a:t>
            </a:r>
          </a:p>
        </p:txBody>
      </p:sp>
      <p:sp>
        <p:nvSpPr>
          <p:cNvPr id="4" name="Platshållare för innehåll 3">
            <a:extLst>
              <a:ext uri="{FF2B5EF4-FFF2-40B4-BE49-F238E27FC236}">
                <a16:creationId xmlns:a16="http://schemas.microsoft.com/office/drawing/2014/main" id="{A95DE914-B195-4CD7-A04F-466E2519BF86}"/>
              </a:ext>
            </a:extLst>
          </p:cNvPr>
          <p:cNvSpPr>
            <a:spLocks noGrp="1"/>
          </p:cNvSpPr>
          <p:nvPr>
            <p:ph idx="1"/>
          </p:nvPr>
        </p:nvSpPr>
        <p:spPr>
          <a:xfrm>
            <a:off x="539750" y="1813296"/>
            <a:ext cx="4428294" cy="3291839"/>
          </a:xfrm>
        </p:spPr>
        <p:txBody>
          <a:bodyPr>
            <a:normAutofit/>
          </a:bodyPr>
          <a:lstStyle/>
          <a:p>
            <a:pPr marL="0" indent="0">
              <a:buNone/>
            </a:pPr>
            <a:endParaRPr lang="sv-SE" i="1" dirty="0"/>
          </a:p>
          <a:p>
            <a:pPr marL="0" indent="0">
              <a:buNone/>
            </a:pPr>
            <a:endParaRPr lang="sv-SE" dirty="0"/>
          </a:p>
        </p:txBody>
      </p:sp>
      <p:sp>
        <p:nvSpPr>
          <p:cNvPr id="5" name="Platshållare för bildnummer 4">
            <a:extLst>
              <a:ext uri="{FF2B5EF4-FFF2-40B4-BE49-F238E27FC236}">
                <a16:creationId xmlns:a16="http://schemas.microsoft.com/office/drawing/2014/main" id="{2E0150EB-FFD3-42F2-9E84-1E90E409E00D}"/>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44</a:t>
            </a:fld>
            <a:endParaRPr lang="sv-SE">
              <a:solidFill>
                <a:prstClr val="black">
                  <a:tint val="75000"/>
                </a:prstClr>
              </a:solidFill>
            </a:endParaRPr>
          </a:p>
        </p:txBody>
      </p:sp>
      <p:sp>
        <p:nvSpPr>
          <p:cNvPr id="2" name="Platshållare för innehåll 2">
            <a:extLst>
              <a:ext uri="{FF2B5EF4-FFF2-40B4-BE49-F238E27FC236}">
                <a16:creationId xmlns:a16="http://schemas.microsoft.com/office/drawing/2014/main" id="{CA9A1F8D-D107-5674-1DB1-3079594D0BC8}"/>
              </a:ext>
            </a:extLst>
          </p:cNvPr>
          <p:cNvSpPr txBox="1">
            <a:spLocks/>
          </p:cNvSpPr>
          <p:nvPr/>
        </p:nvSpPr>
        <p:spPr>
          <a:xfrm>
            <a:off x="539750" y="1347241"/>
            <a:ext cx="5004358" cy="3706503"/>
          </a:xfrm>
          <a:prstGeom prst="rect">
            <a:avLst/>
          </a:prstGeom>
        </p:spPr>
        <p:txBody>
          <a:bodyPr>
            <a:normAutofit lnSpcReduction="10000"/>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spcAft>
                <a:spcPts val="0"/>
              </a:spcAft>
              <a:defRPr/>
            </a:pPr>
            <a:r>
              <a:rPr lang="sv-SE" sz="1600" dirty="0">
                <a:latin typeface="Arial" panose="020B0604020202020204" pitchFamily="34" charset="0"/>
                <a:cs typeface="Arial" panose="020B0604020202020204" pitchFamily="34" charset="0"/>
              </a:rPr>
              <a:t>Erbjuder ni äldreomsorg på minoritetsspråk helt eller till </a:t>
            </a:r>
            <a:r>
              <a:rPr lang="sv-SE" sz="1600" b="0" i="0" u="none" strike="noStrike" kern="1200" baseline="0" dirty="0">
                <a:latin typeface="Arial" panose="020B0604020202020204" pitchFamily="34" charset="0"/>
                <a:cs typeface="Arial" panose="020B0604020202020204" pitchFamily="34" charset="0"/>
              </a:rPr>
              <a:t>väsentlig del? </a:t>
            </a:r>
            <a:br>
              <a:rPr lang="sv-SE" sz="1600" b="0" i="0" u="none" strike="noStrike" kern="1200" baseline="0" dirty="0">
                <a:latin typeface="Arial" panose="020B0604020202020204" pitchFamily="34" charset="0"/>
                <a:cs typeface="Arial" panose="020B0604020202020204" pitchFamily="34" charset="0"/>
              </a:rPr>
            </a:br>
            <a:endParaRPr lang="sv-SE" sz="1600" b="0" i="0" u="none" strike="noStrike" kern="1200" baseline="0" dirty="0">
              <a:latin typeface="Arial" panose="020B0604020202020204" pitchFamily="34" charset="0"/>
              <a:cs typeface="Arial" panose="020B0604020202020204" pitchFamily="34" charset="0"/>
            </a:endParaRPr>
          </a:p>
          <a:p>
            <a:pPr>
              <a:lnSpc>
                <a:spcPct val="100000"/>
              </a:lnSpc>
              <a:spcBef>
                <a:spcPts val="0"/>
              </a:spcBef>
              <a:spcAft>
                <a:spcPts val="0"/>
              </a:spcAft>
              <a:defRPr/>
            </a:pPr>
            <a:r>
              <a:rPr lang="sv-SE" sz="1600" b="0" i="0" u="none" strike="noStrike" kern="1200" baseline="0" dirty="0">
                <a:latin typeface="Arial" panose="020B0604020202020204" pitchFamily="34" charset="0"/>
                <a:cs typeface="Arial" panose="020B0604020202020204" pitchFamily="34" charset="0"/>
              </a:rPr>
              <a:t>På vilket/vilka minoritetsspråk erbjuds äldreomsorg? </a:t>
            </a:r>
            <a:br>
              <a:rPr lang="sv-SE" sz="1600" b="0" i="0" u="none" strike="noStrike" kern="1200" baseline="0" dirty="0">
                <a:latin typeface="Arial" panose="020B0604020202020204" pitchFamily="34" charset="0"/>
                <a:cs typeface="Arial" panose="020B0604020202020204" pitchFamily="34" charset="0"/>
              </a:rPr>
            </a:br>
            <a:endParaRPr lang="sv-SE" sz="1600" b="0" i="0" u="none" strike="noStrike" kern="1200" baseline="0" dirty="0">
              <a:latin typeface="Arial" panose="020B0604020202020204" pitchFamily="34" charset="0"/>
              <a:cs typeface="Arial" panose="020B0604020202020204" pitchFamily="34" charset="0"/>
            </a:endParaRPr>
          </a:p>
          <a:p>
            <a:pPr>
              <a:lnSpc>
                <a:spcPct val="100000"/>
              </a:lnSpc>
              <a:spcBef>
                <a:spcPts val="0"/>
              </a:spcBef>
              <a:spcAft>
                <a:spcPts val="0"/>
              </a:spcAft>
              <a:defRPr/>
            </a:pPr>
            <a:r>
              <a:rPr lang="sv-SE" sz="1600" b="0" i="0" u="none" strike="noStrike" kern="1200" baseline="0" dirty="0">
                <a:latin typeface="Arial" panose="020B0604020202020204" pitchFamily="34" charset="0"/>
                <a:cs typeface="Arial" panose="020B0604020202020204" pitchFamily="34" charset="0"/>
              </a:rPr>
              <a:t>Hur informerar ni den som ansöker om </a:t>
            </a:r>
            <a:r>
              <a:rPr lang="sv-SE" sz="1600" dirty="0">
                <a:latin typeface="Arial" panose="020B0604020202020204" pitchFamily="34" charset="0"/>
                <a:cs typeface="Arial" panose="020B0604020202020204" pitchFamily="34" charset="0"/>
              </a:rPr>
              <a:t>insatser</a:t>
            </a:r>
            <a:r>
              <a:rPr lang="sv-SE" sz="1600" b="0" i="0" u="none" strike="noStrike" kern="1200" baseline="0" dirty="0">
                <a:latin typeface="Arial" panose="020B0604020202020204" pitchFamily="34" charset="0"/>
                <a:cs typeface="Arial" panose="020B0604020202020204" pitchFamily="34" charset="0"/>
              </a:rPr>
              <a:t> inom ramen för äldreomsorgen om möjligheterna till sådan service och omvårdnad som anges i socialtjänstlagen 8 kap. 6-7 §§?</a:t>
            </a:r>
            <a:br>
              <a:rPr lang="sv-SE" sz="1600" b="0" i="0" u="none" strike="noStrike" kern="1200" baseline="0" dirty="0">
                <a:latin typeface="Arial" panose="020B0604020202020204" pitchFamily="34" charset="0"/>
                <a:cs typeface="Arial" panose="020B0604020202020204" pitchFamily="34" charset="0"/>
              </a:rPr>
            </a:br>
            <a:endParaRPr lang="sv-SE" sz="1600" b="0" i="0" u="none" strike="noStrike" kern="1200" baseline="0" dirty="0">
              <a:latin typeface="Arial" panose="020B0604020202020204" pitchFamily="34" charset="0"/>
              <a:cs typeface="Arial" panose="020B0604020202020204" pitchFamily="34" charset="0"/>
            </a:endParaRPr>
          </a:p>
          <a:p>
            <a:pPr>
              <a:lnSpc>
                <a:spcPct val="100000"/>
              </a:lnSpc>
              <a:spcBef>
                <a:spcPts val="0"/>
              </a:spcBef>
              <a:spcAft>
                <a:spcPts val="0"/>
              </a:spcAft>
              <a:defRPr/>
            </a:pPr>
            <a:r>
              <a:rPr lang="sv-SE" sz="1600" dirty="0"/>
              <a:t>På vilka sätt verkar ni för att det finns tillgång till personal med kunskaper i minoritetsspråken?</a:t>
            </a:r>
            <a:br>
              <a:rPr lang="sv-SE" sz="1600" dirty="0"/>
            </a:br>
            <a:endParaRPr lang="sv-SE" sz="1600" dirty="0"/>
          </a:p>
          <a:p>
            <a:pPr>
              <a:lnSpc>
                <a:spcPct val="100000"/>
              </a:lnSpc>
              <a:spcBef>
                <a:spcPts val="0"/>
              </a:spcBef>
              <a:spcAft>
                <a:spcPts val="0"/>
              </a:spcAft>
              <a:defRPr/>
            </a:pPr>
            <a:r>
              <a:rPr lang="sv-SE" altLang="sv-SE" sz="1600" dirty="0"/>
              <a:t>Vad fungerar bra, mindre bra?</a:t>
            </a:r>
            <a:endParaRPr lang="sv-SE" sz="1600" dirty="0"/>
          </a:p>
          <a:p>
            <a:pPr>
              <a:lnSpc>
                <a:spcPct val="100000"/>
              </a:lnSpc>
              <a:spcBef>
                <a:spcPts val="0"/>
              </a:spcBef>
              <a:spcAft>
                <a:spcPts val="0"/>
              </a:spcAft>
              <a:defRPr/>
            </a:pPr>
            <a:endParaRPr lang="sv-SE" altLang="sv-SE" sz="1800" i="0" baseline="0" dirty="0">
              <a:latin typeface="Arial" panose="020B0604020202020204" pitchFamily="34" charset="0"/>
              <a:cs typeface="Arial" panose="020B0604020202020204" pitchFamily="34" charset="0"/>
            </a:endParaRPr>
          </a:p>
          <a:p>
            <a:pPr>
              <a:lnSpc>
                <a:spcPct val="100000"/>
              </a:lnSpc>
              <a:spcBef>
                <a:spcPts val="0"/>
              </a:spcBef>
              <a:spcAft>
                <a:spcPts val="0"/>
              </a:spcAft>
              <a:defRPr/>
            </a:pPr>
            <a:endParaRPr lang="sv-SE" altLang="sv-SE" sz="1800" i="0" baseline="0" dirty="0">
              <a:latin typeface="Arial" panose="020B0604020202020204" pitchFamily="34" charset="0"/>
              <a:cs typeface="Arial" panose="020B0604020202020204" pitchFamily="34" charset="0"/>
            </a:endParaRPr>
          </a:p>
        </p:txBody>
      </p:sp>
      <p:pic>
        <p:nvPicPr>
          <p:cNvPr id="10" name="Bildobjekt 9">
            <a:extLst>
              <a:ext uri="{FF2B5EF4-FFF2-40B4-BE49-F238E27FC236}">
                <a16:creationId xmlns:a16="http://schemas.microsoft.com/office/drawing/2014/main" id="{E74CF1E0-3199-6350-0E37-1A8376DAF4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7370" y="1057500"/>
            <a:ext cx="2545050" cy="36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939878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FB1CD5A-A727-4D4E-AD0F-DC47F99AB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7" y="-310852"/>
            <a:ext cx="9258470" cy="6138438"/>
          </a:xfrm>
          <a:prstGeom prst="rect">
            <a:avLst/>
          </a:prstGeom>
        </p:spPr>
      </p:pic>
      <p:sp>
        <p:nvSpPr>
          <p:cNvPr id="3" name="Rubrik 2"/>
          <p:cNvSpPr>
            <a:spLocks noGrp="1"/>
          </p:cNvSpPr>
          <p:nvPr>
            <p:ph type="title"/>
          </p:nvPr>
        </p:nvSpPr>
        <p:spPr>
          <a:xfrm>
            <a:off x="251520" y="337220"/>
            <a:ext cx="8640960" cy="815608"/>
          </a:xfrm>
          <a:effectLst>
            <a:outerShdw blurRad="50800" dist="38100" dir="2700000" algn="tl" rotWithShape="0">
              <a:prstClr val="black">
                <a:alpha val="40000"/>
              </a:prstClr>
            </a:outerShdw>
          </a:effectLst>
        </p:spPr>
        <p:txBody>
          <a:bodyPr/>
          <a:lstStyle/>
          <a:p>
            <a:r>
              <a:rPr lang="sv-SE" sz="2100" dirty="0">
                <a:solidFill>
                  <a:schemeClr val="bg1"/>
                </a:solidFill>
                <a:highlight>
                  <a:srgbClr val="808080"/>
                </a:highlight>
              </a:rPr>
              <a:t>Del 3 Statsbidrag till kommuner och regioner i förvaltningsområden</a:t>
            </a:r>
            <a:br>
              <a:rPr lang="sv-SE" dirty="0">
                <a:solidFill>
                  <a:schemeClr val="bg1"/>
                </a:solidFill>
                <a:highlight>
                  <a:srgbClr val="808080"/>
                </a:highlight>
              </a:rPr>
            </a:br>
            <a:endParaRPr lang="sv-SE" dirty="0">
              <a:solidFill>
                <a:schemeClr val="bg1"/>
              </a:solidFill>
              <a:highlight>
                <a:srgbClr val="808080"/>
              </a:highlight>
            </a:endParaRP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45</a:t>
            </a:fld>
            <a:endParaRPr lang="sv-SE">
              <a:solidFill>
                <a:prstClr val="black">
                  <a:tint val="75000"/>
                </a:prstClr>
              </a:solidFill>
            </a:endParaRPr>
          </a:p>
        </p:txBody>
      </p:sp>
    </p:spTree>
    <p:extLst>
      <p:ext uri="{BB962C8B-B14F-4D97-AF65-F5344CB8AC3E}">
        <p14:creationId xmlns:p14="http://schemas.microsoft.com/office/powerpoint/2010/main" val="17679083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26EF42A-07C0-4776-ABEA-B9CD0B67F4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88" t="524" r="16013" b="1"/>
          <a:stretch/>
        </p:blipFill>
        <p:spPr>
          <a:xfrm>
            <a:off x="5436096" y="1489349"/>
            <a:ext cx="2988332" cy="2988332"/>
          </a:xfrm>
          <a:prstGeom prst="ellipse">
            <a:avLst/>
          </a:prstGeom>
          <a:noFill/>
          <a:ln w="76200">
            <a:solidFill>
              <a:schemeClr val="bg1"/>
            </a:solidFill>
          </a:ln>
          <a:effectLst>
            <a:outerShdw sx="101000" sy="101000" algn="ctr" rotWithShape="0">
              <a:schemeClr val="tx2"/>
            </a:outerShdw>
          </a:effectLst>
        </p:spPr>
      </p:pic>
      <p:sp>
        <p:nvSpPr>
          <p:cNvPr id="2" name="Rubrik 1"/>
          <p:cNvSpPr>
            <a:spLocks noGrp="1"/>
          </p:cNvSpPr>
          <p:nvPr>
            <p:ph type="title"/>
          </p:nvPr>
        </p:nvSpPr>
        <p:spPr>
          <a:xfrm>
            <a:off x="539749" y="517524"/>
            <a:ext cx="8064501" cy="492443"/>
          </a:xfrm>
        </p:spPr>
        <p:txBody>
          <a:bodyPr anchor="t">
            <a:normAutofit/>
          </a:bodyPr>
          <a:lstStyle/>
          <a:p>
            <a:r>
              <a:rPr lang="sv-SE" dirty="0"/>
              <a:t>Statsbidrag till kommuner och regioner</a:t>
            </a:r>
          </a:p>
        </p:txBody>
      </p:sp>
      <p:sp>
        <p:nvSpPr>
          <p:cNvPr id="3" name="Platshållare för innehåll 2"/>
          <p:cNvSpPr>
            <a:spLocks noGrp="1"/>
          </p:cNvSpPr>
          <p:nvPr>
            <p:ph idx="1"/>
          </p:nvPr>
        </p:nvSpPr>
        <p:spPr>
          <a:xfrm>
            <a:off x="539750" y="1489348"/>
            <a:ext cx="4211638" cy="3615787"/>
          </a:xfrm>
        </p:spPr>
        <p:txBody>
          <a:bodyPr>
            <a:normAutofit/>
          </a:bodyPr>
          <a:lstStyle/>
          <a:p>
            <a:pPr marL="0" indent="0">
              <a:lnSpc>
                <a:spcPct val="100000"/>
              </a:lnSpc>
              <a:buNone/>
            </a:pPr>
            <a:r>
              <a:rPr lang="sv-SE" altLang="sv-SE" sz="1500" dirty="0"/>
              <a:t>Statsbidraget regleras i förordning (2009:1299) om nationella minoriteter och minoritetsspråk.</a:t>
            </a:r>
          </a:p>
          <a:p>
            <a:pPr>
              <a:lnSpc>
                <a:spcPct val="100000"/>
              </a:lnSpc>
            </a:pPr>
            <a:r>
              <a:rPr lang="sv-SE" altLang="sv-SE" sz="1500" dirty="0"/>
              <a:t>Ska användas till merkostnader med anledning av de rättigheter som enskilda har enligt lagen och till språkstödjande åtgärder.</a:t>
            </a:r>
          </a:p>
          <a:p>
            <a:pPr>
              <a:lnSpc>
                <a:spcPct val="100000"/>
              </a:lnSpc>
            </a:pPr>
            <a:r>
              <a:rPr lang="sv-SE" altLang="sv-SE" sz="1500" dirty="0"/>
              <a:t>Ska föregås av kartläggning av behov.</a:t>
            </a:r>
          </a:p>
          <a:p>
            <a:pPr>
              <a:lnSpc>
                <a:spcPct val="100000"/>
              </a:lnSpc>
            </a:pPr>
            <a:r>
              <a:rPr lang="sv-SE" altLang="sv-SE" sz="1500" dirty="0"/>
              <a:t>Kartläggning ska genomföras i samråd med berörd minoritet.</a:t>
            </a:r>
          </a:p>
          <a:p>
            <a:pPr marL="0" indent="0">
              <a:lnSpc>
                <a:spcPct val="100000"/>
              </a:lnSpc>
              <a:buNone/>
            </a:pPr>
            <a:endParaRPr lang="sv-SE" altLang="sv-SE" sz="1500" dirty="0"/>
          </a:p>
          <a:p>
            <a:pPr marL="0" indent="0">
              <a:lnSpc>
                <a:spcPct val="100000"/>
              </a:lnSpc>
              <a:buNone/>
            </a:pPr>
            <a:br>
              <a:rPr lang="sv-SE" sz="1500" dirty="0"/>
            </a:br>
            <a:endParaRPr lang="sv-SE" sz="1500" dirty="0"/>
          </a:p>
        </p:txBody>
      </p:sp>
      <p:sp>
        <p:nvSpPr>
          <p:cNvPr id="4" name="Platshållare för bildnummer 3"/>
          <p:cNvSpPr>
            <a:spLocks noGrp="1"/>
          </p:cNvSpPr>
          <p:nvPr>
            <p:ph type="sldNum" sz="quarter" idx="12"/>
          </p:nvPr>
        </p:nvSpPr>
        <p:spPr>
          <a:xfrm>
            <a:off x="3649663" y="5296959"/>
            <a:ext cx="2133600" cy="304271"/>
          </a:xfrm>
        </p:spPr>
        <p:txBody>
          <a:bodyPr anchor="ctr">
            <a:normAutofit/>
          </a:bodyPr>
          <a:lstStyle/>
          <a:p>
            <a:pPr>
              <a:spcAft>
                <a:spcPts val="600"/>
              </a:spcAft>
            </a:pPr>
            <a:fld id="{555A968A-E0AF-44DF-8545-852B31FD1DE1}" type="slidenum">
              <a:rPr lang="sv-SE" smtClean="0">
                <a:solidFill>
                  <a:prstClr val="black">
                    <a:tint val="75000"/>
                  </a:prstClr>
                </a:solidFill>
              </a:rPr>
              <a:pPr>
                <a:spcAft>
                  <a:spcPts val="600"/>
                </a:spcAft>
              </a:pPr>
              <a:t>46</a:t>
            </a:fld>
            <a:endParaRPr lang="sv-SE">
              <a:solidFill>
                <a:prstClr val="black">
                  <a:tint val="75000"/>
                </a:prstClr>
              </a:solidFill>
            </a:endParaRPr>
          </a:p>
        </p:txBody>
      </p:sp>
    </p:spTree>
    <p:extLst>
      <p:ext uri="{BB962C8B-B14F-4D97-AF65-F5344CB8AC3E}">
        <p14:creationId xmlns:p14="http://schemas.microsoft.com/office/powerpoint/2010/main" val="8439755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CA20F5-0557-4933-9404-2AF7E8A10BFB}"/>
              </a:ext>
            </a:extLst>
          </p:cNvPr>
          <p:cNvSpPr>
            <a:spLocks noGrp="1"/>
          </p:cNvSpPr>
          <p:nvPr>
            <p:ph type="title"/>
          </p:nvPr>
        </p:nvSpPr>
        <p:spPr/>
        <p:txBody>
          <a:bodyPr/>
          <a:lstStyle/>
          <a:p>
            <a:r>
              <a:rPr lang="sv-SE" dirty="0"/>
              <a:t>Statsbidragets storlek</a:t>
            </a:r>
          </a:p>
        </p:txBody>
      </p:sp>
      <p:sp>
        <p:nvSpPr>
          <p:cNvPr id="3" name="Platshållare för innehåll 2">
            <a:extLst>
              <a:ext uri="{FF2B5EF4-FFF2-40B4-BE49-F238E27FC236}">
                <a16:creationId xmlns:a16="http://schemas.microsoft.com/office/drawing/2014/main" id="{1C07DA35-8279-43E5-8C4F-626CBC36B00F}"/>
              </a:ext>
            </a:extLst>
          </p:cNvPr>
          <p:cNvSpPr>
            <a:spLocks noGrp="1"/>
          </p:cNvSpPr>
          <p:nvPr>
            <p:ph idx="1"/>
          </p:nvPr>
        </p:nvSpPr>
        <p:spPr>
          <a:xfrm>
            <a:off x="539750" y="1354116"/>
            <a:ext cx="7704658" cy="3771636"/>
          </a:xfrm>
        </p:spPr>
        <p:txBody>
          <a:bodyPr>
            <a:normAutofit/>
          </a:bodyPr>
          <a:lstStyle/>
          <a:p>
            <a:r>
              <a:rPr lang="sv-SE" dirty="0"/>
              <a:t>Statsbidrag till en kommun beräknas med utgångspunkt i dels ett grundbelopp om 565 000 kronor och dels antalet invånare i kommunen den 31 mars året innan bidraget betalas ut.</a:t>
            </a:r>
          </a:p>
          <a:p>
            <a:r>
              <a:rPr lang="sv-SE" dirty="0"/>
              <a:t>En kommun som ingår i två eller tre förvaltningsområden får utöver grundbeloppen ett särskilt bidrag om 450 000 kronor.</a:t>
            </a:r>
          </a:p>
          <a:p>
            <a:r>
              <a:rPr lang="sv-SE" dirty="0"/>
              <a:t>Statsbidraget till regioner är 215 000 kronor.</a:t>
            </a:r>
          </a:p>
          <a:p>
            <a:pPr marL="0" indent="0">
              <a:buNone/>
            </a:pPr>
            <a:endParaRPr lang="sv-SE" dirty="0"/>
          </a:p>
        </p:txBody>
      </p:sp>
      <p:sp>
        <p:nvSpPr>
          <p:cNvPr id="4" name="Platshållare för bildnummer 3">
            <a:extLst>
              <a:ext uri="{FF2B5EF4-FFF2-40B4-BE49-F238E27FC236}">
                <a16:creationId xmlns:a16="http://schemas.microsoft.com/office/drawing/2014/main" id="{93A0AD2C-7360-4888-9007-AA205C583710}"/>
              </a:ext>
            </a:extLst>
          </p:cNvPr>
          <p:cNvSpPr>
            <a:spLocks noGrp="1"/>
          </p:cNvSpPr>
          <p:nvPr>
            <p:ph type="sldNum" sz="quarter" idx="12"/>
          </p:nvPr>
        </p:nvSpPr>
        <p:spPr/>
        <p:txBody>
          <a:bodyPr/>
          <a:lstStyle/>
          <a:p>
            <a:fld id="{555A968A-E0AF-44DF-8545-852B31FD1DE1}" type="slidenum">
              <a:rPr lang="sv-SE" smtClean="0">
                <a:solidFill>
                  <a:prstClr val="black">
                    <a:tint val="75000"/>
                  </a:prstClr>
                </a:solidFill>
              </a:rPr>
              <a:pPr/>
              <a:t>47</a:t>
            </a:fld>
            <a:endParaRPr lang="sv-SE">
              <a:solidFill>
                <a:prstClr val="black">
                  <a:tint val="75000"/>
                </a:prstClr>
              </a:solidFill>
            </a:endParaRPr>
          </a:p>
        </p:txBody>
      </p:sp>
    </p:spTree>
    <p:extLst>
      <p:ext uri="{BB962C8B-B14F-4D97-AF65-F5344CB8AC3E}">
        <p14:creationId xmlns:p14="http://schemas.microsoft.com/office/powerpoint/2010/main" val="3451890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273D3B8-7E83-3964-D6E3-54900A1A62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59" r="-6403"/>
          <a:stretch/>
        </p:blipFill>
        <p:spPr>
          <a:xfrm>
            <a:off x="-15903" y="589248"/>
            <a:ext cx="9144000" cy="5125752"/>
          </a:xfrm>
          <a:prstGeom prst="rect">
            <a:avLst/>
          </a:prstGeom>
        </p:spPr>
      </p:pic>
      <p:sp>
        <p:nvSpPr>
          <p:cNvPr id="3" name="Rubrik 2"/>
          <p:cNvSpPr>
            <a:spLocks noGrp="1"/>
          </p:cNvSpPr>
          <p:nvPr>
            <p:ph type="title"/>
          </p:nvPr>
        </p:nvSpPr>
        <p:spPr>
          <a:xfrm>
            <a:off x="503548" y="301216"/>
            <a:ext cx="8424541" cy="815608"/>
          </a:xfrm>
          <a:effectLst>
            <a:outerShdw blurRad="50800" dist="38100" dir="2700000" algn="tl" rotWithShape="0">
              <a:prstClr val="black">
                <a:alpha val="40000"/>
              </a:prstClr>
            </a:outerShdw>
          </a:effectLst>
        </p:spPr>
        <p:txBody>
          <a:bodyPr/>
          <a:lstStyle/>
          <a:p>
            <a:r>
              <a:rPr lang="sv-SE" sz="2100" dirty="0">
                <a:solidFill>
                  <a:schemeClr val="bg1"/>
                </a:solidFill>
                <a:highlight>
                  <a:srgbClr val="808080"/>
                </a:highlight>
              </a:rPr>
              <a:t>Del 4 Uppföljningsmyndigheternas uppdrag </a:t>
            </a:r>
            <a:br>
              <a:rPr lang="sv-SE" strike="sngStrike" dirty="0">
                <a:solidFill>
                  <a:schemeClr val="bg1"/>
                </a:solidFill>
                <a:highlight>
                  <a:srgbClr val="808080"/>
                </a:highlight>
              </a:rPr>
            </a:br>
            <a:r>
              <a:rPr lang="sv-SE" dirty="0">
                <a:solidFill>
                  <a:schemeClr val="bg1"/>
                </a:solidFill>
                <a:highlight>
                  <a:srgbClr val="808080"/>
                </a:highlight>
              </a:rPr>
              <a:t> </a:t>
            </a: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48</a:t>
            </a:fld>
            <a:endParaRPr lang="sv-SE">
              <a:solidFill>
                <a:prstClr val="black">
                  <a:tint val="75000"/>
                </a:prstClr>
              </a:solidFill>
            </a:endParaRPr>
          </a:p>
        </p:txBody>
      </p:sp>
      <p:sp>
        <p:nvSpPr>
          <p:cNvPr id="7" name="textruta 6">
            <a:extLst>
              <a:ext uri="{FF2B5EF4-FFF2-40B4-BE49-F238E27FC236}">
                <a16:creationId xmlns:a16="http://schemas.microsoft.com/office/drawing/2014/main" id="{F9D9C716-F3F2-B3F8-1F59-CAE184A66C62}"/>
              </a:ext>
            </a:extLst>
          </p:cNvPr>
          <p:cNvSpPr txBox="1"/>
          <p:nvPr/>
        </p:nvSpPr>
        <p:spPr>
          <a:xfrm>
            <a:off x="7452320" y="5341372"/>
            <a:ext cx="1406154" cy="215444"/>
          </a:xfrm>
          <a:prstGeom prst="rect">
            <a:avLst/>
          </a:prstGeom>
          <a:noFill/>
        </p:spPr>
        <p:txBody>
          <a:bodyPr wrap="none" rtlCol="0">
            <a:spAutoFit/>
          </a:bodyPr>
          <a:lstStyle/>
          <a:p>
            <a:r>
              <a:rPr lang="sv-SE" sz="800" dirty="0">
                <a:solidFill>
                  <a:schemeClr val="bg1">
                    <a:lumMod val="50000"/>
                  </a:schemeClr>
                </a:solidFill>
              </a:rPr>
              <a:t>Illustration: Rebecca Elfast</a:t>
            </a:r>
          </a:p>
        </p:txBody>
      </p:sp>
    </p:spTree>
    <p:extLst>
      <p:ext uri="{BB962C8B-B14F-4D97-AF65-F5344CB8AC3E}">
        <p14:creationId xmlns:p14="http://schemas.microsoft.com/office/powerpoint/2010/main" val="895939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8064501" cy="984885"/>
          </a:xfrm>
        </p:spPr>
        <p:txBody>
          <a:bodyPr/>
          <a:lstStyle/>
          <a:p>
            <a:r>
              <a:rPr lang="sv-SE" dirty="0"/>
              <a:t>MUCF &amp; Sametingets gemensamma uppdrag</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49</a:t>
            </a:fld>
            <a:endParaRPr lang="sv-SE"/>
          </a:p>
        </p:txBody>
      </p:sp>
      <p:sp>
        <p:nvSpPr>
          <p:cNvPr id="3" name="Platshållare för innehåll 2">
            <a:extLst>
              <a:ext uri="{FF2B5EF4-FFF2-40B4-BE49-F238E27FC236}">
                <a16:creationId xmlns:a16="http://schemas.microsoft.com/office/drawing/2014/main" id="{16BB3FB0-C592-7FFA-4D3A-4D4EB03A7872}"/>
              </a:ext>
            </a:extLst>
          </p:cNvPr>
          <p:cNvSpPr txBox="1">
            <a:spLocks/>
          </p:cNvSpPr>
          <p:nvPr/>
        </p:nvSpPr>
        <p:spPr>
          <a:xfrm>
            <a:off x="536828" y="1786164"/>
            <a:ext cx="7704658" cy="3771636"/>
          </a:xfrm>
          <a:prstGeom prst="rect">
            <a:avLst/>
          </a:prstGeom>
        </p:spPr>
        <p:txBody>
          <a:bodyPr>
            <a:normAutofit/>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dirty="0"/>
              <a:t>Följa upp minoritetspolitikens utveckling</a:t>
            </a:r>
          </a:p>
          <a:p>
            <a:r>
              <a:rPr lang="sv-SE" dirty="0"/>
              <a:t>Verka för ökad kunskap om och förståelse för de nationella minoriteterna och deras rättigheter</a:t>
            </a:r>
          </a:p>
          <a:p>
            <a:r>
              <a:rPr lang="sv-SE" dirty="0"/>
              <a:t>Främja samverkan och erfarenhetsutbyte mellan statliga myndigheter, kommuner, regioner och andra berörda aktörer</a:t>
            </a:r>
          </a:p>
          <a:p>
            <a:r>
              <a:rPr lang="sv-SE" dirty="0"/>
              <a:t>Dela ut statsbidrag till kommuner och regioner i förvaltningsområden</a:t>
            </a:r>
          </a:p>
          <a:p>
            <a:r>
              <a:rPr lang="sv-SE" dirty="0"/>
              <a:t>Fördela statsbidrag till organisationer som företräder nationella minoriteter</a:t>
            </a:r>
          </a:p>
        </p:txBody>
      </p:sp>
    </p:spTree>
    <p:extLst>
      <p:ext uri="{BB962C8B-B14F-4D97-AF65-F5344CB8AC3E}">
        <p14:creationId xmlns:p14="http://schemas.microsoft.com/office/powerpoint/2010/main" val="618464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0BAE5CE-7E58-4D28-B505-638698695A89}"/>
              </a:ext>
            </a:extLst>
          </p:cNvPr>
          <p:cNvSpPr>
            <a:spLocks noGrp="1"/>
          </p:cNvSpPr>
          <p:nvPr>
            <p:ph type="sldNum" sz="quarter" idx="12"/>
          </p:nvPr>
        </p:nvSpPr>
        <p:spPr/>
        <p:txBody>
          <a:bodyPr/>
          <a:lstStyle/>
          <a:p>
            <a:fld id="{555A968A-E0AF-44DF-8545-852B31FD1DE1}" type="slidenum">
              <a:rPr lang="sv-SE" smtClean="0"/>
              <a:pPr/>
              <a:t>5</a:t>
            </a:fld>
            <a:endParaRPr lang="sv-SE"/>
          </a:p>
        </p:txBody>
      </p:sp>
      <p:pic>
        <p:nvPicPr>
          <p:cNvPr id="13" name="Bildobjekt 12">
            <a:extLst>
              <a:ext uri="{FF2B5EF4-FFF2-40B4-BE49-F238E27FC236}">
                <a16:creationId xmlns:a16="http://schemas.microsoft.com/office/drawing/2014/main" id="{CFCE530A-5856-095D-3970-4ABEAA98ED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 r="-6580"/>
          <a:stretch/>
        </p:blipFill>
        <p:spPr>
          <a:xfrm>
            <a:off x="0" y="-130500"/>
            <a:ext cx="9775062" cy="5845500"/>
          </a:xfrm>
          <a:prstGeom prst="rect">
            <a:avLst/>
          </a:prstGeom>
        </p:spPr>
      </p:pic>
      <p:sp>
        <p:nvSpPr>
          <p:cNvPr id="11" name="textruta 10">
            <a:extLst>
              <a:ext uri="{FF2B5EF4-FFF2-40B4-BE49-F238E27FC236}">
                <a16:creationId xmlns:a16="http://schemas.microsoft.com/office/drawing/2014/main" id="{3AE93D2F-2D02-4C3E-B756-63F9CAA5C3D9}"/>
              </a:ext>
            </a:extLst>
          </p:cNvPr>
          <p:cNvSpPr txBox="1"/>
          <p:nvPr/>
        </p:nvSpPr>
        <p:spPr>
          <a:xfrm>
            <a:off x="6319202" y="3577342"/>
            <a:ext cx="2645286" cy="1600438"/>
          </a:xfrm>
          <a:prstGeom prst="rect">
            <a:avLst/>
          </a:prstGeom>
          <a:noFill/>
        </p:spPr>
        <p:txBody>
          <a:bodyPr wrap="square" rtlCol="0">
            <a:spAutoFit/>
          </a:bodyPr>
          <a:lstStyle/>
          <a:p>
            <a:r>
              <a:rPr lang="sv-SE" sz="1600" b="1" dirty="0">
                <a:solidFill>
                  <a:schemeClr val="bg1"/>
                </a:solidFill>
                <a:highlight>
                  <a:srgbClr val="808080"/>
                </a:highlight>
              </a:rPr>
              <a:t>Stater ska skapa förutsättningar för minoritetsspråkens </a:t>
            </a:r>
            <a:br>
              <a:rPr lang="sv-SE" sz="1600" b="1" dirty="0">
                <a:solidFill>
                  <a:schemeClr val="bg1"/>
                </a:solidFill>
                <a:highlight>
                  <a:srgbClr val="808080"/>
                </a:highlight>
              </a:rPr>
            </a:br>
            <a:r>
              <a:rPr lang="sv-SE" sz="1600" b="1" dirty="0">
                <a:solidFill>
                  <a:schemeClr val="bg1"/>
                </a:solidFill>
                <a:highlight>
                  <a:srgbClr val="808080"/>
                </a:highlight>
              </a:rPr>
              <a:t>och kulturernas fortlevnad och utveckling</a:t>
            </a:r>
          </a:p>
          <a:p>
            <a:endParaRPr lang="sv-SE" dirty="0"/>
          </a:p>
        </p:txBody>
      </p:sp>
      <p:sp>
        <p:nvSpPr>
          <p:cNvPr id="6" name="textruta 5">
            <a:extLst>
              <a:ext uri="{FF2B5EF4-FFF2-40B4-BE49-F238E27FC236}">
                <a16:creationId xmlns:a16="http://schemas.microsoft.com/office/drawing/2014/main" id="{AE80719E-B867-4AE3-94AF-BC6793E999A7}"/>
              </a:ext>
            </a:extLst>
          </p:cNvPr>
          <p:cNvSpPr txBox="1"/>
          <p:nvPr/>
        </p:nvSpPr>
        <p:spPr>
          <a:xfrm>
            <a:off x="6319202" y="551856"/>
            <a:ext cx="2753298" cy="1077218"/>
          </a:xfrm>
          <a:prstGeom prst="rect">
            <a:avLst/>
          </a:prstGeom>
          <a:noFill/>
        </p:spPr>
        <p:txBody>
          <a:bodyPr wrap="square" rtlCol="0">
            <a:spAutoFit/>
          </a:bodyPr>
          <a:lstStyle/>
          <a:p>
            <a:r>
              <a:rPr lang="sv-SE" sz="1600" b="1" dirty="0">
                <a:solidFill>
                  <a:schemeClr val="bg1"/>
                </a:solidFill>
                <a:highlight>
                  <a:srgbClr val="808080"/>
                </a:highlight>
              </a:rPr>
              <a:t>Stater har ett viktigt ansvar för bevarandet av  nationella minoritetsspråk och kulturer</a:t>
            </a:r>
          </a:p>
        </p:txBody>
      </p:sp>
      <p:sp>
        <p:nvSpPr>
          <p:cNvPr id="14" name="textruta 13">
            <a:extLst>
              <a:ext uri="{FF2B5EF4-FFF2-40B4-BE49-F238E27FC236}">
                <a16:creationId xmlns:a16="http://schemas.microsoft.com/office/drawing/2014/main" id="{BD96780D-51AE-703A-4319-D6B8C186ADFC}"/>
              </a:ext>
            </a:extLst>
          </p:cNvPr>
          <p:cNvSpPr txBox="1"/>
          <p:nvPr/>
        </p:nvSpPr>
        <p:spPr>
          <a:xfrm>
            <a:off x="7623804" y="5385786"/>
            <a:ext cx="1327608" cy="215444"/>
          </a:xfrm>
          <a:prstGeom prst="rect">
            <a:avLst/>
          </a:prstGeom>
          <a:noFill/>
        </p:spPr>
        <p:txBody>
          <a:bodyPr wrap="none" rtlCol="0">
            <a:spAutoFit/>
          </a:bodyPr>
          <a:lstStyle/>
          <a:p>
            <a:r>
              <a:rPr lang="sv-SE" sz="800" dirty="0">
                <a:solidFill>
                  <a:schemeClr val="bg1">
                    <a:lumMod val="50000"/>
                  </a:schemeClr>
                </a:solidFill>
              </a:rPr>
              <a:t>Foto: Susanne Kronholm</a:t>
            </a:r>
          </a:p>
        </p:txBody>
      </p:sp>
    </p:spTree>
    <p:extLst>
      <p:ext uri="{BB962C8B-B14F-4D97-AF65-F5344CB8AC3E}">
        <p14:creationId xmlns:p14="http://schemas.microsoft.com/office/powerpoint/2010/main" val="12212086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083AD2D-9022-297E-A898-F1028B6BB3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715000"/>
          </a:xfrm>
          <a:prstGeom prst="rect">
            <a:avLst/>
          </a:prstGeom>
          <a:noFill/>
        </p:spPr>
      </p:pic>
      <p:sp>
        <p:nvSpPr>
          <p:cNvPr id="2" name="Platshållare för bildnummer 1" hidden="1"/>
          <p:cNvSpPr>
            <a:spLocks noGrp="1"/>
          </p:cNvSpPr>
          <p:nvPr>
            <p:ph type="sldNum" sz="quarter" idx="12"/>
          </p:nvPr>
        </p:nvSpPr>
        <p:spPr/>
        <p:txBody>
          <a:bodyPr/>
          <a:lstStyle/>
          <a:p>
            <a:pPr>
              <a:spcAft>
                <a:spcPts val="600"/>
              </a:spcAft>
            </a:pPr>
            <a:fld id="{555A968A-E0AF-44DF-8545-852B31FD1DE1}" type="slidenum">
              <a:rPr lang="sv-SE" smtClean="0">
                <a:solidFill>
                  <a:prstClr val="black">
                    <a:tint val="75000"/>
                  </a:prstClr>
                </a:solidFill>
              </a:rPr>
              <a:pPr>
                <a:spcAft>
                  <a:spcPts val="600"/>
                </a:spcAft>
              </a:pPr>
              <a:t>50</a:t>
            </a:fld>
            <a:endParaRPr lang="sv-SE">
              <a:solidFill>
                <a:prstClr val="black">
                  <a:tint val="75000"/>
                </a:prstClr>
              </a:solidFill>
            </a:endParaRPr>
          </a:p>
        </p:txBody>
      </p:sp>
    </p:spTree>
    <p:extLst>
      <p:ext uri="{BB962C8B-B14F-4D97-AF65-F5344CB8AC3E}">
        <p14:creationId xmlns:p14="http://schemas.microsoft.com/office/powerpoint/2010/main" val="20516742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171258E-CBA4-4A78-BF4C-5A10D6D7BE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sp>
        <p:nvSpPr>
          <p:cNvPr id="2" name="Platshållare för bildnummer 1" hidden="1"/>
          <p:cNvSpPr>
            <a:spLocks noGrp="1"/>
          </p:cNvSpPr>
          <p:nvPr>
            <p:ph type="sldNum" sz="quarter" idx="12"/>
          </p:nvPr>
        </p:nvSpPr>
        <p:spPr/>
        <p:txBody>
          <a:bodyPr/>
          <a:lstStyle/>
          <a:p>
            <a:pPr>
              <a:spcAft>
                <a:spcPts val="600"/>
              </a:spcAft>
            </a:pPr>
            <a:fld id="{555A968A-E0AF-44DF-8545-852B31FD1DE1}" type="slidenum">
              <a:rPr lang="sv-SE" smtClean="0"/>
              <a:pPr>
                <a:spcAft>
                  <a:spcPts val="600"/>
                </a:spcAft>
              </a:pPr>
              <a:t>51</a:t>
            </a:fld>
            <a:endParaRPr lang="sv-SE"/>
          </a:p>
        </p:txBody>
      </p:sp>
      <p:sp>
        <p:nvSpPr>
          <p:cNvPr id="3" name="textruta 2">
            <a:extLst>
              <a:ext uri="{FF2B5EF4-FFF2-40B4-BE49-F238E27FC236}">
                <a16:creationId xmlns:a16="http://schemas.microsoft.com/office/drawing/2014/main" id="{02CB3086-5FC1-9606-5934-7D0416F2F246}"/>
              </a:ext>
            </a:extLst>
          </p:cNvPr>
          <p:cNvSpPr txBox="1"/>
          <p:nvPr/>
        </p:nvSpPr>
        <p:spPr>
          <a:xfrm>
            <a:off x="7452320" y="5341372"/>
            <a:ext cx="1406154" cy="215444"/>
          </a:xfrm>
          <a:prstGeom prst="rect">
            <a:avLst/>
          </a:prstGeom>
          <a:noFill/>
        </p:spPr>
        <p:txBody>
          <a:bodyPr wrap="none" rtlCol="0">
            <a:spAutoFit/>
          </a:bodyPr>
          <a:lstStyle/>
          <a:p>
            <a:r>
              <a:rPr lang="sv-SE" sz="800" dirty="0">
                <a:solidFill>
                  <a:schemeClr val="bg1">
                    <a:lumMod val="50000"/>
                  </a:schemeClr>
                </a:solidFill>
              </a:rPr>
              <a:t>Illustration: Rebecca Elfast</a:t>
            </a:r>
          </a:p>
        </p:txBody>
      </p:sp>
    </p:spTree>
    <p:extLst>
      <p:ext uri="{BB962C8B-B14F-4D97-AF65-F5344CB8AC3E}">
        <p14:creationId xmlns:p14="http://schemas.microsoft.com/office/powerpoint/2010/main" val="30245129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49" y="517524"/>
            <a:ext cx="8064501" cy="492443"/>
          </a:xfrm>
        </p:spPr>
        <p:txBody>
          <a:bodyPr vert="horz" lIns="0" tIns="0" rIns="0" bIns="0" rtlCol="0" anchor="t">
            <a:normAutofit/>
          </a:bodyPr>
          <a:lstStyle/>
          <a:p>
            <a:r>
              <a:rPr lang="sv-SE" b="1" kern="1200" dirty="0">
                <a:latin typeface="+mj-lt"/>
                <a:ea typeface="+mj-ea"/>
                <a:cs typeface="+mj-cs"/>
              </a:rPr>
              <a:t>Uppföljning av minoritetspolitiken</a:t>
            </a:r>
          </a:p>
        </p:txBody>
      </p:sp>
      <p:sp>
        <p:nvSpPr>
          <p:cNvPr id="16" name="Rektangel 15"/>
          <p:cNvSpPr/>
          <p:nvPr/>
        </p:nvSpPr>
        <p:spPr>
          <a:xfrm>
            <a:off x="935596" y="1310686"/>
            <a:ext cx="6156684" cy="4139102"/>
          </a:xfrm>
          <a:prstGeom prst="rect">
            <a:avLst/>
          </a:prstGeom>
        </p:spPr>
        <p:txBody>
          <a:bodyPr vert="horz" lIns="0" tIns="0" rIns="0" bIns="0" rtlCol="0">
            <a:normAutofit fontScale="62500" lnSpcReduction="20000"/>
          </a:bodyPr>
          <a:lstStyle/>
          <a:p>
            <a:pPr>
              <a:spcBef>
                <a:spcPts val="400"/>
              </a:spcBef>
              <a:spcAft>
                <a:spcPts val="400"/>
              </a:spcAft>
              <a:buClr>
                <a:srgbClr val="5A7684"/>
              </a:buClr>
              <a:buSzPct val="150000"/>
            </a:pPr>
            <a:r>
              <a:rPr lang="sv-SE" sz="2000" dirty="0">
                <a:solidFill>
                  <a:schemeClr val="tx1">
                    <a:lumMod val="75000"/>
                    <a:lumOff val="25000"/>
                  </a:schemeClr>
                </a:solidFill>
              </a:rPr>
              <a:t>Europarådets rekommendationer:</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Effektivisera inflytande och samråd</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Bekämpa rasism och hatbrott</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Språk som diskrimineringsgrund</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Tillsyn</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Modersmålsundervisning</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Strukturerad utbildningspolitik</a:t>
            </a:r>
          </a:p>
          <a:p>
            <a:pPr>
              <a:spcBef>
                <a:spcPts val="400"/>
              </a:spcBef>
              <a:spcAft>
                <a:spcPts val="400"/>
              </a:spcAft>
              <a:buClr>
                <a:srgbClr val="5A7684"/>
              </a:buClr>
              <a:buSzPct val="150000"/>
            </a:pPr>
            <a:endParaRPr lang="sv-SE" sz="2000" dirty="0">
              <a:solidFill>
                <a:schemeClr val="tx1">
                  <a:lumMod val="75000"/>
                  <a:lumOff val="25000"/>
                </a:schemeClr>
              </a:solidFill>
            </a:endParaRPr>
          </a:p>
          <a:p>
            <a:pPr>
              <a:spcBef>
                <a:spcPts val="400"/>
              </a:spcBef>
              <a:spcAft>
                <a:spcPts val="400"/>
              </a:spcAft>
              <a:buClr>
                <a:srgbClr val="5A7684"/>
              </a:buClr>
              <a:buSzPct val="150000"/>
            </a:pPr>
            <a:r>
              <a:rPr lang="sv-SE" sz="2000" dirty="0">
                <a:solidFill>
                  <a:schemeClr val="tx1">
                    <a:lumMod val="75000"/>
                    <a:lumOff val="25000"/>
                  </a:schemeClr>
                </a:solidFill>
              </a:rPr>
              <a:t>Uppföljningsmyndigheternas åtgärdsförslag:</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Språk som diskrimineringsgrund</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Tillsyn</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Samtliga nationella minoriteter i handlingsplanen mot rasism och hatbrott</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Modersmålsundervisning i nationella minoritetsspråk i reguljära timplaner</a:t>
            </a:r>
          </a:p>
          <a:p>
            <a:pPr marL="342900" indent="-342900">
              <a:spcBef>
                <a:spcPts val="400"/>
              </a:spcBef>
              <a:spcAft>
                <a:spcPts val="400"/>
              </a:spcAft>
              <a:buClr>
                <a:srgbClr val="5A7684"/>
              </a:buClr>
              <a:buSzPct val="150000"/>
              <a:buFont typeface="Arial" panose="020B0604020202020204" pitchFamily="34" charset="0"/>
              <a:buChar char="•"/>
            </a:pPr>
            <a:r>
              <a:rPr lang="sv-SE" sz="2000" dirty="0">
                <a:solidFill>
                  <a:schemeClr val="tx1">
                    <a:lumMod val="75000"/>
                    <a:lumOff val="25000"/>
                  </a:schemeClr>
                </a:solidFill>
              </a:rPr>
              <a:t>Långsiktig finansiering</a:t>
            </a:r>
          </a:p>
          <a:p>
            <a:pPr>
              <a:spcBef>
                <a:spcPts val="400"/>
              </a:spcBef>
              <a:spcAft>
                <a:spcPts val="400"/>
              </a:spcAft>
              <a:buClr>
                <a:srgbClr val="5A7684"/>
              </a:buClr>
              <a:buSzPct val="150000"/>
            </a:pPr>
            <a:br>
              <a:rPr lang="sv-SE" dirty="0">
                <a:solidFill>
                  <a:schemeClr val="tx1">
                    <a:lumMod val="75000"/>
                    <a:lumOff val="25000"/>
                  </a:schemeClr>
                </a:solidFill>
              </a:rPr>
            </a:br>
            <a:endParaRPr lang="sv-SE" dirty="0">
              <a:solidFill>
                <a:schemeClr val="tx1">
                  <a:lumMod val="75000"/>
                  <a:lumOff val="25000"/>
                </a:schemeClr>
              </a:solidFill>
            </a:endParaRPr>
          </a:p>
          <a:p>
            <a:pPr marL="180975" indent="-180975">
              <a:spcBef>
                <a:spcPts val="400"/>
              </a:spcBef>
              <a:spcAft>
                <a:spcPts val="400"/>
              </a:spcAft>
              <a:buClr>
                <a:srgbClr val="5A7684"/>
              </a:buClr>
              <a:buSzPct val="150000"/>
              <a:buFont typeface="Arial" panose="020B0604020202020204" pitchFamily="34" charset="0"/>
              <a:buChar char="•"/>
            </a:pPr>
            <a:endParaRPr lang="sv-SE" dirty="0">
              <a:solidFill>
                <a:schemeClr val="tx1">
                  <a:lumMod val="75000"/>
                  <a:lumOff val="25000"/>
                </a:schemeClr>
              </a:solidFill>
            </a:endParaRPr>
          </a:p>
        </p:txBody>
      </p:sp>
      <p:sp>
        <p:nvSpPr>
          <p:cNvPr id="4" name="Platshållare för bildnummer 3"/>
          <p:cNvSpPr>
            <a:spLocks noGrp="1"/>
          </p:cNvSpPr>
          <p:nvPr>
            <p:ph type="sldNum" sz="quarter" idx="12"/>
          </p:nvPr>
        </p:nvSpPr>
        <p:spPr>
          <a:xfrm>
            <a:off x="3649663" y="5296959"/>
            <a:ext cx="2133600" cy="304271"/>
          </a:xfrm>
        </p:spPr>
        <p:txBody>
          <a:bodyPr vert="horz" lIns="91440" tIns="45720" rIns="91440" bIns="45720" rtlCol="0" anchor="ctr">
            <a:normAutofit/>
          </a:bodyPr>
          <a:lstStyle/>
          <a:p>
            <a:pPr>
              <a:spcAft>
                <a:spcPts val="600"/>
              </a:spcAft>
            </a:pPr>
            <a:fld id="{555A968A-E0AF-44DF-8545-852B31FD1DE1}" type="slidenum">
              <a:rPr lang="sv-SE" smtClean="0">
                <a:solidFill>
                  <a:prstClr val="black">
                    <a:tint val="75000"/>
                  </a:prstClr>
                </a:solidFill>
              </a:rPr>
              <a:pPr>
                <a:spcAft>
                  <a:spcPts val="600"/>
                </a:spcAft>
              </a:pPr>
              <a:t>52</a:t>
            </a:fld>
            <a:endParaRPr lang="sv-SE">
              <a:solidFill>
                <a:prstClr val="black">
                  <a:tint val="75000"/>
                </a:prstClr>
              </a:solidFill>
            </a:endParaRPr>
          </a:p>
        </p:txBody>
      </p:sp>
    </p:spTree>
    <p:extLst>
      <p:ext uri="{BB962C8B-B14F-4D97-AF65-F5344CB8AC3E}">
        <p14:creationId xmlns:p14="http://schemas.microsoft.com/office/powerpoint/2010/main" val="18535832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llips 19"/>
          <p:cNvSpPr/>
          <p:nvPr/>
        </p:nvSpPr>
        <p:spPr>
          <a:xfrm>
            <a:off x="1767840" y="4907224"/>
            <a:ext cx="5608320" cy="373436"/>
          </a:xfrm>
          <a:prstGeom prst="ellipse">
            <a:avLst/>
          </a:prstGeom>
          <a:solidFill>
            <a:schemeClr val="bg1">
              <a:lumMod val="85000"/>
            </a:schemeClr>
          </a:solidFill>
          <a:ln w="50800">
            <a:solidFill>
              <a:schemeClr val="bg1"/>
            </a:solidFill>
          </a:ln>
          <a:effectLst>
            <a:outerShdw dist="6350" dir="5400000" algn="t" rotWithShape="0">
              <a:schemeClr val="tx2"/>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sv-SE" dirty="0"/>
              <a:t>Framgångsfaktorer</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53</a:t>
            </a:fld>
            <a:endParaRPr lang="sv-SE"/>
          </a:p>
        </p:txBody>
      </p:sp>
      <p:sp>
        <p:nvSpPr>
          <p:cNvPr id="25" name="Parallellogram 24"/>
          <p:cNvSpPr/>
          <p:nvPr/>
        </p:nvSpPr>
        <p:spPr>
          <a:xfrm>
            <a:off x="3643313" y="1848533"/>
            <a:ext cx="1568220" cy="474927"/>
          </a:xfrm>
          <a:prstGeom prst="parallelogram">
            <a:avLst>
              <a:gd name="adj" fmla="val 190553"/>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
        <p:nvSpPr>
          <p:cNvPr id="26" name="Parallellogram 25"/>
          <p:cNvSpPr/>
          <p:nvPr/>
        </p:nvSpPr>
        <p:spPr>
          <a:xfrm>
            <a:off x="2997994" y="2925856"/>
            <a:ext cx="2877872" cy="477625"/>
          </a:xfrm>
          <a:prstGeom prst="parallelogram">
            <a:avLst>
              <a:gd name="adj" fmla="val 332431"/>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
        <p:nvSpPr>
          <p:cNvPr id="27" name="Parallellogram 26"/>
          <p:cNvSpPr/>
          <p:nvPr/>
        </p:nvSpPr>
        <p:spPr>
          <a:xfrm>
            <a:off x="2345779" y="4009992"/>
            <a:ext cx="4171803" cy="474378"/>
          </a:xfrm>
          <a:prstGeom prst="parallelogram">
            <a:avLst>
              <a:gd name="adj" fmla="val 464788"/>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grpSp>
        <p:nvGrpSpPr>
          <p:cNvPr id="28" name="Grupp 27"/>
          <p:cNvGrpSpPr/>
          <p:nvPr/>
        </p:nvGrpSpPr>
        <p:grpSpPr>
          <a:xfrm>
            <a:off x="3928316" y="779484"/>
            <a:ext cx="1287371" cy="1073906"/>
            <a:chOff x="3928316" y="1000464"/>
            <a:chExt cx="1287371" cy="1073906"/>
          </a:xfrm>
        </p:grpSpPr>
        <p:sp>
          <p:nvSpPr>
            <p:cNvPr id="29" name="Likbent triangel 8"/>
            <p:cNvSpPr/>
            <p:nvPr/>
          </p:nvSpPr>
          <p:spPr>
            <a:xfrm>
              <a:off x="3928316" y="1000464"/>
              <a:ext cx="1287371" cy="1073906"/>
            </a:xfrm>
            <a:custGeom>
              <a:avLst/>
              <a:gdLst/>
              <a:ahLst/>
              <a:cxnLst/>
              <a:rect l="l" t="t" r="r" b="b"/>
              <a:pathLst>
                <a:path w="1287371" h="1073906">
                  <a:moveTo>
                    <a:pt x="643685" y="0"/>
                  </a:moveTo>
                  <a:lnTo>
                    <a:pt x="1287371" y="1073906"/>
                  </a:lnTo>
                  <a:lnTo>
                    <a:pt x="0" y="107390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
          <p:nvSpPr>
            <p:cNvPr id="30" name="textruta 29"/>
            <p:cNvSpPr txBox="1"/>
            <p:nvPr/>
          </p:nvSpPr>
          <p:spPr>
            <a:xfrm>
              <a:off x="4196066" y="1496080"/>
              <a:ext cx="751872" cy="523220"/>
            </a:xfrm>
            <a:prstGeom prst="rect">
              <a:avLst/>
            </a:prstGeom>
            <a:noFill/>
          </p:spPr>
          <p:txBody>
            <a:bodyPr wrap="none" rtlCol="0">
              <a:spAutoFit/>
            </a:bodyPr>
            <a:lstStyle/>
            <a:p>
              <a:pPr algn="ctr"/>
              <a:r>
                <a:rPr lang="sv-SE" sz="1400" dirty="0">
                  <a:solidFill>
                    <a:schemeClr val="bg1"/>
                  </a:solidFill>
                </a:rPr>
                <a:t>Tydliga</a:t>
              </a:r>
              <a:br>
                <a:rPr lang="sv-SE" sz="1400" dirty="0">
                  <a:solidFill>
                    <a:schemeClr val="bg1"/>
                  </a:solidFill>
                </a:rPr>
              </a:br>
              <a:r>
                <a:rPr lang="sv-SE" sz="1400" dirty="0">
                  <a:solidFill>
                    <a:schemeClr val="bg1"/>
                  </a:solidFill>
                </a:rPr>
                <a:t>mål</a:t>
              </a:r>
            </a:p>
          </p:txBody>
        </p:sp>
      </p:grpSp>
      <p:grpSp>
        <p:nvGrpSpPr>
          <p:cNvPr id="31" name="Grupp 30"/>
          <p:cNvGrpSpPr/>
          <p:nvPr/>
        </p:nvGrpSpPr>
        <p:grpSpPr>
          <a:xfrm>
            <a:off x="2633175" y="3400988"/>
            <a:ext cx="3877652" cy="613174"/>
            <a:chOff x="2633175" y="3621968"/>
            <a:chExt cx="3877652" cy="613174"/>
          </a:xfrm>
        </p:grpSpPr>
        <p:sp>
          <p:nvSpPr>
            <p:cNvPr id="32" name="Likbent triangel 8"/>
            <p:cNvSpPr/>
            <p:nvPr/>
          </p:nvSpPr>
          <p:spPr>
            <a:xfrm>
              <a:off x="2633175" y="3621968"/>
              <a:ext cx="3877652" cy="613174"/>
            </a:xfrm>
            <a:custGeom>
              <a:avLst/>
              <a:gdLst/>
              <a:ahLst/>
              <a:cxnLst/>
              <a:rect l="l" t="t" r="r" b="b"/>
              <a:pathLst>
                <a:path w="3877652" h="613174">
                  <a:moveTo>
                    <a:pt x="367530" y="0"/>
                  </a:moveTo>
                  <a:lnTo>
                    <a:pt x="3510124" y="0"/>
                  </a:lnTo>
                  <a:lnTo>
                    <a:pt x="3877652" y="613174"/>
                  </a:lnTo>
                  <a:lnTo>
                    <a:pt x="0" y="61317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
          <p:nvSpPr>
            <p:cNvPr id="33" name="textruta 32"/>
            <p:cNvSpPr txBox="1"/>
            <p:nvPr/>
          </p:nvSpPr>
          <p:spPr>
            <a:xfrm>
              <a:off x="3539507" y="3668108"/>
              <a:ext cx="2064989" cy="523220"/>
            </a:xfrm>
            <a:prstGeom prst="rect">
              <a:avLst/>
            </a:prstGeom>
            <a:noFill/>
          </p:spPr>
          <p:txBody>
            <a:bodyPr wrap="none" rtlCol="0">
              <a:spAutoFit/>
            </a:bodyPr>
            <a:lstStyle/>
            <a:p>
              <a:pPr algn="ctr"/>
              <a:r>
                <a:rPr lang="sv-SE" sz="1400" dirty="0">
                  <a:solidFill>
                    <a:schemeClr val="tx1">
                      <a:lumMod val="85000"/>
                      <a:lumOff val="15000"/>
                    </a:schemeClr>
                  </a:solidFill>
                </a:rPr>
                <a:t>Förankring i politisk och</a:t>
              </a:r>
              <a:br>
                <a:rPr lang="sv-SE" sz="1400" dirty="0">
                  <a:solidFill>
                    <a:schemeClr val="tx1">
                      <a:lumMod val="85000"/>
                      <a:lumOff val="15000"/>
                    </a:schemeClr>
                  </a:solidFill>
                </a:rPr>
              </a:br>
              <a:r>
                <a:rPr lang="sv-SE" sz="1400" dirty="0">
                  <a:solidFill>
                    <a:schemeClr val="tx1">
                      <a:lumMod val="85000"/>
                      <a:lumOff val="15000"/>
                    </a:schemeClr>
                  </a:solidFill>
                </a:rPr>
                <a:t>verksamhetens ledning</a:t>
              </a:r>
            </a:p>
          </p:txBody>
        </p:sp>
      </p:grpSp>
      <p:grpSp>
        <p:nvGrpSpPr>
          <p:cNvPr id="34" name="Grupp 33"/>
          <p:cNvGrpSpPr/>
          <p:nvPr/>
        </p:nvGrpSpPr>
        <p:grpSpPr>
          <a:xfrm>
            <a:off x="3280745" y="2320602"/>
            <a:ext cx="2582512" cy="613174"/>
            <a:chOff x="3280745" y="2541582"/>
            <a:chExt cx="2582512" cy="613174"/>
          </a:xfrm>
        </p:grpSpPr>
        <p:sp>
          <p:nvSpPr>
            <p:cNvPr id="35" name="Likbent triangel 8"/>
            <p:cNvSpPr/>
            <p:nvPr/>
          </p:nvSpPr>
          <p:spPr>
            <a:xfrm>
              <a:off x="3280745" y="2541582"/>
              <a:ext cx="2582512" cy="613174"/>
            </a:xfrm>
            <a:custGeom>
              <a:avLst/>
              <a:gdLst/>
              <a:ahLst/>
              <a:cxnLst/>
              <a:rect l="l" t="t" r="r" b="b"/>
              <a:pathLst>
                <a:path w="2582512" h="613174">
                  <a:moveTo>
                    <a:pt x="367529" y="0"/>
                  </a:moveTo>
                  <a:lnTo>
                    <a:pt x="2214983" y="0"/>
                  </a:lnTo>
                  <a:lnTo>
                    <a:pt x="2582512" y="613174"/>
                  </a:lnTo>
                  <a:lnTo>
                    <a:pt x="0" y="61317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
          <p:nvSpPr>
            <p:cNvPr id="36" name="textruta 35"/>
            <p:cNvSpPr txBox="1"/>
            <p:nvPr/>
          </p:nvSpPr>
          <p:spPr>
            <a:xfrm>
              <a:off x="3579583" y="2610781"/>
              <a:ext cx="1984839" cy="523220"/>
            </a:xfrm>
            <a:prstGeom prst="rect">
              <a:avLst/>
            </a:prstGeom>
            <a:noFill/>
          </p:spPr>
          <p:txBody>
            <a:bodyPr wrap="none" rtlCol="0">
              <a:spAutoFit/>
            </a:bodyPr>
            <a:lstStyle/>
            <a:p>
              <a:pPr algn="ctr"/>
              <a:r>
                <a:rPr lang="sv-SE" sz="1400" dirty="0">
                  <a:solidFill>
                    <a:schemeClr val="bg1"/>
                  </a:solidFill>
                </a:rPr>
                <a:t>Samordnande funktion</a:t>
              </a:r>
              <a:br>
                <a:rPr lang="sv-SE" sz="1400" dirty="0">
                  <a:solidFill>
                    <a:schemeClr val="bg1"/>
                  </a:solidFill>
                </a:rPr>
              </a:br>
              <a:r>
                <a:rPr lang="sv-SE" sz="1400" dirty="0">
                  <a:solidFill>
                    <a:schemeClr val="bg1"/>
                  </a:solidFill>
                </a:rPr>
                <a:t>för minoritetsfrågor</a:t>
              </a:r>
            </a:p>
          </p:txBody>
        </p:sp>
      </p:grpSp>
      <p:grpSp>
        <p:nvGrpSpPr>
          <p:cNvPr id="37" name="Grupp 36"/>
          <p:cNvGrpSpPr/>
          <p:nvPr/>
        </p:nvGrpSpPr>
        <p:grpSpPr>
          <a:xfrm>
            <a:off x="1981200" y="4481374"/>
            <a:ext cx="5181600" cy="620522"/>
            <a:chOff x="1981200" y="4702354"/>
            <a:chExt cx="5181600" cy="620522"/>
          </a:xfrm>
        </p:grpSpPr>
        <p:sp>
          <p:nvSpPr>
            <p:cNvPr id="38" name="Likbent triangel 8"/>
            <p:cNvSpPr/>
            <p:nvPr/>
          </p:nvSpPr>
          <p:spPr>
            <a:xfrm>
              <a:off x="1981200" y="4702354"/>
              <a:ext cx="5181600" cy="620522"/>
            </a:xfrm>
            <a:custGeom>
              <a:avLst/>
              <a:gdLst/>
              <a:ahLst/>
              <a:cxnLst/>
              <a:rect l="l" t="t" r="r" b="b"/>
              <a:pathLst>
                <a:path w="5181600" h="620522">
                  <a:moveTo>
                    <a:pt x="371934" y="0"/>
                  </a:moveTo>
                  <a:lnTo>
                    <a:pt x="4809668" y="0"/>
                  </a:lnTo>
                  <a:lnTo>
                    <a:pt x="5181600" y="620522"/>
                  </a:lnTo>
                  <a:lnTo>
                    <a:pt x="0" y="62052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
          <p:nvSpPr>
            <p:cNvPr id="39" name="textruta 38"/>
            <p:cNvSpPr txBox="1"/>
            <p:nvPr/>
          </p:nvSpPr>
          <p:spPr>
            <a:xfrm>
              <a:off x="2755639" y="4757768"/>
              <a:ext cx="3632725" cy="523220"/>
            </a:xfrm>
            <a:prstGeom prst="rect">
              <a:avLst/>
            </a:prstGeom>
            <a:noFill/>
          </p:spPr>
          <p:txBody>
            <a:bodyPr wrap="none" rtlCol="0">
              <a:spAutoFit/>
            </a:bodyPr>
            <a:lstStyle/>
            <a:p>
              <a:pPr algn="ctr"/>
              <a:r>
                <a:rPr lang="sv-SE" sz="1400" dirty="0">
                  <a:solidFill>
                    <a:schemeClr val="bg1"/>
                  </a:solidFill>
                </a:rPr>
                <a:t>Fungerande samråd med lokala företrädare</a:t>
              </a:r>
              <a:br>
                <a:rPr lang="sv-SE" sz="1400" dirty="0">
                  <a:solidFill>
                    <a:schemeClr val="bg1"/>
                  </a:solidFill>
                </a:rPr>
              </a:br>
              <a:r>
                <a:rPr lang="sv-SE" sz="1400" dirty="0">
                  <a:solidFill>
                    <a:schemeClr val="bg1"/>
                  </a:solidFill>
                </a:rPr>
                <a:t>för de nationella minoriteterna</a:t>
              </a:r>
            </a:p>
          </p:txBody>
        </p:sp>
      </p:grpSp>
    </p:spTree>
    <p:extLst>
      <p:ext uri="{BB962C8B-B14F-4D97-AF65-F5344CB8AC3E}">
        <p14:creationId xmlns:p14="http://schemas.microsoft.com/office/powerpoint/2010/main" val="14072760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4B25E6E-CC56-E69B-DE0D-36107E9506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sp>
        <p:nvSpPr>
          <p:cNvPr id="4" name="Rubrik 3"/>
          <p:cNvSpPr>
            <a:spLocks noGrp="1"/>
          </p:cNvSpPr>
          <p:nvPr>
            <p:ph type="ctrTitle"/>
          </p:nvPr>
        </p:nvSpPr>
        <p:spPr>
          <a:xfrm>
            <a:off x="4140967" y="4838881"/>
            <a:ext cx="4895529" cy="430887"/>
          </a:xfrm>
          <a:effectLst>
            <a:outerShdw blurRad="50800" dist="38100" dir="2700000" algn="tl" rotWithShape="0">
              <a:prstClr val="black">
                <a:alpha val="40000"/>
              </a:prstClr>
            </a:outerShdw>
          </a:effectLst>
        </p:spPr>
        <p:txBody>
          <a:bodyPr/>
          <a:lstStyle/>
          <a:p>
            <a:r>
              <a:rPr lang="sv-SE" dirty="0">
                <a:solidFill>
                  <a:schemeClr val="tx1">
                    <a:lumMod val="75000"/>
                    <a:lumOff val="25000"/>
                  </a:schemeClr>
                </a:solidFill>
              </a:rPr>
              <a:t>…för er uppmärksamhet!</a:t>
            </a:r>
          </a:p>
        </p:txBody>
      </p:sp>
      <p:sp>
        <p:nvSpPr>
          <p:cNvPr id="9" name="textruta 8"/>
          <p:cNvSpPr txBox="1"/>
          <p:nvPr/>
        </p:nvSpPr>
        <p:spPr>
          <a:xfrm>
            <a:off x="7643878" y="1347714"/>
            <a:ext cx="1023037" cy="461665"/>
          </a:xfrm>
          <a:prstGeom prst="rect">
            <a:avLst/>
          </a:prstGeom>
          <a:noFill/>
          <a:effectLst/>
        </p:spPr>
        <p:txBody>
          <a:bodyPr wrap="none" rtlCol="0">
            <a:spAutoFit/>
          </a:bodyPr>
          <a:lstStyle/>
          <a:p>
            <a:r>
              <a:rPr lang="en-US" sz="2400" b="1" dirty="0" err="1">
                <a:solidFill>
                  <a:schemeClr val="tx1">
                    <a:lumMod val="75000"/>
                    <a:lumOff val="25000"/>
                  </a:schemeClr>
                </a:solidFill>
              </a:rPr>
              <a:t>Najis</a:t>
            </a:r>
            <a:r>
              <a:rPr lang="en-US" sz="2400" b="1" dirty="0">
                <a:solidFill>
                  <a:schemeClr val="tx1">
                    <a:lumMod val="75000"/>
                    <a:lumOff val="25000"/>
                  </a:schemeClr>
                </a:solidFill>
              </a:rPr>
              <a:t>!</a:t>
            </a:r>
            <a:endParaRPr lang="sv-SE" sz="2400" b="1" dirty="0">
              <a:solidFill>
                <a:schemeClr val="tx1">
                  <a:lumMod val="75000"/>
                  <a:lumOff val="25000"/>
                </a:schemeClr>
              </a:solidFill>
            </a:endParaRPr>
          </a:p>
        </p:txBody>
      </p:sp>
      <p:sp>
        <p:nvSpPr>
          <p:cNvPr id="11" name="textruta 10"/>
          <p:cNvSpPr txBox="1"/>
          <p:nvPr/>
        </p:nvSpPr>
        <p:spPr>
          <a:xfrm>
            <a:off x="179228" y="1705372"/>
            <a:ext cx="1512168" cy="4616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2400" b="1" dirty="0" err="1">
                <a:solidFill>
                  <a:schemeClr val="tx1">
                    <a:lumMod val="75000"/>
                    <a:lumOff val="25000"/>
                  </a:schemeClr>
                </a:solidFill>
              </a:rPr>
              <a:t>Kiitos</a:t>
            </a:r>
            <a:r>
              <a:rPr lang="en-US" sz="2400" b="1" dirty="0">
                <a:solidFill>
                  <a:schemeClr val="tx1">
                    <a:lumMod val="75000"/>
                    <a:lumOff val="25000"/>
                  </a:schemeClr>
                </a:solidFill>
              </a:rPr>
              <a:t>!</a:t>
            </a:r>
            <a:endParaRPr lang="sv-SE" sz="2400" b="1" dirty="0">
              <a:solidFill>
                <a:schemeClr val="tx1">
                  <a:lumMod val="75000"/>
                  <a:lumOff val="25000"/>
                </a:schemeClr>
              </a:solidFill>
            </a:endParaRPr>
          </a:p>
        </p:txBody>
      </p:sp>
      <p:sp>
        <p:nvSpPr>
          <p:cNvPr id="12" name="textruta 11"/>
          <p:cNvSpPr txBox="1"/>
          <p:nvPr/>
        </p:nvSpPr>
        <p:spPr>
          <a:xfrm>
            <a:off x="2000775" y="216705"/>
            <a:ext cx="1093569"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he-IL" sz="2400" b="1" dirty="0">
                <a:solidFill>
                  <a:schemeClr val="tx1">
                    <a:lumMod val="75000"/>
                    <a:lumOff val="25000"/>
                  </a:schemeClr>
                </a:solidFill>
              </a:rPr>
              <a:t>אַ דאַנק</a:t>
            </a:r>
          </a:p>
        </p:txBody>
      </p:sp>
      <p:sp>
        <p:nvSpPr>
          <p:cNvPr id="16" name="textruta 15"/>
          <p:cNvSpPr txBox="1"/>
          <p:nvPr/>
        </p:nvSpPr>
        <p:spPr>
          <a:xfrm>
            <a:off x="5328084" y="244726"/>
            <a:ext cx="1088760"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2400" b="1" dirty="0" err="1">
                <a:solidFill>
                  <a:schemeClr val="tx1">
                    <a:lumMod val="75000"/>
                    <a:lumOff val="25000"/>
                  </a:schemeClr>
                </a:solidFill>
              </a:rPr>
              <a:t>Gijtto</a:t>
            </a:r>
            <a:r>
              <a:rPr lang="en-US" sz="2400" b="1" dirty="0">
                <a:solidFill>
                  <a:schemeClr val="tx1">
                    <a:lumMod val="75000"/>
                    <a:lumOff val="25000"/>
                  </a:schemeClr>
                </a:solidFill>
              </a:rPr>
              <a:t>!</a:t>
            </a:r>
            <a:endParaRPr lang="sv-SE" sz="2400" b="1" dirty="0">
              <a:solidFill>
                <a:schemeClr val="tx1">
                  <a:lumMod val="75000"/>
                  <a:lumOff val="25000"/>
                </a:schemeClr>
              </a:solidFill>
            </a:endParaRPr>
          </a:p>
        </p:txBody>
      </p:sp>
      <p:sp>
        <p:nvSpPr>
          <p:cNvPr id="6" name="Rektangel 5"/>
          <p:cNvSpPr/>
          <p:nvPr/>
        </p:nvSpPr>
        <p:spPr>
          <a:xfrm>
            <a:off x="793070" y="695803"/>
            <a:ext cx="1223412" cy="584775"/>
          </a:xfrm>
          <a:prstGeom prst="rect">
            <a:avLst/>
          </a:prstGeom>
        </p:spPr>
        <p:txBody>
          <a:bodyPr wrap="none">
            <a:spAutoFit/>
          </a:bodyPr>
          <a:lstStyle/>
          <a:p>
            <a:r>
              <a:rPr lang="en-US" sz="3200" b="1" dirty="0">
                <a:solidFill>
                  <a:prstClr val="white"/>
                </a:solidFill>
              </a:rPr>
              <a:t>Tack!</a:t>
            </a:r>
            <a:endParaRPr lang="sv-SE" dirty="0">
              <a:solidFill>
                <a:prstClr val="black"/>
              </a:solidFill>
            </a:endParaRPr>
          </a:p>
        </p:txBody>
      </p:sp>
      <p:sp>
        <p:nvSpPr>
          <p:cNvPr id="17" name="textruta 16"/>
          <p:cNvSpPr txBox="1"/>
          <p:nvPr/>
        </p:nvSpPr>
        <p:spPr>
          <a:xfrm>
            <a:off x="7434599" y="3469568"/>
            <a:ext cx="1141659"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2400" b="1" dirty="0" err="1">
                <a:solidFill>
                  <a:schemeClr val="tx1">
                    <a:lumMod val="75000"/>
                    <a:lumOff val="25000"/>
                  </a:schemeClr>
                </a:solidFill>
              </a:rPr>
              <a:t>Kiitos</a:t>
            </a:r>
            <a:r>
              <a:rPr lang="en-US" sz="2400" b="1" dirty="0">
                <a:solidFill>
                  <a:schemeClr val="tx1">
                    <a:lumMod val="75000"/>
                    <a:lumOff val="25000"/>
                  </a:schemeClr>
                </a:solidFill>
              </a:rPr>
              <a:t>!</a:t>
            </a:r>
            <a:endParaRPr lang="sv-SE" sz="2400" b="1" dirty="0">
              <a:solidFill>
                <a:schemeClr val="tx1">
                  <a:lumMod val="75000"/>
                  <a:lumOff val="25000"/>
                </a:schemeClr>
              </a:solidFill>
            </a:endParaRPr>
          </a:p>
        </p:txBody>
      </p:sp>
      <p:sp>
        <p:nvSpPr>
          <p:cNvPr id="14" name="textruta 13"/>
          <p:cNvSpPr txBox="1"/>
          <p:nvPr/>
        </p:nvSpPr>
        <p:spPr>
          <a:xfrm>
            <a:off x="7066408" y="372181"/>
            <a:ext cx="986167"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sv-SE" sz="2400" b="1" dirty="0" err="1">
                <a:solidFill>
                  <a:schemeClr val="tx1">
                    <a:lumMod val="75000"/>
                    <a:lumOff val="25000"/>
                  </a:schemeClr>
                </a:solidFill>
              </a:rPr>
              <a:t>Giitu</a:t>
            </a:r>
            <a:r>
              <a:rPr lang="sv-SE" sz="2400" b="1" dirty="0">
                <a:solidFill>
                  <a:schemeClr val="tx1">
                    <a:lumMod val="75000"/>
                    <a:lumOff val="25000"/>
                  </a:schemeClr>
                </a:solidFill>
              </a:rPr>
              <a:t>!</a:t>
            </a:r>
            <a:endParaRPr lang="he-IL" sz="2400" b="1" dirty="0">
              <a:solidFill>
                <a:schemeClr val="tx1">
                  <a:lumMod val="75000"/>
                  <a:lumOff val="25000"/>
                </a:schemeClr>
              </a:solidFill>
            </a:endParaRPr>
          </a:p>
        </p:txBody>
      </p:sp>
      <p:sp>
        <p:nvSpPr>
          <p:cNvPr id="18" name="textruta 17"/>
          <p:cNvSpPr txBox="1"/>
          <p:nvPr/>
        </p:nvSpPr>
        <p:spPr>
          <a:xfrm>
            <a:off x="7434599" y="2323247"/>
            <a:ext cx="1833008" cy="4616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2400" b="1" dirty="0" err="1">
                <a:solidFill>
                  <a:schemeClr val="tx1">
                    <a:lumMod val="75000"/>
                    <a:lumOff val="25000"/>
                  </a:schemeClr>
                </a:solidFill>
              </a:rPr>
              <a:t>Gäjhtoe</a:t>
            </a:r>
            <a:r>
              <a:rPr lang="en-US" sz="2400" b="1" dirty="0">
                <a:solidFill>
                  <a:schemeClr val="tx1">
                    <a:lumMod val="75000"/>
                    <a:lumOff val="25000"/>
                  </a:schemeClr>
                </a:solidFill>
              </a:rPr>
              <a:t>!</a:t>
            </a:r>
            <a:endParaRPr lang="sv-SE" sz="2400" b="1" dirty="0">
              <a:solidFill>
                <a:schemeClr val="tx1">
                  <a:lumMod val="75000"/>
                  <a:lumOff val="25000"/>
                </a:schemeClr>
              </a:solidFill>
            </a:endParaRPr>
          </a:p>
        </p:txBody>
      </p:sp>
      <p:sp>
        <p:nvSpPr>
          <p:cNvPr id="2" name="textruta 1">
            <a:extLst>
              <a:ext uri="{FF2B5EF4-FFF2-40B4-BE49-F238E27FC236}">
                <a16:creationId xmlns:a16="http://schemas.microsoft.com/office/drawing/2014/main" id="{FEA359A6-A987-4D8F-BFDA-3AEAAEC76A9C}"/>
              </a:ext>
            </a:extLst>
          </p:cNvPr>
          <p:cNvSpPr txBox="1"/>
          <p:nvPr/>
        </p:nvSpPr>
        <p:spPr>
          <a:xfrm>
            <a:off x="467544" y="2677480"/>
            <a:ext cx="1157689"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sv-SE" sz="2400" b="1" dirty="0" err="1">
                <a:solidFill>
                  <a:schemeClr val="tx1">
                    <a:lumMod val="75000"/>
                    <a:lumOff val="25000"/>
                  </a:schemeClr>
                </a:solidFill>
              </a:rPr>
              <a:t>Giitoe</a:t>
            </a:r>
            <a:r>
              <a:rPr lang="sv-SE" sz="2400" b="1" dirty="0">
                <a:solidFill>
                  <a:schemeClr val="tx1">
                    <a:lumMod val="75000"/>
                    <a:lumOff val="25000"/>
                  </a:schemeClr>
                </a:solidFill>
              </a:rPr>
              <a:t>!</a:t>
            </a:r>
          </a:p>
        </p:txBody>
      </p:sp>
      <p:sp>
        <p:nvSpPr>
          <p:cNvPr id="7" name="textruta 6">
            <a:extLst>
              <a:ext uri="{FF2B5EF4-FFF2-40B4-BE49-F238E27FC236}">
                <a16:creationId xmlns:a16="http://schemas.microsoft.com/office/drawing/2014/main" id="{C8CC8116-500E-10E7-2E3E-E1EA4D0ADC9F}"/>
              </a:ext>
            </a:extLst>
          </p:cNvPr>
          <p:cNvSpPr txBox="1"/>
          <p:nvPr/>
        </p:nvSpPr>
        <p:spPr>
          <a:xfrm>
            <a:off x="647564" y="860847"/>
            <a:ext cx="1833008" cy="4616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2400" b="1" dirty="0" err="1">
                <a:solidFill>
                  <a:schemeClr val="tx1">
                    <a:lumMod val="75000"/>
                    <a:lumOff val="25000"/>
                  </a:schemeClr>
                </a:solidFill>
              </a:rPr>
              <a:t>Giijto</a:t>
            </a:r>
            <a:r>
              <a:rPr lang="en-US" sz="2400" b="1" dirty="0">
                <a:solidFill>
                  <a:schemeClr val="tx1">
                    <a:lumMod val="75000"/>
                    <a:lumOff val="25000"/>
                  </a:schemeClr>
                </a:solidFill>
              </a:rPr>
              <a:t>!</a:t>
            </a:r>
            <a:endParaRPr lang="sv-SE" sz="2400" b="1" dirty="0">
              <a:solidFill>
                <a:schemeClr val="tx1">
                  <a:lumMod val="75000"/>
                  <a:lumOff val="25000"/>
                </a:schemeClr>
              </a:solidFill>
            </a:endParaRPr>
          </a:p>
        </p:txBody>
      </p:sp>
      <p:sp>
        <p:nvSpPr>
          <p:cNvPr id="10" name="textruta 9">
            <a:extLst>
              <a:ext uri="{FF2B5EF4-FFF2-40B4-BE49-F238E27FC236}">
                <a16:creationId xmlns:a16="http://schemas.microsoft.com/office/drawing/2014/main" id="{3ECAF8DA-3EF1-CC31-3B80-8700D7556F7F}"/>
              </a:ext>
            </a:extLst>
          </p:cNvPr>
          <p:cNvSpPr txBox="1"/>
          <p:nvPr/>
        </p:nvSpPr>
        <p:spPr>
          <a:xfrm>
            <a:off x="7452320" y="5341372"/>
            <a:ext cx="1406154" cy="215444"/>
          </a:xfrm>
          <a:prstGeom prst="rect">
            <a:avLst/>
          </a:prstGeom>
          <a:noFill/>
        </p:spPr>
        <p:txBody>
          <a:bodyPr wrap="none" rtlCol="0">
            <a:spAutoFit/>
          </a:bodyPr>
          <a:lstStyle/>
          <a:p>
            <a:r>
              <a:rPr lang="sv-SE" sz="800" dirty="0">
                <a:solidFill>
                  <a:schemeClr val="bg1">
                    <a:lumMod val="50000"/>
                  </a:schemeClr>
                </a:solidFill>
              </a:rPr>
              <a:t>Illustration: Rebecca Elfast</a:t>
            </a:r>
          </a:p>
        </p:txBody>
      </p:sp>
      <p:sp>
        <p:nvSpPr>
          <p:cNvPr id="5" name="textruta 4">
            <a:extLst>
              <a:ext uri="{FF2B5EF4-FFF2-40B4-BE49-F238E27FC236}">
                <a16:creationId xmlns:a16="http://schemas.microsoft.com/office/drawing/2014/main" id="{AFC4EDE0-E76F-FD22-9DC3-BDD7C37F11DD}"/>
              </a:ext>
            </a:extLst>
          </p:cNvPr>
          <p:cNvSpPr txBox="1"/>
          <p:nvPr/>
        </p:nvSpPr>
        <p:spPr>
          <a:xfrm>
            <a:off x="3523901" y="445232"/>
            <a:ext cx="1452642"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sv-SE" sz="2400" b="1" dirty="0" err="1">
                <a:solidFill>
                  <a:schemeClr val="tx1">
                    <a:lumMod val="75000"/>
                    <a:lumOff val="25000"/>
                  </a:schemeClr>
                </a:solidFill>
              </a:rPr>
              <a:t>Devlesa</a:t>
            </a:r>
            <a:r>
              <a:rPr lang="sv-SE" sz="2400" b="1" dirty="0">
                <a:solidFill>
                  <a:schemeClr val="tx1">
                    <a:lumMod val="75000"/>
                    <a:lumOff val="25000"/>
                  </a:schemeClr>
                </a:solidFill>
              </a:rPr>
              <a:t>!</a:t>
            </a:r>
          </a:p>
        </p:txBody>
      </p:sp>
    </p:spTree>
    <p:extLst>
      <p:ext uri="{BB962C8B-B14F-4D97-AF65-F5344CB8AC3E}">
        <p14:creationId xmlns:p14="http://schemas.microsoft.com/office/powerpoint/2010/main" val="1509774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Status som nationell minoritet</a:t>
            </a:r>
          </a:p>
        </p:txBody>
      </p:sp>
      <p:sp>
        <p:nvSpPr>
          <p:cNvPr id="3" name="Platshållare för innehåll 2"/>
          <p:cNvSpPr>
            <a:spLocks noGrp="1"/>
          </p:cNvSpPr>
          <p:nvPr>
            <p:ph idx="1"/>
          </p:nvPr>
        </p:nvSpPr>
        <p:spPr>
          <a:xfrm>
            <a:off x="539750" y="1642148"/>
            <a:ext cx="4824338" cy="3771636"/>
          </a:xfrm>
        </p:spPr>
        <p:txBody>
          <a:bodyPr/>
          <a:lstStyle/>
          <a:p>
            <a:pPr marL="0" indent="0">
              <a:buNone/>
            </a:pPr>
            <a:r>
              <a:rPr lang="sv-SE" dirty="0"/>
              <a:t>Upp till de olika medlemsstaterna att definiera</a:t>
            </a:r>
          </a:p>
          <a:p>
            <a:pPr>
              <a:buSzPct val="100000"/>
              <a:buFont typeface="Arial" panose="020B0604020202020204" pitchFamily="34" charset="0"/>
              <a:buChar char="•"/>
            </a:pPr>
            <a:r>
              <a:rPr lang="sv-SE" altLang="sv-SE" dirty="0"/>
              <a:t>Skiljer sig från majoritetsbefolkningen</a:t>
            </a:r>
          </a:p>
          <a:p>
            <a:pPr>
              <a:buSzPct val="100000"/>
              <a:buFont typeface="Arial" panose="020B0604020202020204" pitchFamily="34" charset="0"/>
              <a:buChar char="•"/>
            </a:pPr>
            <a:r>
              <a:rPr lang="sv-SE" altLang="sv-SE" dirty="0"/>
              <a:t>Har en uttalad samhörighet och vilja att behålla sin identitet</a:t>
            </a:r>
          </a:p>
          <a:p>
            <a:pPr>
              <a:buSzPct val="100000"/>
              <a:buFont typeface="Arial" panose="020B0604020202020204" pitchFamily="34" charset="0"/>
              <a:buChar char="•"/>
            </a:pPr>
            <a:r>
              <a:rPr lang="sv-SE" altLang="sv-SE" dirty="0"/>
              <a:t>Har levt i Sverige under lång tid </a:t>
            </a:r>
          </a:p>
          <a:p>
            <a:pPr>
              <a:buNone/>
            </a:pPr>
            <a:endParaRPr lang="sv-SE" altLang="sv-SE" dirty="0"/>
          </a:p>
          <a:p>
            <a:pPr marL="0" indent="0">
              <a:buNone/>
            </a:pPr>
            <a:endParaRPr lang="sv-SE" altLang="sv-SE" dirty="0"/>
          </a:p>
          <a:p>
            <a:endParaRPr lang="sv-SE" altLang="sv-SE" dirty="0"/>
          </a:p>
          <a:p>
            <a:endParaRPr lang="sv-SE" altLang="sv-SE" dirty="0"/>
          </a:p>
          <a:p>
            <a:endParaRPr lang="sv-SE" dirty="0"/>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6</a:t>
            </a:fld>
            <a:endParaRPr lang="sv-SE">
              <a:solidFill>
                <a:prstClr val="black">
                  <a:tint val="75000"/>
                </a:prstClr>
              </a:solidFill>
            </a:endParaRPr>
          </a:p>
        </p:txBody>
      </p:sp>
      <p:pic>
        <p:nvPicPr>
          <p:cNvPr id="6" name="Bildobjekt 5">
            <a:extLst>
              <a:ext uri="{FF2B5EF4-FFF2-40B4-BE49-F238E27FC236}">
                <a16:creationId xmlns:a16="http://schemas.microsoft.com/office/drawing/2014/main" id="{BB86198E-71C4-57A6-AA40-2663FA542D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8107" y="1601257"/>
            <a:ext cx="3331189" cy="3060000"/>
          </a:xfrm>
          <a:prstGeom prst="rect">
            <a:avLst/>
          </a:prstGeom>
        </p:spPr>
      </p:pic>
      <p:sp>
        <p:nvSpPr>
          <p:cNvPr id="7" name="textruta 6">
            <a:extLst>
              <a:ext uri="{FF2B5EF4-FFF2-40B4-BE49-F238E27FC236}">
                <a16:creationId xmlns:a16="http://schemas.microsoft.com/office/drawing/2014/main" id="{F6622524-A6AB-CC01-DD1C-D377F0CCA58C}"/>
              </a:ext>
            </a:extLst>
          </p:cNvPr>
          <p:cNvSpPr txBox="1"/>
          <p:nvPr/>
        </p:nvSpPr>
        <p:spPr>
          <a:xfrm>
            <a:off x="7452320" y="5341372"/>
            <a:ext cx="1176925" cy="215444"/>
          </a:xfrm>
          <a:prstGeom prst="rect">
            <a:avLst/>
          </a:prstGeom>
          <a:noFill/>
        </p:spPr>
        <p:txBody>
          <a:bodyPr wrap="none" rtlCol="0">
            <a:spAutoFit/>
          </a:bodyPr>
          <a:lstStyle/>
          <a:p>
            <a:r>
              <a:rPr lang="sv-SE" sz="800" dirty="0">
                <a:solidFill>
                  <a:schemeClr val="bg1">
                    <a:lumMod val="50000"/>
                  </a:schemeClr>
                </a:solidFill>
              </a:rPr>
              <a:t>Illustration: </a:t>
            </a:r>
            <a:r>
              <a:rPr lang="sv-SE" sz="800" dirty="0" err="1">
                <a:solidFill>
                  <a:schemeClr val="bg1">
                    <a:lumMod val="50000"/>
                  </a:schemeClr>
                </a:solidFill>
              </a:rPr>
              <a:t>Geektown</a:t>
            </a:r>
            <a:endParaRPr lang="sv-SE" sz="800" dirty="0">
              <a:solidFill>
                <a:schemeClr val="bg1">
                  <a:lumMod val="50000"/>
                </a:schemeClr>
              </a:solidFill>
            </a:endParaRPr>
          </a:p>
        </p:txBody>
      </p:sp>
    </p:spTree>
    <p:extLst>
      <p:ext uri="{BB962C8B-B14F-4D97-AF65-F5344CB8AC3E}">
        <p14:creationId xmlns:p14="http://schemas.microsoft.com/office/powerpoint/2010/main" val="532232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EC76799E-EA56-4771-83F9-423BFB85C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7992" y="1633364"/>
            <a:ext cx="3096376" cy="3096376"/>
          </a:xfrm>
          <a:prstGeom prst="rect">
            <a:avLst/>
          </a:prstGeom>
        </p:spPr>
      </p:pic>
      <p:sp>
        <p:nvSpPr>
          <p:cNvPr id="2" name="Rubrik 1"/>
          <p:cNvSpPr>
            <a:spLocks noGrp="1"/>
          </p:cNvSpPr>
          <p:nvPr>
            <p:ph type="title"/>
          </p:nvPr>
        </p:nvSpPr>
        <p:spPr/>
        <p:txBody>
          <a:bodyPr/>
          <a:lstStyle/>
          <a:p>
            <a:r>
              <a:rPr lang="sv-SE" dirty="0"/>
              <a:t>Sveriges nationella minoriteter</a:t>
            </a:r>
          </a:p>
        </p:txBody>
      </p:sp>
      <p:sp>
        <p:nvSpPr>
          <p:cNvPr id="3" name="Platshållare för innehåll 2"/>
          <p:cNvSpPr>
            <a:spLocks noGrp="1"/>
          </p:cNvSpPr>
          <p:nvPr>
            <p:ph idx="1"/>
          </p:nvPr>
        </p:nvSpPr>
        <p:spPr>
          <a:xfrm>
            <a:off x="1583668" y="1812924"/>
            <a:ext cx="7020582" cy="3292211"/>
          </a:xfrm>
        </p:spPr>
        <p:txBody>
          <a:bodyPr/>
          <a:lstStyle/>
          <a:p>
            <a:r>
              <a:rPr lang="sv-SE" dirty="0"/>
              <a:t>Judar </a:t>
            </a:r>
          </a:p>
          <a:p>
            <a:r>
              <a:rPr lang="sv-SE" dirty="0"/>
              <a:t>Romer</a:t>
            </a:r>
          </a:p>
          <a:p>
            <a:r>
              <a:rPr lang="sv-SE" dirty="0"/>
              <a:t>Samer </a:t>
            </a:r>
          </a:p>
          <a:p>
            <a:r>
              <a:rPr lang="sv-SE" dirty="0"/>
              <a:t>Sverigefinnar</a:t>
            </a:r>
          </a:p>
          <a:p>
            <a:r>
              <a:rPr lang="sv-SE" dirty="0"/>
              <a:t>Tornedalingar</a:t>
            </a:r>
          </a:p>
          <a:p>
            <a:endParaRPr lang="sv-SE" dirty="0"/>
          </a:p>
          <a:p>
            <a:pPr marL="0" indent="0">
              <a:buNone/>
            </a:pPr>
            <a:r>
              <a:rPr lang="sv-SE" dirty="0"/>
              <a:t>Självidentifikation!</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7</a:t>
            </a:fld>
            <a:endParaRPr lang="sv-SE">
              <a:solidFill>
                <a:prstClr val="black">
                  <a:tint val="75000"/>
                </a:prstClr>
              </a:solidFill>
            </a:endParaRPr>
          </a:p>
        </p:txBody>
      </p:sp>
    </p:spTree>
    <p:extLst>
      <p:ext uri="{BB962C8B-B14F-4D97-AF65-F5344CB8AC3E}">
        <p14:creationId xmlns:p14="http://schemas.microsoft.com/office/powerpoint/2010/main" val="1160376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Sveriges nationella minoritetsspråk</a:t>
            </a:r>
          </a:p>
        </p:txBody>
      </p:sp>
      <p:sp>
        <p:nvSpPr>
          <p:cNvPr id="3" name="Platshållare för innehåll 2"/>
          <p:cNvSpPr>
            <a:spLocks noGrp="1"/>
          </p:cNvSpPr>
          <p:nvPr>
            <p:ph idx="1"/>
          </p:nvPr>
        </p:nvSpPr>
        <p:spPr>
          <a:xfrm>
            <a:off x="1583668" y="1812924"/>
            <a:ext cx="7020582" cy="3292211"/>
          </a:xfrm>
        </p:spPr>
        <p:txBody>
          <a:bodyPr/>
          <a:lstStyle/>
          <a:p>
            <a:r>
              <a:rPr lang="sv-SE" dirty="0"/>
              <a:t>Finska</a:t>
            </a:r>
          </a:p>
          <a:p>
            <a:r>
              <a:rPr lang="sv-SE" dirty="0"/>
              <a:t>Jiddisch </a:t>
            </a:r>
          </a:p>
          <a:p>
            <a:r>
              <a:rPr lang="sv-SE" dirty="0"/>
              <a:t>Meänkieli </a:t>
            </a:r>
          </a:p>
          <a:p>
            <a:r>
              <a:rPr lang="sv-SE" dirty="0"/>
              <a:t>Romani </a:t>
            </a:r>
            <a:r>
              <a:rPr lang="sv-SE" dirty="0" err="1"/>
              <a:t>chib</a:t>
            </a:r>
            <a:r>
              <a:rPr lang="sv-SE" dirty="0"/>
              <a:t> </a:t>
            </a:r>
          </a:p>
          <a:p>
            <a:r>
              <a:rPr lang="sv-SE" dirty="0"/>
              <a:t>Samiska</a:t>
            </a:r>
          </a:p>
          <a:p>
            <a:endParaRPr lang="sv-SE" dirty="0"/>
          </a:p>
          <a:p>
            <a:pPr marL="0" indent="0">
              <a:buNone/>
            </a:pPr>
            <a:r>
              <a:rPr lang="sv-SE" dirty="0"/>
              <a:t>Samtliga varieteter!	</a:t>
            </a: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8</a:t>
            </a:fld>
            <a:endParaRPr lang="sv-SE">
              <a:solidFill>
                <a:prstClr val="black">
                  <a:tint val="75000"/>
                </a:prstClr>
              </a:solidFill>
            </a:endParaRPr>
          </a:p>
        </p:txBody>
      </p:sp>
      <p:pic>
        <p:nvPicPr>
          <p:cNvPr id="130" name="Bildobjekt 129">
            <a:extLst>
              <a:ext uri="{FF2B5EF4-FFF2-40B4-BE49-F238E27FC236}">
                <a16:creationId xmlns:a16="http://schemas.microsoft.com/office/drawing/2014/main" id="{1C9FAF70-D653-4BEE-8635-6A6EA75FD7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257866"/>
            <a:ext cx="3723870" cy="3723870"/>
          </a:xfrm>
          <a:prstGeom prst="rect">
            <a:avLst/>
          </a:prstGeom>
        </p:spPr>
      </p:pic>
    </p:spTree>
    <p:extLst>
      <p:ext uri="{BB962C8B-B14F-4D97-AF65-F5344CB8AC3E}">
        <p14:creationId xmlns:p14="http://schemas.microsoft.com/office/powerpoint/2010/main" val="150862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1560" y="549273"/>
            <a:ext cx="8064501" cy="492443"/>
          </a:xfrm>
        </p:spPr>
        <p:txBody>
          <a:bodyPr anchor="t">
            <a:normAutofit/>
          </a:bodyPr>
          <a:lstStyle/>
          <a:p>
            <a:r>
              <a:rPr lang="sv-SE" dirty="0"/>
              <a:t>Erkännandets betydelse</a:t>
            </a:r>
          </a:p>
        </p:txBody>
      </p:sp>
      <p:sp>
        <p:nvSpPr>
          <p:cNvPr id="3" name="Platshållare för innehåll 2"/>
          <p:cNvSpPr>
            <a:spLocks noGrp="1"/>
          </p:cNvSpPr>
          <p:nvPr>
            <p:ph idx="1"/>
          </p:nvPr>
        </p:nvSpPr>
        <p:spPr>
          <a:xfrm>
            <a:off x="719137" y="1398853"/>
            <a:ext cx="4211638" cy="3771636"/>
          </a:xfrm>
        </p:spPr>
        <p:txBody>
          <a:bodyPr>
            <a:normAutofit/>
          </a:bodyPr>
          <a:lstStyle/>
          <a:p>
            <a:r>
              <a:rPr lang="sv-SE" altLang="sv-SE" dirty="0"/>
              <a:t>De nationella minoriteterna och minoritetsspråken har en särställning i samhället</a:t>
            </a:r>
          </a:p>
          <a:p>
            <a:r>
              <a:rPr lang="sv-SE" dirty="0"/>
              <a:t>Nationella minoriteters kulturer är en del av det gemensamma kulturarvet</a:t>
            </a:r>
          </a:p>
        </p:txBody>
      </p:sp>
      <p:sp>
        <p:nvSpPr>
          <p:cNvPr id="4" name="Platshållare för bildnummer 3"/>
          <p:cNvSpPr>
            <a:spLocks noGrp="1"/>
          </p:cNvSpPr>
          <p:nvPr>
            <p:ph type="sldNum" sz="quarter" idx="12"/>
          </p:nvPr>
        </p:nvSpPr>
        <p:spPr>
          <a:xfrm>
            <a:off x="3649663" y="5296959"/>
            <a:ext cx="2133600" cy="304271"/>
          </a:xfrm>
        </p:spPr>
        <p:txBody>
          <a:bodyPr anchor="ctr">
            <a:normAutofit/>
          </a:bodyPr>
          <a:lstStyle/>
          <a:p>
            <a:pPr>
              <a:spcAft>
                <a:spcPts val="600"/>
              </a:spcAft>
            </a:pPr>
            <a:fld id="{555A968A-E0AF-44DF-8545-852B31FD1DE1}" type="slidenum">
              <a:rPr lang="sv-SE" smtClean="0">
                <a:solidFill>
                  <a:prstClr val="black">
                    <a:tint val="75000"/>
                  </a:prstClr>
                </a:solidFill>
              </a:rPr>
              <a:pPr>
                <a:spcAft>
                  <a:spcPts val="600"/>
                </a:spcAft>
              </a:pPr>
              <a:t>9</a:t>
            </a:fld>
            <a:endParaRPr lang="sv-SE">
              <a:solidFill>
                <a:prstClr val="black">
                  <a:tint val="75000"/>
                </a:prstClr>
              </a:solidFill>
            </a:endParaRPr>
          </a:p>
        </p:txBody>
      </p:sp>
    </p:spTree>
    <p:extLst>
      <p:ext uri="{BB962C8B-B14F-4D97-AF65-F5344CB8AC3E}">
        <p14:creationId xmlns:p14="http://schemas.microsoft.com/office/powerpoint/2010/main" val="1219853979"/>
      </p:ext>
    </p:extLst>
  </p:cSld>
  <p:clrMapOvr>
    <a:masterClrMapping/>
  </p:clrMapOvr>
</p:sld>
</file>

<file path=ppt/theme/theme1.xml><?xml version="1.0" encoding="utf-8"?>
<a:theme xmlns:a="http://schemas.openxmlformats.org/drawingml/2006/main" name="1_Allmänheten">
  <a:themeElements>
    <a:clrScheme name="Länsstyrelsen">
      <a:dk1>
        <a:sysClr val="windowText" lastClr="000000"/>
      </a:dk1>
      <a:lt1>
        <a:sysClr val="window" lastClr="FFFFFF"/>
      </a:lt1>
      <a:dk2>
        <a:srgbClr val="5A7684"/>
      </a:dk2>
      <a:lt2>
        <a:srgbClr val="E4E9EC"/>
      </a:lt2>
      <a:accent1>
        <a:srgbClr val="09357A"/>
      </a:accent1>
      <a:accent2>
        <a:srgbClr val="346715"/>
      </a:accent2>
      <a:accent3>
        <a:srgbClr val="F20017"/>
      </a:accent3>
      <a:accent4>
        <a:srgbClr val="FFD600"/>
      </a:accent4>
      <a:accent5>
        <a:srgbClr val="FE8712"/>
      </a:accent5>
      <a:accent6>
        <a:srgbClr val="63006B"/>
      </a:accent6>
      <a:hlink>
        <a:srgbClr val="98001C"/>
      </a:hlink>
      <a:folHlink>
        <a:srgbClr val="98001C"/>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Allmänheten">
  <a:themeElements>
    <a:clrScheme name="Länsstyrelsen">
      <a:dk1>
        <a:sysClr val="windowText" lastClr="000000"/>
      </a:dk1>
      <a:lt1>
        <a:sysClr val="window" lastClr="FFFFFF"/>
      </a:lt1>
      <a:dk2>
        <a:srgbClr val="5A7684"/>
      </a:dk2>
      <a:lt2>
        <a:srgbClr val="E4E9EC"/>
      </a:lt2>
      <a:accent1>
        <a:srgbClr val="09357A"/>
      </a:accent1>
      <a:accent2>
        <a:srgbClr val="346715"/>
      </a:accent2>
      <a:accent3>
        <a:srgbClr val="F20017"/>
      </a:accent3>
      <a:accent4>
        <a:srgbClr val="FFD600"/>
      </a:accent4>
      <a:accent5>
        <a:srgbClr val="FE8712"/>
      </a:accent5>
      <a:accent6>
        <a:srgbClr val="63006B"/>
      </a:accent6>
      <a:hlink>
        <a:srgbClr val="98001C"/>
      </a:hlink>
      <a:folHlink>
        <a:srgbClr val="98001C"/>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1_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21770</TotalTime>
  <Words>12868</Words>
  <Application>Microsoft Office PowerPoint</Application>
  <PresentationFormat>Bildspel på skärmen (16:10)</PresentationFormat>
  <Paragraphs>869</Paragraphs>
  <Slides>54</Slides>
  <Notes>54</Notes>
  <HiddenSlides>0</HiddenSlides>
  <MMClips>0</MMClips>
  <ScaleCrop>false</ScaleCrop>
  <HeadingPairs>
    <vt:vector size="6" baseType="variant">
      <vt:variant>
        <vt:lpstr>Använt teckensnitt</vt:lpstr>
      </vt:variant>
      <vt:variant>
        <vt:i4>10</vt:i4>
      </vt:variant>
      <vt:variant>
        <vt:lpstr>Tema</vt:lpstr>
      </vt:variant>
      <vt:variant>
        <vt:i4>4</vt:i4>
      </vt:variant>
      <vt:variant>
        <vt:lpstr>Bildrubriker</vt:lpstr>
      </vt:variant>
      <vt:variant>
        <vt:i4>54</vt:i4>
      </vt:variant>
    </vt:vector>
  </HeadingPairs>
  <TitlesOfParts>
    <vt:vector size="68" baseType="lpstr">
      <vt:lpstr>Arial</vt:lpstr>
      <vt:lpstr>Calibri</vt:lpstr>
      <vt:lpstr>Calibri Light</vt:lpstr>
      <vt:lpstr>Georgia</vt:lpstr>
      <vt:lpstr>Gotham Rounded Light</vt:lpstr>
      <vt:lpstr>Myriad Pro Light</vt:lpstr>
      <vt:lpstr>Open Sans</vt:lpstr>
      <vt:lpstr>Open Sans</vt:lpstr>
      <vt:lpstr>source sans pro</vt:lpstr>
      <vt:lpstr>Times New Roman</vt:lpstr>
      <vt:lpstr>1_Allmänheten</vt:lpstr>
      <vt:lpstr>2_Allmänheten</vt:lpstr>
      <vt:lpstr>1_Anpassad formgivning</vt:lpstr>
      <vt:lpstr>Anpassad formgivning</vt:lpstr>
      <vt:lpstr>SVENSK MINORITETSPOLITIK</vt:lpstr>
      <vt:lpstr>Del 1 Bakgrund till minoritetspolitiken och minoritetslagen </vt:lpstr>
      <vt:lpstr>PowerPoint-presentation</vt:lpstr>
      <vt:lpstr>Konventioner som grund för minoritetspolitiken</vt:lpstr>
      <vt:lpstr>PowerPoint-presentation</vt:lpstr>
      <vt:lpstr>Status som nationell minoritet</vt:lpstr>
      <vt:lpstr>Sveriges nationella minoriteter</vt:lpstr>
      <vt:lpstr>Sveriges nationella minoritetsspråk</vt:lpstr>
      <vt:lpstr>Erkännandets betydelse</vt:lpstr>
      <vt:lpstr>Minoritetspolitiskt mål</vt:lpstr>
      <vt:lpstr>Kritik av svensk minoritetspolitik  2000–2009</vt:lpstr>
      <vt:lpstr>Proposition 2008/09:158 Från erkännande till egenmakt</vt:lpstr>
      <vt:lpstr>Lagen om nationella minoriteter och minoritetsspråk 1 januari 2010 </vt:lpstr>
      <vt:lpstr>Fortsatt kritik av svensk  minoritetspolitik 2010–2018</vt:lpstr>
      <vt:lpstr>Proposition 2017/18:199 och  skrivelse 2017/18:282</vt:lpstr>
      <vt:lpstr>Del 2 Lagen om nationella minoriteter och minoritetsspråk  </vt:lpstr>
      <vt:lpstr>Allmänna bestämmelser  Gäller i hela landet och för samtliga minoriteter </vt:lpstr>
      <vt:lpstr>PowerPoint-presentation</vt:lpstr>
      <vt:lpstr>Frågor</vt:lpstr>
      <vt:lpstr>PowerPoint-presentation</vt:lpstr>
      <vt:lpstr>Frågor</vt:lpstr>
      <vt:lpstr>PowerPoint-presentation</vt:lpstr>
      <vt:lpstr>PowerPoint-presentation</vt:lpstr>
      <vt:lpstr>PowerPoint-presentation</vt:lpstr>
      <vt:lpstr>Frågor</vt:lpstr>
      <vt:lpstr>Förstärkt skydd inom förvaltningsområden Finska, meänkieli och samiska </vt:lpstr>
      <vt:lpstr>Förvaltningsområden  Finska, meänkieli och samiska</vt:lpstr>
      <vt:lpstr>Inträde/utträde förvaltningsområde</vt:lpstr>
      <vt:lpstr>Enskildas rätt att använda språken inom förvaltningsområden</vt:lpstr>
      <vt:lpstr>Enskildas rätt att använda finska, meänkieli och samiska</vt:lpstr>
      <vt:lpstr>Enskildas rätt att använda språken inom förvaltningsområdena</vt:lpstr>
      <vt:lpstr>Frågor</vt:lpstr>
      <vt:lpstr>Domstolar 13–16 §§</vt:lpstr>
      <vt:lpstr>Förskola och viss annan pedagogisk verksamhet</vt:lpstr>
      <vt:lpstr>Förskola på nationella minoritetsspråk Skollagen 8 kap.</vt:lpstr>
      <vt:lpstr>Viss annan pedagogisk verksamhet Skollagen 25 kap.</vt:lpstr>
      <vt:lpstr>Frågor</vt:lpstr>
      <vt:lpstr>Service och omvårdnad inom äldreomsorgen</vt:lpstr>
      <vt:lpstr>Socialtjänstlagen (2025:400) Socialtjänstlagen 8 kap.</vt:lpstr>
      <vt:lpstr>Äldreomsorg inom ett förvaltningsområde Socialtjänstlagen 8 kap.</vt:lpstr>
      <vt:lpstr>Äldreomsorg utanför förvaltningsområde Socialtjänstlagen 8 kap.</vt:lpstr>
      <vt:lpstr>Kulturell identitet Socialtjänstlagen 8 kap.</vt:lpstr>
      <vt:lpstr>Informationsplikt Socialtjänstlagen 8 kap.</vt:lpstr>
      <vt:lpstr>Frågor</vt:lpstr>
      <vt:lpstr>Del 3 Statsbidrag till kommuner och regioner i förvaltningsområden </vt:lpstr>
      <vt:lpstr>Statsbidrag till kommuner och regioner</vt:lpstr>
      <vt:lpstr>Statsbidragets storlek</vt:lpstr>
      <vt:lpstr>Del 4 Uppföljningsmyndigheternas uppdrag   </vt:lpstr>
      <vt:lpstr>MUCF &amp; Sametingets gemensamma uppdrag</vt:lpstr>
      <vt:lpstr>PowerPoint-presentation</vt:lpstr>
      <vt:lpstr>PowerPoint-presentation</vt:lpstr>
      <vt:lpstr>Uppföljning av minoritetspolitiken</vt:lpstr>
      <vt:lpstr>Framgångsfaktorer</vt:lpstr>
      <vt:lpstr>…för er uppmärksamhet!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jonasgullman</dc:creator>
  <cp:lastModifiedBy>Karin Skoglund</cp:lastModifiedBy>
  <cp:revision>1121</cp:revision>
  <cp:lastPrinted>2020-08-24T07:49:05Z</cp:lastPrinted>
  <dcterms:created xsi:type="dcterms:W3CDTF">2013-12-13T10:34:37Z</dcterms:created>
  <dcterms:modified xsi:type="dcterms:W3CDTF">2026-03-05T12:09:01Z</dcterms:modified>
</cp:coreProperties>
</file>